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9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61" r:id="rId19"/>
    <p:sldId id="275" r:id="rId20"/>
    <p:sldId id="25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32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2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8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4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9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84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8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8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56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2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8/19/2024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8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BA543EDD-D0D2-447F-B24F-3717AF4B109D}" type="datetime1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40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BDB3D8-43F3-A45B-2CDF-9694425A1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9202" y="1101555"/>
            <a:ext cx="3938845" cy="3418650"/>
          </a:xfrm>
        </p:spPr>
        <p:txBody>
          <a:bodyPr>
            <a:normAutofit/>
          </a:bodyPr>
          <a:lstStyle/>
          <a:p>
            <a:r>
              <a:rPr lang="en-CA" sz="3600" dirty="0"/>
              <a:t>APHEO working group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FD5C0-23AD-053B-E05D-C66874D71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2149" y="1101555"/>
            <a:ext cx="3938846" cy="615134"/>
          </a:xfrm>
        </p:spPr>
        <p:txBody>
          <a:bodyPr>
            <a:normAutofit/>
          </a:bodyPr>
          <a:lstStyle/>
          <a:p>
            <a:r>
              <a:rPr lang="en-CA" sz="1400" dirty="0"/>
              <a:t>2024 Annual general meeting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4856DF8-E786-4A2B-BCE9-1D3AA7C5D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065353"/>
            <a:ext cx="1297983" cy="277779"/>
          </a:xfrm>
          <a:custGeom>
            <a:avLst/>
            <a:gdLst>
              <a:gd name="connsiteX0" fmla="*/ 94113 w 1297983"/>
              <a:gd name="connsiteY0" fmla="*/ 0 h 277779"/>
              <a:gd name="connsiteX1" fmla="*/ 332874 w 1297983"/>
              <a:gd name="connsiteY1" fmla="*/ 238761 h 277779"/>
              <a:gd name="connsiteX2" fmla="*/ 571883 w 1297983"/>
              <a:gd name="connsiteY2" fmla="*/ 0 h 277779"/>
              <a:gd name="connsiteX3" fmla="*/ 810645 w 1297983"/>
              <a:gd name="connsiteY3" fmla="*/ 238761 h 277779"/>
              <a:gd name="connsiteX4" fmla="*/ 1049406 w 1297983"/>
              <a:gd name="connsiteY4" fmla="*/ 0 h 277779"/>
              <a:gd name="connsiteX5" fmla="*/ 1297983 w 1297983"/>
              <a:gd name="connsiteY5" fmla="*/ 248577 h 277779"/>
              <a:gd name="connsiteX6" fmla="*/ 1278599 w 1297983"/>
              <a:gd name="connsiteY6" fmla="*/ 267963 h 277779"/>
              <a:gd name="connsiteX7" fmla="*/ 1049406 w 1297983"/>
              <a:gd name="connsiteY7" fmla="*/ 39017 h 277779"/>
              <a:gd name="connsiteX8" fmla="*/ 810645 w 1297983"/>
              <a:gd name="connsiteY8" fmla="*/ 277779 h 277779"/>
              <a:gd name="connsiteX9" fmla="*/ 571883 w 1297983"/>
              <a:gd name="connsiteY9" fmla="*/ 39017 h 277779"/>
              <a:gd name="connsiteX10" fmla="*/ 332874 w 1297983"/>
              <a:gd name="connsiteY10" fmla="*/ 277779 h 277779"/>
              <a:gd name="connsiteX11" fmla="*/ 94113 w 1297983"/>
              <a:gd name="connsiteY11" fmla="*/ 39017 h 277779"/>
              <a:gd name="connsiteX12" fmla="*/ 0 w 1297983"/>
              <a:gd name="connsiteY12" fmla="*/ 133130 h 277779"/>
              <a:gd name="connsiteX13" fmla="*/ 0 w 1297983"/>
              <a:gd name="connsiteY13" fmla="*/ 94113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97983" h="277779">
                <a:moveTo>
                  <a:pt x="94113" y="0"/>
                </a:moveTo>
                <a:lnTo>
                  <a:pt x="332874" y="238761"/>
                </a:lnTo>
                <a:lnTo>
                  <a:pt x="571883" y="0"/>
                </a:lnTo>
                <a:lnTo>
                  <a:pt x="810645" y="238761"/>
                </a:lnTo>
                <a:lnTo>
                  <a:pt x="1049406" y="0"/>
                </a:lnTo>
                <a:lnTo>
                  <a:pt x="1297983" y="248577"/>
                </a:lnTo>
                <a:lnTo>
                  <a:pt x="1278599" y="267963"/>
                </a:lnTo>
                <a:lnTo>
                  <a:pt x="1049406" y="39017"/>
                </a:lnTo>
                <a:lnTo>
                  <a:pt x="810645" y="277779"/>
                </a:lnTo>
                <a:lnTo>
                  <a:pt x="571883" y="39017"/>
                </a:lnTo>
                <a:lnTo>
                  <a:pt x="332874" y="277779"/>
                </a:lnTo>
                <a:lnTo>
                  <a:pt x="94113" y="39017"/>
                </a:lnTo>
                <a:lnTo>
                  <a:pt x="0" y="133130"/>
                </a:lnTo>
                <a:lnTo>
                  <a:pt x="0" y="9411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646A872-7F34-4E27-B0A7-9720177E3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05088"/>
            <a:ext cx="1297983" cy="277779"/>
          </a:xfrm>
          <a:custGeom>
            <a:avLst/>
            <a:gdLst>
              <a:gd name="connsiteX0" fmla="*/ 94113 w 1297983"/>
              <a:gd name="connsiteY0" fmla="*/ 0 h 277779"/>
              <a:gd name="connsiteX1" fmla="*/ 332874 w 1297983"/>
              <a:gd name="connsiteY1" fmla="*/ 238761 h 277779"/>
              <a:gd name="connsiteX2" fmla="*/ 571883 w 1297983"/>
              <a:gd name="connsiteY2" fmla="*/ 0 h 277779"/>
              <a:gd name="connsiteX3" fmla="*/ 810645 w 1297983"/>
              <a:gd name="connsiteY3" fmla="*/ 238761 h 277779"/>
              <a:gd name="connsiteX4" fmla="*/ 1049406 w 1297983"/>
              <a:gd name="connsiteY4" fmla="*/ 0 h 277779"/>
              <a:gd name="connsiteX5" fmla="*/ 1297983 w 1297983"/>
              <a:gd name="connsiteY5" fmla="*/ 248577 h 277779"/>
              <a:gd name="connsiteX6" fmla="*/ 1278599 w 1297983"/>
              <a:gd name="connsiteY6" fmla="*/ 268208 h 277779"/>
              <a:gd name="connsiteX7" fmla="*/ 1049406 w 1297983"/>
              <a:gd name="connsiteY7" fmla="*/ 39017 h 277779"/>
              <a:gd name="connsiteX8" fmla="*/ 810645 w 1297983"/>
              <a:gd name="connsiteY8" fmla="*/ 277779 h 277779"/>
              <a:gd name="connsiteX9" fmla="*/ 571883 w 1297983"/>
              <a:gd name="connsiteY9" fmla="*/ 39017 h 277779"/>
              <a:gd name="connsiteX10" fmla="*/ 332874 w 1297983"/>
              <a:gd name="connsiteY10" fmla="*/ 277779 h 277779"/>
              <a:gd name="connsiteX11" fmla="*/ 94113 w 1297983"/>
              <a:gd name="connsiteY11" fmla="*/ 39017 h 277779"/>
              <a:gd name="connsiteX12" fmla="*/ 0 w 1297983"/>
              <a:gd name="connsiteY12" fmla="*/ 133130 h 277779"/>
              <a:gd name="connsiteX13" fmla="*/ 0 w 1297983"/>
              <a:gd name="connsiteY13" fmla="*/ 94113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97983" h="277779">
                <a:moveTo>
                  <a:pt x="94113" y="0"/>
                </a:moveTo>
                <a:lnTo>
                  <a:pt x="332874" y="238761"/>
                </a:lnTo>
                <a:lnTo>
                  <a:pt x="571883" y="0"/>
                </a:lnTo>
                <a:lnTo>
                  <a:pt x="810645" y="238761"/>
                </a:lnTo>
                <a:lnTo>
                  <a:pt x="1049406" y="0"/>
                </a:lnTo>
                <a:lnTo>
                  <a:pt x="1297983" y="248577"/>
                </a:lnTo>
                <a:lnTo>
                  <a:pt x="1278599" y="268208"/>
                </a:lnTo>
                <a:lnTo>
                  <a:pt x="1049406" y="39017"/>
                </a:lnTo>
                <a:lnTo>
                  <a:pt x="810645" y="277779"/>
                </a:lnTo>
                <a:lnTo>
                  <a:pt x="571883" y="39017"/>
                </a:lnTo>
                <a:lnTo>
                  <a:pt x="332874" y="277779"/>
                </a:lnTo>
                <a:lnTo>
                  <a:pt x="94113" y="39017"/>
                </a:lnTo>
                <a:lnTo>
                  <a:pt x="0" y="133130"/>
                </a:lnTo>
                <a:lnTo>
                  <a:pt x="0" y="94113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E689860-A291-4B0F-AB65-421F8C20E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83640" y="2714402"/>
            <a:ext cx="3938846" cy="3938846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82BEF57-041E-4DE3-B65C-CBE71211B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83640" y="2714402"/>
            <a:ext cx="3938846" cy="3938846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9DFE8A5-DCEC-4A43-B613-D62AC8C57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438" y="267945"/>
            <a:ext cx="3055711" cy="305571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5E0BF71-78CD-4FD9-BB54-48CD141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438" y="267945"/>
            <a:ext cx="3055711" cy="3055711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Oval 23">
            <a:extLst>
              <a:ext uri="{FF2B5EF4-FFF2-40B4-BE49-F238E27FC236}">
                <a16:creationId xmlns:a16="http://schemas.microsoft.com/office/drawing/2014/main" id="{26B7664A-BE61-4A65-B937-A31E08B8B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0042" y="201891"/>
            <a:ext cx="3055711" cy="3055711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05044" y="529755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61467" y="1770675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5735" y="4917084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7" name="Oval 36">
            <a:extLst>
              <a:ext uri="{FF2B5EF4-FFF2-40B4-BE49-F238E27FC236}">
                <a16:creationId xmlns:a16="http://schemas.microsoft.com/office/drawing/2014/main" id="{87045360-A428-4E4B-989C-E4EF4D920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70947" y="2618037"/>
            <a:ext cx="3938846" cy="3938846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766FEBF9-0698-4D9A-8F4E-03CE6C028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996" y="1281086"/>
            <a:ext cx="2104795" cy="941895"/>
          </a:xfrm>
          <a:prstGeom prst="rect">
            <a:avLst/>
          </a:prstGeom>
        </p:spPr>
      </p:pic>
      <p:sp>
        <p:nvSpPr>
          <p:cNvPr id="39" name="Graphic 212">
            <a:extLst>
              <a:ext uri="{FF2B5EF4-FFF2-40B4-BE49-F238E27FC236}">
                <a16:creationId xmlns:a16="http://schemas.microsoft.com/office/drawing/2014/main" id="{0AE773EE-DD7B-4F25-945A-3F59DEE68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05044" y="529755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A7F3B2F-8A53-4176-8D77-ECA28FF4D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5735" y="4917084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web of dots connected">
            <a:extLst>
              <a:ext uri="{FF2B5EF4-FFF2-40B4-BE49-F238E27FC236}">
                <a16:creationId xmlns:a16="http://schemas.microsoft.com/office/drawing/2014/main" id="{A4827463-8673-0E08-0265-1C6BBEF0C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979" y="4026677"/>
            <a:ext cx="2560781" cy="114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80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8651-D71F-7B00-8897-4F523292C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Active working groups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44464-125E-5B2F-58C9-DFBB7D1FD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8729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2134013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3163618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2154145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2284551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3563398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248161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4245666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2226528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3159388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1381042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552559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3825781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200627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2121214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78862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8651-D71F-7B00-8897-4F523292C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Inactive working groups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44464-125E-5B2F-58C9-DFBB7D1FD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2791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B37B-B83F-4A9D-1620-6B1229DB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(Name of working group)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87582-02F7-9BE8-7A90-0ECFF07AE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6506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(Overview, objectives, and/or purpose)</a:t>
            </a:r>
          </a:p>
          <a:p>
            <a:r>
              <a:rPr lang="en-CA" dirty="0"/>
              <a:t>*(If inactive, when activities are anticipated to begin)</a:t>
            </a:r>
          </a:p>
          <a:p>
            <a:r>
              <a:rPr lang="en-CA" dirty="0"/>
              <a:t> (Recent activities or goals that the working group would like to highlight)</a:t>
            </a:r>
          </a:p>
          <a:p>
            <a:r>
              <a:rPr lang="en-CA" dirty="0"/>
              <a:t>(Whether new members are being accepted. For example “Always accepting new members”.</a:t>
            </a:r>
          </a:p>
          <a:p>
            <a:r>
              <a:rPr lang="en-CA" dirty="0"/>
              <a:t>(Names and emails for the chair(s))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7FB0B-1239-DD49-ECD9-68145C8B4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256" y="1825625"/>
            <a:ext cx="2843543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(Work group relevant image to add in here)</a:t>
            </a:r>
          </a:p>
        </p:txBody>
      </p:sp>
    </p:spTree>
    <p:extLst>
      <p:ext uri="{BB962C8B-B14F-4D97-AF65-F5344CB8AC3E}">
        <p14:creationId xmlns:p14="http://schemas.microsoft.com/office/powerpoint/2010/main" val="1190686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74282-E2DD-F723-8EB9-0CCE307FC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highlight>
                  <a:srgbClr val="FFFF00"/>
                </a:highlight>
              </a:rPr>
              <a:t>Inactive groups: Resources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8CA31-53C1-6447-4FB7-E0FD725CE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Orientation</a:t>
            </a:r>
          </a:p>
          <a:p>
            <a:pPr algn="l"/>
            <a:endParaRPr lang="en-CA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C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Orientation materials for new epidemiologists, including the orientation manual and select knowledge base pages.</a:t>
            </a:r>
          </a:p>
          <a:p>
            <a:endParaRPr lang="en-CA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CA" dirty="0"/>
              <a:t>https://www.apheo.ca/orientation</a:t>
            </a:r>
          </a:p>
        </p:txBody>
      </p:sp>
    </p:spTree>
    <p:extLst>
      <p:ext uri="{BB962C8B-B14F-4D97-AF65-F5344CB8AC3E}">
        <p14:creationId xmlns:p14="http://schemas.microsoft.com/office/powerpoint/2010/main" val="3272162325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VTI">
  <a:themeElements>
    <a:clrScheme name="Custom 1">
      <a:dk1>
        <a:srgbClr val="000000"/>
      </a:dk1>
      <a:lt1>
        <a:srgbClr val="FFFFFF"/>
      </a:lt1>
      <a:dk2>
        <a:srgbClr val="22363C"/>
      </a:dk2>
      <a:lt2>
        <a:srgbClr val="E2E6E8"/>
      </a:lt2>
      <a:accent1>
        <a:srgbClr val="514E86"/>
      </a:accent1>
      <a:accent2>
        <a:srgbClr val="009DDC"/>
      </a:accent2>
      <a:accent3>
        <a:srgbClr val="B19F77"/>
      </a:accent3>
      <a:accent4>
        <a:srgbClr val="6DAFA2"/>
      </a:accent4>
      <a:accent5>
        <a:srgbClr val="70ACBC"/>
      </a:accent5>
      <a:accent6>
        <a:srgbClr val="7893C1"/>
      </a:accent6>
      <a:hlink>
        <a:srgbClr val="5E8A9B"/>
      </a:hlink>
      <a:folHlink>
        <a:srgbClr val="7F7F7F"/>
      </a:folHlink>
    </a:clrScheme>
    <a:fontScheme name="Source Sans Pro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VTI" id="{A7F40C41-3FB2-45B0-B0D6-DFB7FDD9B7AD}" vid="{C49381A0-09CD-46EE-B141-E2CDD87ABF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1293</Words>
  <Application>Microsoft Office PowerPoint</Application>
  <PresentationFormat>Widescreen</PresentationFormat>
  <Paragraphs>122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Avenir Next LT Pro</vt:lpstr>
      <vt:lpstr>FunkyShapesVTI</vt:lpstr>
      <vt:lpstr>APHEO working group updates</vt:lpstr>
      <vt:lpstr>Active working groups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(Name of working group)</vt:lpstr>
      <vt:lpstr>Inactive working groups</vt:lpstr>
      <vt:lpstr>(Name of working group)</vt:lpstr>
      <vt:lpstr>Inactive groups: Resources available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Dinna Lozano</dc:creator>
  <cp:lastModifiedBy>Dinna Lozano</cp:lastModifiedBy>
  <cp:revision>1</cp:revision>
  <dcterms:created xsi:type="dcterms:W3CDTF">2024-08-19T15:59:12Z</dcterms:created>
  <dcterms:modified xsi:type="dcterms:W3CDTF">2024-08-19T16:47:14Z</dcterms:modified>
</cp:coreProperties>
</file>