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2" r:id="rId5"/>
  </p:sldMasterIdLst>
  <p:notesMasterIdLst>
    <p:notesMasterId r:id="rId40"/>
  </p:notesMasterIdLst>
  <p:sldIdLst>
    <p:sldId id="256" r:id="rId6"/>
    <p:sldId id="288" r:id="rId7"/>
    <p:sldId id="361" r:id="rId8"/>
    <p:sldId id="273" r:id="rId9"/>
    <p:sldId id="385" r:id="rId10"/>
    <p:sldId id="284" r:id="rId11"/>
    <p:sldId id="382" r:id="rId12"/>
    <p:sldId id="383" r:id="rId13"/>
    <p:sldId id="286" r:id="rId14"/>
    <p:sldId id="376" r:id="rId15"/>
    <p:sldId id="377" r:id="rId16"/>
    <p:sldId id="379" r:id="rId17"/>
    <p:sldId id="358" r:id="rId18"/>
    <p:sldId id="348" r:id="rId19"/>
    <p:sldId id="351" r:id="rId20"/>
    <p:sldId id="355" r:id="rId21"/>
    <p:sldId id="381" r:id="rId22"/>
    <p:sldId id="367" r:id="rId23"/>
    <p:sldId id="277" r:id="rId24"/>
    <p:sldId id="386" r:id="rId25"/>
    <p:sldId id="387" r:id="rId26"/>
    <p:sldId id="388" r:id="rId27"/>
    <p:sldId id="350" r:id="rId28"/>
    <p:sldId id="354" r:id="rId29"/>
    <p:sldId id="380" r:id="rId30"/>
    <p:sldId id="372" r:id="rId31"/>
    <p:sldId id="366" r:id="rId32"/>
    <p:sldId id="389" r:id="rId33"/>
    <p:sldId id="390" r:id="rId34"/>
    <p:sldId id="391" r:id="rId35"/>
    <p:sldId id="336" r:id="rId36"/>
    <p:sldId id="392" r:id="rId37"/>
    <p:sldId id="347" r:id="rId38"/>
    <p:sldId id="374" r:id="rId3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E8F18C-3EF3-60EE-FE30-15C38EC08187}" name="Das, Hridita" initials="HD" userId="S::hridita.das@peelregion.ca::78672e80-7f01-4ae5-83ea-05527cbfbb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1ED"/>
    <a:srgbClr val="C1B1E9"/>
    <a:srgbClr val="492B95"/>
    <a:srgbClr val="D5FDBF"/>
    <a:srgbClr val="F7DAD3"/>
    <a:srgbClr val="1E437E"/>
    <a:srgbClr val="00682F"/>
    <a:srgbClr val="004C22"/>
    <a:srgbClr val="006EB8"/>
    <a:srgbClr val="DC9E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1D43D0-52D3-499C-95AB-3B09DF1A69E3}" v="459" dt="2026-03-25T13:52:48.160"/>
  </p1510:revLst>
</p1510:revInfo>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31" autoAdjust="0"/>
    <p:restoredTop sz="79661" autoAdjust="0"/>
  </p:normalViewPr>
  <p:slideViewPr>
    <p:cSldViewPr snapToGrid="0" snapToObjects="1">
      <p:cViewPr varScale="1">
        <p:scale>
          <a:sx n="107" d="100"/>
          <a:sy n="107" d="100"/>
        </p:scale>
        <p:origin x="1254"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6F2EB3-76F5-45DA-8CC7-1D8B7D609AA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05A970D-A46C-4483-BB1E-3325C2AFADE3}">
      <dgm:prSet/>
      <dgm:spPr/>
      <dgm:t>
        <a:bodyPr/>
        <a:lstStyle/>
        <a:p>
          <a:r>
            <a:rPr lang="en-US" dirty="0"/>
            <a:t>Peel is shaped by socio‑economic marginalization, immigrant settlement patterns, ethno‑racial composition, built environment characteristics, and environmental exposures.</a:t>
          </a:r>
        </a:p>
      </dgm:t>
    </dgm:pt>
    <dgm:pt modelId="{7C029D50-C926-4276-B8D6-7DC5658EE3D8}" type="parTrans" cxnId="{DA94FD7C-4C80-498F-868D-5237D3646699}">
      <dgm:prSet/>
      <dgm:spPr/>
      <dgm:t>
        <a:bodyPr/>
        <a:lstStyle/>
        <a:p>
          <a:endParaRPr lang="en-US"/>
        </a:p>
      </dgm:t>
    </dgm:pt>
    <dgm:pt modelId="{AB115244-499B-433A-A01B-B7D7E9684DF3}" type="sibTrans" cxnId="{DA94FD7C-4C80-498F-868D-5237D3646699}">
      <dgm:prSet/>
      <dgm:spPr/>
      <dgm:t>
        <a:bodyPr/>
        <a:lstStyle/>
        <a:p>
          <a:endParaRPr lang="en-US"/>
        </a:p>
      </dgm:t>
    </dgm:pt>
    <dgm:pt modelId="{310A2501-F41B-4F08-A868-468F089AC8AD}">
      <dgm:prSet/>
      <dgm:spPr/>
      <dgm:t>
        <a:bodyPr/>
        <a:lstStyle/>
        <a:p>
          <a:r>
            <a:rPr lang="en-US" dirty="0"/>
            <a:t>These findings highlight the need for municipality‑specific strategies rather than regional one‑size‑fits‑all approaches.</a:t>
          </a:r>
        </a:p>
      </dgm:t>
    </dgm:pt>
    <dgm:pt modelId="{58F46322-5850-4476-8E2F-F86097B10086}" type="parTrans" cxnId="{E27AE658-D8BF-4482-B384-DDD57A35EE31}">
      <dgm:prSet/>
      <dgm:spPr/>
      <dgm:t>
        <a:bodyPr/>
        <a:lstStyle/>
        <a:p>
          <a:endParaRPr lang="en-US"/>
        </a:p>
      </dgm:t>
    </dgm:pt>
    <dgm:pt modelId="{72EB7BC2-341F-4922-ACA4-67E6FDE2D76A}" type="sibTrans" cxnId="{E27AE658-D8BF-4482-B384-DDD57A35EE31}">
      <dgm:prSet/>
      <dgm:spPr/>
      <dgm:t>
        <a:bodyPr/>
        <a:lstStyle/>
        <a:p>
          <a:endParaRPr lang="en-US"/>
        </a:p>
      </dgm:t>
    </dgm:pt>
    <dgm:pt modelId="{7260A3BC-F357-4159-B166-2B2FA683F10A}" type="pres">
      <dgm:prSet presAssocID="{CF6F2EB3-76F5-45DA-8CC7-1D8B7D609AA5}" presName="root" presStyleCnt="0">
        <dgm:presLayoutVars>
          <dgm:dir/>
          <dgm:resizeHandles val="exact"/>
        </dgm:presLayoutVars>
      </dgm:prSet>
      <dgm:spPr/>
    </dgm:pt>
    <dgm:pt modelId="{75E985CF-7964-420B-8896-41F0531D6BFC}" type="pres">
      <dgm:prSet presAssocID="{B05A970D-A46C-4483-BB1E-3325C2AFADE3}" presName="compNode" presStyleCnt="0"/>
      <dgm:spPr/>
    </dgm:pt>
    <dgm:pt modelId="{759FC1CB-7291-4478-8289-7E294C9A143C}" type="pres">
      <dgm:prSet presAssocID="{B05A970D-A46C-4483-BB1E-3325C2AFADE3}" presName="bgRect" presStyleLbl="bgShp" presStyleIdx="0" presStyleCnt="2"/>
      <dgm:spPr>
        <a:solidFill>
          <a:srgbClr val="C8D2EC"/>
        </a:solidFill>
      </dgm:spPr>
    </dgm:pt>
    <dgm:pt modelId="{1A27B9FB-91CB-46E3-B6B2-F1A870E69C1C}" type="pres">
      <dgm:prSet presAssocID="{B05A970D-A46C-4483-BB1E-3325C2AFADE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639A08EB-5719-4406-AB60-C949B85C7A2C}" type="pres">
      <dgm:prSet presAssocID="{B05A970D-A46C-4483-BB1E-3325C2AFADE3}" presName="spaceRect" presStyleCnt="0"/>
      <dgm:spPr/>
    </dgm:pt>
    <dgm:pt modelId="{0EF82FE4-C9DF-4AF0-B862-DE718ADA115D}" type="pres">
      <dgm:prSet presAssocID="{B05A970D-A46C-4483-BB1E-3325C2AFADE3}" presName="parTx" presStyleLbl="revTx" presStyleIdx="0" presStyleCnt="2">
        <dgm:presLayoutVars>
          <dgm:chMax val="0"/>
          <dgm:chPref val="0"/>
        </dgm:presLayoutVars>
      </dgm:prSet>
      <dgm:spPr/>
    </dgm:pt>
    <dgm:pt modelId="{E0E892CB-EB20-495F-8FD0-44985003BB02}" type="pres">
      <dgm:prSet presAssocID="{AB115244-499B-433A-A01B-B7D7E9684DF3}" presName="sibTrans" presStyleCnt="0"/>
      <dgm:spPr/>
    </dgm:pt>
    <dgm:pt modelId="{B6A6E2D4-5A14-4269-B27B-C7FB3FC25D4F}" type="pres">
      <dgm:prSet presAssocID="{310A2501-F41B-4F08-A868-468F089AC8AD}" presName="compNode" presStyleCnt="0"/>
      <dgm:spPr/>
    </dgm:pt>
    <dgm:pt modelId="{F4473BDF-5633-4606-A0C5-CF48A96D2B97}" type="pres">
      <dgm:prSet presAssocID="{310A2501-F41B-4F08-A868-468F089AC8AD}" presName="bgRect" presStyleLbl="bgShp" presStyleIdx="1" presStyleCnt="2"/>
      <dgm:spPr>
        <a:solidFill>
          <a:srgbClr val="C8D2EC"/>
        </a:solidFill>
        <a:ln>
          <a:solidFill>
            <a:srgbClr val="C8D2EC"/>
          </a:solidFill>
        </a:ln>
      </dgm:spPr>
    </dgm:pt>
    <dgm:pt modelId="{E298A526-D706-4748-9D2F-9A09751139B2}" type="pres">
      <dgm:prSet presAssocID="{310A2501-F41B-4F08-A868-468F089AC8A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y"/>
        </a:ext>
      </dgm:extLst>
    </dgm:pt>
    <dgm:pt modelId="{410B9EBC-A84D-4CF3-A8E8-DD3C0A822093}" type="pres">
      <dgm:prSet presAssocID="{310A2501-F41B-4F08-A868-468F089AC8AD}" presName="spaceRect" presStyleCnt="0"/>
      <dgm:spPr/>
    </dgm:pt>
    <dgm:pt modelId="{0E3AB618-AA0D-4102-B423-55962F71444A}" type="pres">
      <dgm:prSet presAssocID="{310A2501-F41B-4F08-A868-468F089AC8AD}" presName="parTx" presStyleLbl="revTx" presStyleIdx="1" presStyleCnt="2">
        <dgm:presLayoutVars>
          <dgm:chMax val="0"/>
          <dgm:chPref val="0"/>
        </dgm:presLayoutVars>
      </dgm:prSet>
      <dgm:spPr/>
    </dgm:pt>
  </dgm:ptLst>
  <dgm:cxnLst>
    <dgm:cxn modelId="{31C97737-7B85-4AEF-9CD0-1CBC8B2942B1}" type="presOf" srcId="{B05A970D-A46C-4483-BB1E-3325C2AFADE3}" destId="{0EF82FE4-C9DF-4AF0-B862-DE718ADA115D}" srcOrd="0" destOrd="0" presId="urn:microsoft.com/office/officeart/2018/2/layout/IconVerticalSolidList"/>
    <dgm:cxn modelId="{E27AE658-D8BF-4482-B384-DDD57A35EE31}" srcId="{CF6F2EB3-76F5-45DA-8CC7-1D8B7D609AA5}" destId="{310A2501-F41B-4F08-A868-468F089AC8AD}" srcOrd="1" destOrd="0" parTransId="{58F46322-5850-4476-8E2F-F86097B10086}" sibTransId="{72EB7BC2-341F-4922-ACA4-67E6FDE2D76A}"/>
    <dgm:cxn modelId="{DA94FD7C-4C80-498F-868D-5237D3646699}" srcId="{CF6F2EB3-76F5-45DA-8CC7-1D8B7D609AA5}" destId="{B05A970D-A46C-4483-BB1E-3325C2AFADE3}" srcOrd="0" destOrd="0" parTransId="{7C029D50-C926-4276-B8D6-7DC5658EE3D8}" sibTransId="{AB115244-499B-433A-A01B-B7D7E9684DF3}"/>
    <dgm:cxn modelId="{2250DCD2-B93A-4E1A-9A95-3A52F32F991D}" type="presOf" srcId="{CF6F2EB3-76F5-45DA-8CC7-1D8B7D609AA5}" destId="{7260A3BC-F357-4159-B166-2B2FA683F10A}" srcOrd="0" destOrd="0" presId="urn:microsoft.com/office/officeart/2018/2/layout/IconVerticalSolidList"/>
    <dgm:cxn modelId="{5DDEFEF4-22B3-4256-8C10-1BA3717EC267}" type="presOf" srcId="{310A2501-F41B-4F08-A868-468F089AC8AD}" destId="{0E3AB618-AA0D-4102-B423-55962F71444A}" srcOrd="0" destOrd="0" presId="urn:microsoft.com/office/officeart/2018/2/layout/IconVerticalSolidList"/>
    <dgm:cxn modelId="{98A43DEF-7780-41FD-AB8B-057E81AD6F5C}" type="presParOf" srcId="{7260A3BC-F357-4159-B166-2B2FA683F10A}" destId="{75E985CF-7964-420B-8896-41F0531D6BFC}" srcOrd="0" destOrd="0" presId="urn:microsoft.com/office/officeart/2018/2/layout/IconVerticalSolidList"/>
    <dgm:cxn modelId="{B48CFAF5-FA7B-4096-B0A6-27F32A169812}" type="presParOf" srcId="{75E985CF-7964-420B-8896-41F0531D6BFC}" destId="{759FC1CB-7291-4478-8289-7E294C9A143C}" srcOrd="0" destOrd="0" presId="urn:microsoft.com/office/officeart/2018/2/layout/IconVerticalSolidList"/>
    <dgm:cxn modelId="{0F3C7C41-90C3-4DAD-8E7D-E68A9A67F362}" type="presParOf" srcId="{75E985CF-7964-420B-8896-41F0531D6BFC}" destId="{1A27B9FB-91CB-46E3-B6B2-F1A870E69C1C}" srcOrd="1" destOrd="0" presId="urn:microsoft.com/office/officeart/2018/2/layout/IconVerticalSolidList"/>
    <dgm:cxn modelId="{74FD3648-0C9F-4BD6-AF0A-1F9A10A9C8ED}" type="presParOf" srcId="{75E985CF-7964-420B-8896-41F0531D6BFC}" destId="{639A08EB-5719-4406-AB60-C949B85C7A2C}" srcOrd="2" destOrd="0" presId="urn:microsoft.com/office/officeart/2018/2/layout/IconVerticalSolidList"/>
    <dgm:cxn modelId="{84DFBB4A-F2FD-4C3C-B358-641F75BFCCC2}" type="presParOf" srcId="{75E985CF-7964-420B-8896-41F0531D6BFC}" destId="{0EF82FE4-C9DF-4AF0-B862-DE718ADA115D}" srcOrd="3" destOrd="0" presId="urn:microsoft.com/office/officeart/2018/2/layout/IconVerticalSolidList"/>
    <dgm:cxn modelId="{C453C328-74EC-4895-97E7-64B11F865E76}" type="presParOf" srcId="{7260A3BC-F357-4159-B166-2B2FA683F10A}" destId="{E0E892CB-EB20-495F-8FD0-44985003BB02}" srcOrd="1" destOrd="0" presId="urn:microsoft.com/office/officeart/2018/2/layout/IconVerticalSolidList"/>
    <dgm:cxn modelId="{4902AAA2-8A92-488E-B820-5ABAC32283B8}" type="presParOf" srcId="{7260A3BC-F357-4159-B166-2B2FA683F10A}" destId="{B6A6E2D4-5A14-4269-B27B-C7FB3FC25D4F}" srcOrd="2" destOrd="0" presId="urn:microsoft.com/office/officeart/2018/2/layout/IconVerticalSolidList"/>
    <dgm:cxn modelId="{73C8ED18-34A1-486E-8AEC-BA1E64C31328}" type="presParOf" srcId="{B6A6E2D4-5A14-4269-B27B-C7FB3FC25D4F}" destId="{F4473BDF-5633-4606-A0C5-CF48A96D2B97}" srcOrd="0" destOrd="0" presId="urn:microsoft.com/office/officeart/2018/2/layout/IconVerticalSolidList"/>
    <dgm:cxn modelId="{9DF20960-DD34-429D-9BC3-0DA27F48C2C9}" type="presParOf" srcId="{B6A6E2D4-5A14-4269-B27B-C7FB3FC25D4F}" destId="{E298A526-D706-4748-9D2F-9A09751139B2}" srcOrd="1" destOrd="0" presId="urn:microsoft.com/office/officeart/2018/2/layout/IconVerticalSolidList"/>
    <dgm:cxn modelId="{DFC6DBCE-B92B-4228-9D0D-2C5E2596EACD}" type="presParOf" srcId="{B6A6E2D4-5A14-4269-B27B-C7FB3FC25D4F}" destId="{410B9EBC-A84D-4CF3-A8E8-DD3C0A822093}" srcOrd="2" destOrd="0" presId="urn:microsoft.com/office/officeart/2018/2/layout/IconVerticalSolidList"/>
    <dgm:cxn modelId="{E242C7BE-E698-4E82-AA36-5692A3844318}" type="presParOf" srcId="{B6A6E2D4-5A14-4269-B27B-C7FB3FC25D4F}" destId="{0E3AB618-AA0D-4102-B423-55962F71444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FC1CB-7291-4478-8289-7E294C9A143C}">
      <dsp:nvSpPr>
        <dsp:cNvPr id="0" name=""/>
        <dsp:cNvSpPr/>
      </dsp:nvSpPr>
      <dsp:spPr>
        <a:xfrm>
          <a:off x="0" y="530125"/>
          <a:ext cx="8219090" cy="978693"/>
        </a:xfrm>
        <a:prstGeom prst="roundRect">
          <a:avLst>
            <a:gd name="adj" fmla="val 10000"/>
          </a:avLst>
        </a:prstGeom>
        <a:solidFill>
          <a:srgbClr val="C8D2EC"/>
        </a:solidFill>
        <a:ln>
          <a:noFill/>
        </a:ln>
        <a:effectLst/>
      </dsp:spPr>
      <dsp:style>
        <a:lnRef idx="0">
          <a:scrgbClr r="0" g="0" b="0"/>
        </a:lnRef>
        <a:fillRef idx="1">
          <a:scrgbClr r="0" g="0" b="0"/>
        </a:fillRef>
        <a:effectRef idx="0">
          <a:scrgbClr r="0" g="0" b="0"/>
        </a:effectRef>
        <a:fontRef idx="minor"/>
      </dsp:style>
    </dsp:sp>
    <dsp:sp modelId="{1A27B9FB-91CB-46E3-B6B2-F1A870E69C1C}">
      <dsp:nvSpPr>
        <dsp:cNvPr id="0" name=""/>
        <dsp:cNvSpPr/>
      </dsp:nvSpPr>
      <dsp:spPr>
        <a:xfrm>
          <a:off x="296054" y="750331"/>
          <a:ext cx="538281" cy="5382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F82FE4-C9DF-4AF0-B862-DE718ADA115D}">
      <dsp:nvSpPr>
        <dsp:cNvPr id="0" name=""/>
        <dsp:cNvSpPr/>
      </dsp:nvSpPr>
      <dsp:spPr>
        <a:xfrm>
          <a:off x="1130391" y="530125"/>
          <a:ext cx="7088698" cy="978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8" tIns="103578" rIns="103578" bIns="103578" numCol="1" spcCol="1270" anchor="ctr" anchorCtr="0">
          <a:noAutofit/>
        </a:bodyPr>
        <a:lstStyle/>
        <a:p>
          <a:pPr marL="0" lvl="0" indent="0" algn="l" defTabSz="800100">
            <a:lnSpc>
              <a:spcPct val="90000"/>
            </a:lnSpc>
            <a:spcBef>
              <a:spcPct val="0"/>
            </a:spcBef>
            <a:spcAft>
              <a:spcPct val="35000"/>
            </a:spcAft>
            <a:buNone/>
          </a:pPr>
          <a:r>
            <a:rPr lang="en-US" sz="1800" kern="1200" dirty="0"/>
            <a:t>Peel is shaped by socio‑economic marginalization, immigrant settlement patterns, ethno‑racial composition, built environment characteristics, and environmental exposures.</a:t>
          </a:r>
        </a:p>
      </dsp:txBody>
      <dsp:txXfrm>
        <a:off x="1130391" y="530125"/>
        <a:ext cx="7088698" cy="978693"/>
      </dsp:txXfrm>
    </dsp:sp>
    <dsp:sp modelId="{F4473BDF-5633-4606-A0C5-CF48A96D2B97}">
      <dsp:nvSpPr>
        <dsp:cNvPr id="0" name=""/>
        <dsp:cNvSpPr/>
      </dsp:nvSpPr>
      <dsp:spPr>
        <a:xfrm>
          <a:off x="0" y="1753492"/>
          <a:ext cx="8219090" cy="978693"/>
        </a:xfrm>
        <a:prstGeom prst="roundRect">
          <a:avLst>
            <a:gd name="adj" fmla="val 10000"/>
          </a:avLst>
        </a:prstGeom>
        <a:solidFill>
          <a:srgbClr val="C8D2EC"/>
        </a:solidFill>
        <a:ln>
          <a:solidFill>
            <a:srgbClr val="C8D2EC"/>
          </a:solidFill>
        </a:ln>
        <a:effectLst/>
      </dsp:spPr>
      <dsp:style>
        <a:lnRef idx="0">
          <a:scrgbClr r="0" g="0" b="0"/>
        </a:lnRef>
        <a:fillRef idx="1">
          <a:scrgbClr r="0" g="0" b="0"/>
        </a:fillRef>
        <a:effectRef idx="0">
          <a:scrgbClr r="0" g="0" b="0"/>
        </a:effectRef>
        <a:fontRef idx="minor"/>
      </dsp:style>
    </dsp:sp>
    <dsp:sp modelId="{E298A526-D706-4748-9D2F-9A09751139B2}">
      <dsp:nvSpPr>
        <dsp:cNvPr id="0" name=""/>
        <dsp:cNvSpPr/>
      </dsp:nvSpPr>
      <dsp:spPr>
        <a:xfrm>
          <a:off x="296054" y="1973698"/>
          <a:ext cx="538281" cy="5382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3AB618-AA0D-4102-B423-55962F71444A}">
      <dsp:nvSpPr>
        <dsp:cNvPr id="0" name=""/>
        <dsp:cNvSpPr/>
      </dsp:nvSpPr>
      <dsp:spPr>
        <a:xfrm>
          <a:off x="1130391" y="1753492"/>
          <a:ext cx="7088698" cy="978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8" tIns="103578" rIns="103578" bIns="103578" numCol="1" spcCol="1270" anchor="ctr" anchorCtr="0">
          <a:noAutofit/>
        </a:bodyPr>
        <a:lstStyle/>
        <a:p>
          <a:pPr marL="0" lvl="0" indent="0" algn="l" defTabSz="800100">
            <a:lnSpc>
              <a:spcPct val="90000"/>
            </a:lnSpc>
            <a:spcBef>
              <a:spcPct val="0"/>
            </a:spcBef>
            <a:spcAft>
              <a:spcPct val="35000"/>
            </a:spcAft>
            <a:buNone/>
          </a:pPr>
          <a:r>
            <a:rPr lang="en-US" sz="1800" kern="1200" dirty="0"/>
            <a:t>These findings highlight the need for municipality‑specific strategies rather than regional one‑size‑fits‑all approaches.</a:t>
          </a:r>
        </a:p>
      </dsp:txBody>
      <dsp:txXfrm>
        <a:off x="1130391" y="1753492"/>
        <a:ext cx="7088698" cy="97869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EE5BEE-5DB1-0C48-8E1F-F17A5F738AAE}"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4671EF-E930-5041-93E6-068926879B88}" type="slidenum">
              <a:rPr lang="en-US" smtClean="0"/>
              <a:t>‹#›</a:t>
            </a:fld>
            <a:endParaRPr lang="en-US"/>
          </a:p>
        </p:txBody>
      </p:sp>
    </p:spTree>
    <p:extLst>
      <p:ext uri="{BB962C8B-B14F-4D97-AF65-F5344CB8AC3E}">
        <p14:creationId xmlns:p14="http://schemas.microsoft.com/office/powerpoint/2010/main" val="47658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Good morning, and thank you for the opportunity to present today. My name is Hridita Das, and I will be presenting my results for a </a:t>
            </a:r>
            <a:r>
              <a:rPr lang="en-US" sz="1200" b="0" i="1" kern="1200" dirty="0">
                <a:solidFill>
                  <a:schemeClr val="tx1"/>
                </a:solidFill>
                <a:effectLst/>
                <a:latin typeface="+mn-lt"/>
                <a:ea typeface="+mn-ea"/>
                <a:cs typeface="+mn-cs"/>
              </a:rPr>
              <a:t>Geospatial Analysis of Diabetes Prevalence in the Peel Region</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14671EF-E930-5041-93E6-068926879B88}" type="slidenum">
              <a:rPr lang="en-US" smtClean="0"/>
              <a:t>1</a:t>
            </a:fld>
            <a:endParaRPr lang="en-US"/>
          </a:p>
        </p:txBody>
      </p:sp>
    </p:spTree>
    <p:extLst>
      <p:ext uri="{BB962C8B-B14F-4D97-AF65-F5344CB8AC3E}">
        <p14:creationId xmlns:p14="http://schemas.microsoft.com/office/powerpoint/2010/main" val="3645426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4108-E4D6-D4C8-79BA-1AF835213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9BDBC-D954-BFF3-4271-E57EC249FC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1A42D-2442-B1A2-E066-36427379E58D}"/>
              </a:ext>
            </a:extLst>
          </p:cNvPr>
          <p:cNvSpPr>
            <a:spLocks noGrp="1"/>
          </p:cNvSpPr>
          <p:nvPr>
            <p:ph type="body" idx="1"/>
          </p:nvPr>
        </p:nvSpPr>
        <p:spPr/>
        <p:txBody>
          <a:bodyPr/>
          <a:lstStyle/>
          <a:p>
            <a:pPr marL="0" indent="0">
              <a:buFont typeface="Arial" panose="020B0604020202020204" pitchFamily="34" charset="0"/>
              <a:buNone/>
            </a:pPr>
            <a:r>
              <a:rPr lang="en-US" dirty="0"/>
              <a:t>To begin, it is important to situate Peel within its broader geographic and demographic context. Peel is characterized by a built environment that is overwhelmingly suburban, low‑density, and auto‑oriented. Much of Brampton and northern Caledon lacks frequent transit service, and overall walkability is low.</a:t>
            </a:r>
          </a:p>
          <a:p>
            <a:pPr marL="0" indent="0">
              <a:buFont typeface="Arial" panose="020B0604020202020204" pitchFamily="34" charset="0"/>
              <a:buNone/>
            </a:pPr>
            <a:r>
              <a:rPr lang="en-US" dirty="0"/>
              <a:t>From a development perspective, Brampton and Caledon have experienced rapid population growth, driven by extensive greenfield construction and suburban expansion in the 2016–2021 period. Low‑density development has reinforced auto‑dependence; indeed, 83% of Peel residents commute by car, while relatively few engage in active transportation modes.</a:t>
            </a:r>
          </a:p>
          <a:p>
            <a:pPr marL="0" indent="0">
              <a:buFont typeface="Arial" panose="020B0604020202020204" pitchFamily="34" charset="0"/>
              <a:buNone/>
            </a:pPr>
            <a:r>
              <a:rPr lang="en-US" dirty="0"/>
              <a:t>Demographically, Peel is one of the most diverse regions in Canada. Over half of residents are immigrants, and nearly 70% identify with a racialized group. South Asian communities form the largest visible minority group across all three municipalities. These unique attributes shape both the distribution of population health outcomes and the built environment in which those outcomes occur.</a:t>
            </a:r>
            <a:endParaRPr lang="en-CA" dirty="0"/>
          </a:p>
        </p:txBody>
      </p:sp>
      <p:sp>
        <p:nvSpPr>
          <p:cNvPr id="4" name="Slide Number Placeholder 3">
            <a:extLst>
              <a:ext uri="{FF2B5EF4-FFF2-40B4-BE49-F238E27FC236}">
                <a16:creationId xmlns:a16="http://schemas.microsoft.com/office/drawing/2014/main" id="{236405DC-EE0A-09D7-B715-5BDA120D999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000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Disease burden is high and uneven in the Peel Region</a:t>
            </a:r>
            <a:r>
              <a:rPr lang="en-US" sz="1200" b="0" i="0" kern="1200" dirty="0">
                <a:solidFill>
                  <a:schemeClr val="tx1"/>
                </a:solidFill>
                <a:effectLst/>
                <a:latin typeface="+mn-lt"/>
                <a:ea typeface="+mn-ea"/>
                <a:cs typeface="+mn-cs"/>
              </a:rPr>
              <a:t>​. </a:t>
            </a:r>
            <a:r>
              <a:rPr lang="en-US" b="0" dirty="0"/>
              <a:t>The age-standardized rate for diabetes is 15.5% for Peel, 9.8% for Ontario and 10% for Canada.</a:t>
            </a:r>
          </a:p>
          <a:p>
            <a:pPr fontAlgn="t"/>
            <a:r>
              <a:rPr lang="en-US" sz="1200" b="0" i="0" kern="1200" dirty="0">
                <a:solidFill>
                  <a:schemeClr val="tx1"/>
                </a:solidFill>
                <a:effectLst/>
                <a:latin typeface="+mn-lt"/>
                <a:ea typeface="+mn-ea"/>
                <a:cs typeface="+mn-cs"/>
              </a:rPr>
              <a:t>In Brampton, several census tracts show extremely high diabetes prevalence—exceeding 20% in some areas. These clusters often overlap with lower‑income and lower‑education </a:t>
            </a:r>
            <a:r>
              <a:rPr lang="en-US" sz="1200" b="0" i="0" kern="1200" dirty="0" err="1">
                <a:solidFill>
                  <a:schemeClr val="tx1"/>
                </a:solidFill>
                <a:effectLst/>
                <a:latin typeface="+mn-lt"/>
                <a:ea typeface="+mn-ea"/>
                <a:cs typeface="+mn-cs"/>
              </a:rPr>
              <a:t>neighbourhoods</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Mississauga, by contrast, exhibits greater variability. High‑prevalence areas tend to concentrate in central and northeastern </a:t>
            </a:r>
            <a:r>
              <a:rPr lang="en-US" sz="1200" b="0" i="0" kern="1200" dirty="0" err="1">
                <a:solidFill>
                  <a:schemeClr val="tx1"/>
                </a:solidFill>
                <a:effectLst/>
                <a:latin typeface="+mn-lt"/>
                <a:ea typeface="+mn-ea"/>
                <a:cs typeface="+mn-cs"/>
              </a:rPr>
              <a:t>neighbourhoods</a:t>
            </a:r>
            <a:r>
              <a:rPr lang="en-US" sz="1200" b="0" i="0" kern="1200" dirty="0">
                <a:solidFill>
                  <a:schemeClr val="tx1"/>
                </a:solidFill>
                <a:effectLst/>
                <a:latin typeface="+mn-lt"/>
                <a:ea typeface="+mn-ea"/>
                <a:cs typeface="+mn-cs"/>
              </a:rPr>
              <a:t>, which also exhibit lower SES profiles.</a:t>
            </a:r>
          </a:p>
          <a:p>
            <a:pPr fontAlgn="t"/>
            <a:r>
              <a:rPr lang="en-US" sz="1200" b="0" i="0" kern="1200" dirty="0">
                <a:solidFill>
                  <a:schemeClr val="tx1"/>
                </a:solidFill>
                <a:effectLst/>
                <a:latin typeface="+mn-lt"/>
                <a:ea typeface="+mn-ea"/>
                <a:cs typeface="+mn-cs"/>
              </a:rPr>
              <a:t>Caledon, with its rural character, higher SES, and dispersed population, consistently shows the lowest diabetes prevalence.</a:t>
            </a:r>
          </a:p>
          <a:p>
            <a:pPr fontAlgn="t"/>
            <a:r>
              <a:rPr lang="en-US" sz="1200" b="0" i="0" kern="1200" dirty="0">
                <a:solidFill>
                  <a:schemeClr val="tx1"/>
                </a:solidFill>
                <a:effectLst/>
                <a:latin typeface="+mn-lt"/>
                <a:ea typeface="+mn-ea"/>
                <a:cs typeface="+mn-cs"/>
              </a:rPr>
              <a:t>This heterogeneity underscores the need for models that respect municipal boundaries rather than treating Peel as a homogeneous region.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a:p>
            <a:pPr marL="0" indent="0">
              <a:buFont typeface="Arial" panose="020B0604020202020204" pitchFamily="34" charset="0"/>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3</a:t>
            </a:fld>
            <a:endParaRPr lang="en-US"/>
          </a:p>
        </p:txBody>
      </p:sp>
    </p:spTree>
    <p:extLst>
      <p:ext uri="{BB962C8B-B14F-4D97-AF65-F5344CB8AC3E}">
        <p14:creationId xmlns:p14="http://schemas.microsoft.com/office/powerpoint/2010/main" val="137880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First, to provide a </a:t>
            </a:r>
            <a:r>
              <a:rPr lang="en-US" sz="1200" b="0" i="0" kern="1200" dirty="0" err="1">
                <a:solidFill>
                  <a:schemeClr val="tx1"/>
                </a:solidFill>
                <a:effectLst/>
                <a:latin typeface="+mn-lt"/>
                <a:ea typeface="+mn-ea"/>
                <a:cs typeface="+mn-cs"/>
              </a:rPr>
              <a:t>neighbourhood</a:t>
            </a:r>
            <a:r>
              <a:rPr lang="en-US" sz="1200" b="0" i="0" kern="1200" dirty="0">
                <a:solidFill>
                  <a:schemeClr val="tx1"/>
                </a:solidFill>
                <a:effectLst/>
                <a:latin typeface="+mn-lt"/>
                <a:ea typeface="+mn-ea"/>
                <a:cs typeface="+mn-cs"/>
              </a:rPr>
              <a:t>‑level overview of the factors shaping diabetes prevalence in Peel.</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Second, to identify key predictors of diabetes within each municipality.</a:t>
            </a:r>
          </a:p>
          <a:p>
            <a:pPr fontAlgn="t"/>
            <a:r>
              <a:rPr lang="en-US" sz="1200" b="0" i="0" kern="1200" dirty="0">
                <a:solidFill>
                  <a:schemeClr val="tx1"/>
                </a:solidFill>
                <a:effectLst/>
                <a:latin typeface="+mn-lt"/>
                <a:ea typeface="+mn-ea"/>
                <a:cs typeface="+mn-cs"/>
              </a:rPr>
              <a:t>And third is to explore how these cities in Peel differ from one another in diabetes </a:t>
            </a:r>
            <a:r>
              <a:rPr lang="en-US" sz="1200" b="0" i="0" kern="1200" dirty="0" err="1">
                <a:solidFill>
                  <a:schemeClr val="tx1"/>
                </a:solidFill>
                <a:effectLst/>
                <a:latin typeface="+mn-lt"/>
                <a:ea typeface="+mn-ea"/>
                <a:cs typeface="+mn-cs"/>
              </a:rPr>
              <a:t>prevalnce</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885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46BF9-B117-29B0-F675-B5A495E22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B426B2-338F-6436-9E44-402CFE32C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CEBB8-6C10-B934-0EB5-D89EEC5BC39A}"/>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We assembled a comprehensive set of variables spanning socio‑economic conditions, built and food environment measures, and health </a:t>
            </a:r>
            <a:r>
              <a:rPr lang="en-US" sz="1200" b="0" i="0" kern="1200" dirty="0" err="1">
                <a:solidFill>
                  <a:schemeClr val="tx1"/>
                </a:solidFill>
                <a:effectLst/>
                <a:latin typeface="+mn-lt"/>
                <a:ea typeface="+mn-ea"/>
                <a:cs typeface="+mn-cs"/>
              </a:rPr>
              <a:t>behaviour</a:t>
            </a:r>
            <a:r>
              <a:rPr lang="en-US" sz="1200" b="0" i="0" kern="1200" dirty="0">
                <a:solidFill>
                  <a:schemeClr val="tx1"/>
                </a:solidFill>
                <a:effectLst/>
                <a:latin typeface="+mn-lt"/>
                <a:ea typeface="+mn-ea"/>
                <a:cs typeface="+mn-cs"/>
              </a:rPr>
              <a:t> indicators.</a:t>
            </a:r>
          </a:p>
          <a:p>
            <a:pPr fontAlgn="t"/>
            <a:r>
              <a:rPr lang="en-US" sz="1200" b="0" i="0" kern="1200" dirty="0">
                <a:solidFill>
                  <a:schemeClr val="tx1"/>
                </a:solidFill>
                <a:effectLst/>
                <a:latin typeface="+mn-lt"/>
                <a:ea typeface="+mn-ea"/>
                <a:cs typeface="+mn-cs"/>
              </a:rPr>
              <a:t>These included:</a:t>
            </a:r>
          </a:p>
          <a:p>
            <a:pPr fontAlgn="t"/>
            <a:r>
              <a:rPr lang="en-US" sz="1200" b="0" i="0" kern="1200" dirty="0">
                <a:solidFill>
                  <a:schemeClr val="tx1"/>
                </a:solidFill>
                <a:effectLst/>
                <a:latin typeface="+mn-lt"/>
                <a:ea typeface="+mn-ea"/>
                <a:cs typeface="+mn-cs"/>
              </a:rPr>
              <a:t>ON‑Marg indices (Resources and Racialized Newcomer dimensions)</a:t>
            </a:r>
          </a:p>
          <a:p>
            <a:pPr fontAlgn="t"/>
            <a:r>
              <a:rPr lang="en-US" sz="1200" b="0" i="0" kern="1200" dirty="0">
                <a:solidFill>
                  <a:schemeClr val="tx1"/>
                </a:solidFill>
                <a:effectLst/>
                <a:latin typeface="+mn-lt"/>
                <a:ea typeface="+mn-ea"/>
                <a:cs typeface="+mn-cs"/>
              </a:rPr>
              <a:t>Walkability</a:t>
            </a:r>
          </a:p>
          <a:p>
            <a:pPr fontAlgn="t"/>
            <a:r>
              <a:rPr lang="en-US" sz="1200" b="0" i="0" kern="1200" dirty="0">
                <a:solidFill>
                  <a:schemeClr val="tx1"/>
                </a:solidFill>
                <a:effectLst/>
                <a:latin typeface="+mn-lt"/>
                <a:ea typeface="+mn-ea"/>
                <a:cs typeface="+mn-cs"/>
              </a:rPr>
              <a:t>HVI Exposure</a:t>
            </a:r>
          </a:p>
          <a:p>
            <a:pPr fontAlgn="t"/>
            <a:r>
              <a:rPr lang="en-US" sz="1200" b="0" i="0" kern="1200" dirty="0">
                <a:solidFill>
                  <a:schemeClr val="tx1"/>
                </a:solidFill>
                <a:effectLst/>
                <a:latin typeface="+mn-lt"/>
                <a:ea typeface="+mn-ea"/>
                <a:cs typeface="+mn-cs"/>
              </a:rPr>
              <a:t>Food environment measures</a:t>
            </a:r>
          </a:p>
          <a:p>
            <a:pPr fontAlgn="t"/>
            <a:r>
              <a:rPr lang="en-US" sz="1200" b="0" i="0" kern="1200" dirty="0">
                <a:solidFill>
                  <a:schemeClr val="tx1"/>
                </a:solidFill>
                <a:effectLst/>
                <a:latin typeface="+mn-lt"/>
                <a:ea typeface="+mn-ea"/>
                <a:cs typeface="+mn-cs"/>
              </a:rPr>
              <a:t>Period of construction</a:t>
            </a:r>
          </a:p>
          <a:p>
            <a:pPr fontAlgn="t"/>
            <a:r>
              <a:rPr lang="en-US" sz="1200" b="0" i="0" kern="1200" dirty="0">
                <a:solidFill>
                  <a:schemeClr val="tx1"/>
                </a:solidFill>
                <a:effectLst/>
                <a:latin typeface="+mn-lt"/>
                <a:ea typeface="+mn-ea"/>
                <a:cs typeface="+mn-cs"/>
              </a:rPr>
              <a:t>Smoking and alcohol consumption</a:t>
            </a:r>
          </a:p>
          <a:p>
            <a:pPr fontAlgn="t"/>
            <a:r>
              <a:rPr lang="en-US" sz="1200" b="0" i="0" kern="1200" dirty="0">
                <a:solidFill>
                  <a:schemeClr val="tx1"/>
                </a:solidFill>
                <a:effectLst/>
                <a:latin typeface="+mn-lt"/>
                <a:ea typeface="+mn-ea"/>
                <a:cs typeface="+mn-cs"/>
              </a:rPr>
              <a:t>Many variables were excluded during diagnostics due to multicollinearity or limited explanatory contribution. The remaining predictors reflect both theoretical relevance and statistical performance.</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AD8F072-1831-2807-EC11-B6CC788CA3E2}"/>
              </a:ext>
            </a:extLst>
          </p:cNvPr>
          <p:cNvSpPr>
            <a:spLocks noGrp="1"/>
          </p:cNvSpPr>
          <p:nvPr>
            <p:ph type="sldNum" sz="quarter" idx="5"/>
          </p:nvPr>
        </p:nvSpPr>
        <p:spPr/>
        <p:txBody>
          <a:bodyPr/>
          <a:lstStyle/>
          <a:p>
            <a:fld id="{414671EF-E930-5041-93E6-068926879B88}" type="slidenum">
              <a:rPr lang="en-US" smtClean="0"/>
              <a:t>5</a:t>
            </a:fld>
            <a:endParaRPr lang="en-US"/>
          </a:p>
        </p:txBody>
      </p:sp>
    </p:spTree>
    <p:extLst>
      <p:ext uri="{BB962C8B-B14F-4D97-AF65-F5344CB8AC3E}">
        <p14:creationId xmlns:p14="http://schemas.microsoft.com/office/powerpoint/2010/main" val="1971472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9709D-4593-3693-2FDF-6381A0A6C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1AF52A-3919-0379-2873-2E4796C18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58A54-AFAD-4970-635D-7A2C8CAB9482}"/>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We harmonized data from multiple sources, including the 2021 Census, the Market Basket Measure, CCHS, ICES chronic disease data, and several Peel‑specific composite indices.</a:t>
            </a:r>
          </a:p>
          <a:p>
            <a:pPr fontAlgn="t"/>
            <a:r>
              <a:rPr lang="en-US" sz="1200" b="0" i="0" kern="1200" dirty="0">
                <a:solidFill>
                  <a:schemeClr val="tx1"/>
                </a:solidFill>
                <a:effectLst/>
                <a:latin typeface="+mn-lt"/>
                <a:ea typeface="+mn-ea"/>
                <a:cs typeface="+mn-cs"/>
              </a:rPr>
              <a:t>All variables were aligned to the 2016 census tract boundaries, producing a dataset of 136 tracts for Mississauga and 109 for Brampton–Caledon.</a:t>
            </a:r>
          </a:p>
          <a:p>
            <a:pPr fontAlgn="t"/>
            <a:r>
              <a:rPr lang="en-US" sz="1200" b="0" i="0" kern="1200" dirty="0">
                <a:solidFill>
                  <a:schemeClr val="tx1"/>
                </a:solidFill>
                <a:effectLst/>
                <a:latin typeface="+mn-lt"/>
                <a:ea typeface="+mn-ea"/>
                <a:cs typeface="+mn-cs"/>
              </a:rPr>
              <a:t>Predictors were standardized using z‑scores, which enabled cross‑variable comparability, especially for composite indices such as ON‑MARG and HVI Exposure.</a:t>
            </a:r>
          </a:p>
        </p:txBody>
      </p:sp>
      <p:sp>
        <p:nvSpPr>
          <p:cNvPr id="4" name="Slide Number Placeholder 3">
            <a:extLst>
              <a:ext uri="{FF2B5EF4-FFF2-40B4-BE49-F238E27FC236}">
                <a16:creationId xmlns:a16="http://schemas.microsoft.com/office/drawing/2014/main" id="{51C74450-A486-743B-6EC3-5C08080C0068}"/>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020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Diabetes prevalence varies widely across Peel. We see lower rates in the northern, less urban portions of Caledon and higher rates in the denser, more urbanized southern tracts.</a:t>
            </a:r>
          </a:p>
          <a:p>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7</a:t>
            </a:fld>
            <a:endParaRPr lang="en-US"/>
          </a:p>
        </p:txBody>
      </p:sp>
    </p:spTree>
    <p:extLst>
      <p:ext uri="{BB962C8B-B14F-4D97-AF65-F5344CB8AC3E}">
        <p14:creationId xmlns:p14="http://schemas.microsoft.com/office/powerpoint/2010/main" val="2102077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877B3-1E82-3943-5993-D33FB22CB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42D7F-F554-8F26-5A40-89EB6893F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52B9A-6108-4930-D8F4-D76115EA65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distribution is slightly left‑skewed, with many tracts exceeding the regional mean of approximately 15.8 cases per 1,000.</a:t>
            </a:r>
          </a:p>
        </p:txBody>
      </p:sp>
      <p:sp>
        <p:nvSpPr>
          <p:cNvPr id="4" name="Slide Number Placeholder 3">
            <a:extLst>
              <a:ext uri="{FF2B5EF4-FFF2-40B4-BE49-F238E27FC236}">
                <a16:creationId xmlns:a16="http://schemas.microsoft.com/office/drawing/2014/main" id="{2B3D5BBF-85B4-8ACA-539A-753B9D3A0E7F}"/>
              </a:ext>
            </a:extLst>
          </p:cNvPr>
          <p:cNvSpPr>
            <a:spLocks noGrp="1"/>
          </p:cNvSpPr>
          <p:nvPr>
            <p:ph type="sldNum" sz="quarter" idx="5"/>
          </p:nvPr>
        </p:nvSpPr>
        <p:spPr/>
        <p:txBody>
          <a:bodyPr/>
          <a:lstStyle/>
          <a:p>
            <a:fld id="{414671EF-E930-5041-93E6-068926879B88}" type="slidenum">
              <a:rPr lang="en-US" smtClean="0"/>
              <a:t>8</a:t>
            </a:fld>
            <a:endParaRPr lang="en-US"/>
          </a:p>
        </p:txBody>
      </p:sp>
    </p:spTree>
    <p:extLst>
      <p:ext uri="{BB962C8B-B14F-4D97-AF65-F5344CB8AC3E}">
        <p14:creationId xmlns:p14="http://schemas.microsoft.com/office/powerpoint/2010/main" val="3909925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broken down by municipality, Caledon remains the lowest, Brampton the highest, and Mississauga exhibits the greatest variance, reflecting its mixed urban development patterns and diverse population structure.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414671EF-E930-5041-93E6-068926879B88}" type="slidenum">
              <a:rPr lang="en-US" smtClean="0"/>
              <a:t>9</a:t>
            </a:fld>
            <a:endParaRPr lang="en-US"/>
          </a:p>
        </p:txBody>
      </p:sp>
    </p:spTree>
    <p:extLst>
      <p:ext uri="{BB962C8B-B14F-4D97-AF65-F5344CB8AC3E}">
        <p14:creationId xmlns:p14="http://schemas.microsoft.com/office/powerpoint/2010/main" val="3775891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FED5-CC14-0390-61D1-14679B1BA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B06B8-B530-C2F4-E5A3-44AB84B20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96B6C-223A-CF73-3D0A-C46A0EBA2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rPr>
              <a:t>Initial attempts to model diabetes prevalence using all of Peel were unsuccessful. No Peel‑wide linear or geographically weighted regression models met diagnostic criteria. This indicated meaningful structural differences between municipalities that could not be captured in a single pooled model.</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26C414C-C15E-BFAA-46AA-C05C57CCD705}"/>
              </a:ext>
            </a:extLst>
          </p:cNvPr>
          <p:cNvSpPr>
            <a:spLocks noGrp="1"/>
          </p:cNvSpPr>
          <p:nvPr>
            <p:ph type="sldNum" sz="quarter" idx="5"/>
          </p:nvPr>
        </p:nvSpPr>
        <p:spPr/>
        <p:txBody>
          <a:bodyPr/>
          <a:lstStyle/>
          <a:p>
            <a:fld id="{414671EF-E930-5041-93E6-068926879B88}" type="slidenum">
              <a:rPr lang="en-US" smtClean="0"/>
              <a:t>10</a:t>
            </a:fld>
            <a:endParaRPr lang="en-US"/>
          </a:p>
        </p:txBody>
      </p:sp>
    </p:spTree>
    <p:extLst>
      <p:ext uri="{BB962C8B-B14F-4D97-AF65-F5344CB8AC3E}">
        <p14:creationId xmlns:p14="http://schemas.microsoft.com/office/powerpoint/2010/main" val="175622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0BF8B-5DD1-2E52-B4C3-8DE5612C3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F7C94-4CA9-2C66-82E1-7A33E7A40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158E7-F311-4534-8F8E-F403CF02B9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rPr>
              <a:t>No Peel‑wide linear or geographically weighted regression models met diagnostic criteria. This indicated meaningful structural differences between municipalities that could not be captured in a single pooled model.</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0EDC0E2D-446B-430B-DD6E-9BDEBB55C125}"/>
              </a:ext>
            </a:extLst>
          </p:cNvPr>
          <p:cNvSpPr>
            <a:spLocks noGrp="1"/>
          </p:cNvSpPr>
          <p:nvPr>
            <p:ph type="sldNum" sz="quarter" idx="5"/>
          </p:nvPr>
        </p:nvSpPr>
        <p:spPr/>
        <p:txBody>
          <a:bodyPr/>
          <a:lstStyle/>
          <a:p>
            <a:fld id="{414671EF-E930-5041-93E6-068926879B88}" type="slidenum">
              <a:rPr lang="en-US" smtClean="0"/>
              <a:t>11</a:t>
            </a:fld>
            <a:endParaRPr lang="en-US"/>
          </a:p>
        </p:txBody>
      </p:sp>
    </p:spTree>
    <p:extLst>
      <p:ext uri="{BB962C8B-B14F-4D97-AF65-F5344CB8AC3E}">
        <p14:creationId xmlns:p14="http://schemas.microsoft.com/office/powerpoint/2010/main" val="3482922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1BA3C-E6A6-6B6C-9A43-F13D3E017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67291-8290-4950-8C4E-5B0515A782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0788A8-648B-6FBB-E6D1-553965262171}"/>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Brampton and Caledon were subsequently modelled together due to their shared border, demographic similarities, rapid suburban expansion, and the advantage of increased statistical power relative to modelling each separately.</a:t>
            </a:r>
          </a:p>
        </p:txBody>
      </p:sp>
      <p:sp>
        <p:nvSpPr>
          <p:cNvPr id="4" name="Slide Number Placeholder 3">
            <a:extLst>
              <a:ext uri="{FF2B5EF4-FFF2-40B4-BE49-F238E27FC236}">
                <a16:creationId xmlns:a16="http://schemas.microsoft.com/office/drawing/2014/main" id="{E81BBD7C-C490-B139-D9A6-BDC375E9C1F1}"/>
              </a:ext>
            </a:extLst>
          </p:cNvPr>
          <p:cNvSpPr>
            <a:spLocks noGrp="1"/>
          </p:cNvSpPr>
          <p:nvPr>
            <p:ph type="sldNum" sz="quarter" idx="5"/>
          </p:nvPr>
        </p:nvSpPr>
        <p:spPr/>
        <p:txBody>
          <a:bodyPr/>
          <a:lstStyle/>
          <a:p>
            <a:fld id="{414671EF-E930-5041-93E6-068926879B88}" type="slidenum">
              <a:rPr lang="en-US" smtClean="0"/>
              <a:t>12</a:t>
            </a:fld>
            <a:endParaRPr lang="en-US"/>
          </a:p>
        </p:txBody>
      </p:sp>
    </p:spTree>
    <p:extLst>
      <p:ext uri="{BB962C8B-B14F-4D97-AF65-F5344CB8AC3E}">
        <p14:creationId xmlns:p14="http://schemas.microsoft.com/office/powerpoint/2010/main" val="3576331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We assessed model validity using six standard diagnostic criteria: variable usefulness, expected relationships, multicollinearity, normality of residuals, spatial autocorrelation, and overall model strength.</a:t>
            </a:r>
          </a:p>
          <a:p>
            <a:pPr fontAlgn="t"/>
            <a:r>
              <a:rPr lang="en-US" sz="1200" b="0" i="0" kern="1200" dirty="0">
                <a:solidFill>
                  <a:schemeClr val="tx1"/>
                </a:solidFill>
                <a:effectLst/>
                <a:latin typeface="+mn-lt"/>
                <a:ea typeface="+mn-ea"/>
                <a:cs typeface="+mn-cs"/>
              </a:rPr>
              <a:t>All final models—Mississauga and Brampton–Caledon—passed these diagnostics, showing strong explanatory power, normally distributed residuals, and no evidence of spatial clustering in the residuals.</a:t>
            </a:r>
            <a:endParaRPr lang="en-US" dirty="0"/>
          </a:p>
          <a:p>
            <a:r>
              <a:rPr lang="en-US" dirty="0"/>
              <a:t>All analysis is completed through Arc GIS pro</a:t>
            </a: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13</a:t>
            </a:fld>
            <a:endParaRPr lang="en-US"/>
          </a:p>
        </p:txBody>
      </p:sp>
    </p:spTree>
    <p:extLst>
      <p:ext uri="{BB962C8B-B14F-4D97-AF65-F5344CB8AC3E}">
        <p14:creationId xmlns:p14="http://schemas.microsoft.com/office/powerpoint/2010/main" val="2352625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Turning to Mississauga, the model demonstrates strong explanatory power, with an adjusted R² of 0.87.</a:t>
            </a:r>
          </a:p>
          <a:p>
            <a:pPr fontAlgn="t"/>
            <a:r>
              <a:rPr lang="en-US" sz="1200" b="0" i="0" kern="1200" dirty="0">
                <a:solidFill>
                  <a:schemeClr val="tx1"/>
                </a:solidFill>
                <a:effectLst/>
                <a:latin typeface="+mn-lt"/>
                <a:ea typeface="+mn-ea"/>
                <a:cs typeface="+mn-cs"/>
              </a:rPr>
              <a:t>Key predictors included:</a:t>
            </a:r>
          </a:p>
          <a:p>
            <a:pPr fontAlgn="t"/>
            <a:r>
              <a:rPr lang="en-US" sz="1200" b="0" i="0" kern="1200" dirty="0">
                <a:solidFill>
                  <a:schemeClr val="tx1"/>
                </a:solidFill>
                <a:effectLst/>
                <a:latin typeface="+mn-lt"/>
                <a:ea typeface="+mn-ea"/>
                <a:cs typeface="+mn-cs"/>
              </a:rPr>
              <a:t>ON‑MARG Racialized Newcomers</a:t>
            </a:r>
          </a:p>
          <a:p>
            <a:pPr fontAlgn="t"/>
            <a:r>
              <a:rPr lang="en-US" sz="1200" b="0" i="0" kern="1200" dirty="0">
                <a:solidFill>
                  <a:schemeClr val="tx1"/>
                </a:solidFill>
                <a:effectLst/>
                <a:latin typeface="+mn-lt"/>
                <a:ea typeface="+mn-ea"/>
                <a:cs typeface="+mn-cs"/>
              </a:rPr>
              <a:t>Low education</a:t>
            </a:r>
          </a:p>
          <a:p>
            <a:pPr fontAlgn="t"/>
            <a:r>
              <a:rPr lang="en-US" sz="1200" b="0" i="0" kern="1200" dirty="0">
                <a:solidFill>
                  <a:schemeClr val="tx1"/>
                </a:solidFill>
                <a:effectLst/>
                <a:latin typeface="+mn-lt"/>
                <a:ea typeface="+mn-ea"/>
                <a:cs typeface="+mn-cs"/>
              </a:rPr>
              <a:t>Long‑term immigrant status</a:t>
            </a:r>
          </a:p>
          <a:p>
            <a:pPr fontAlgn="t"/>
            <a:r>
              <a:rPr lang="en-US" sz="1200" b="0" i="0" kern="1200" dirty="0">
                <a:solidFill>
                  <a:schemeClr val="tx1"/>
                </a:solidFill>
                <a:effectLst/>
                <a:latin typeface="+mn-lt"/>
                <a:ea typeface="+mn-ea"/>
                <a:cs typeface="+mn-cs"/>
              </a:rPr>
              <a:t>Core housing need</a:t>
            </a:r>
          </a:p>
          <a:p>
            <a:pPr fontAlgn="t"/>
            <a:r>
              <a:rPr lang="en-US" sz="1200" b="0" i="0" kern="1200" dirty="0">
                <a:solidFill>
                  <a:schemeClr val="tx1"/>
                </a:solidFill>
                <a:effectLst/>
                <a:latin typeface="+mn-lt"/>
                <a:ea typeface="+mn-ea"/>
                <a:cs typeface="+mn-cs"/>
              </a:rPr>
              <a:t>Visible minority composition (South Asian and Black populations)</a:t>
            </a:r>
          </a:p>
          <a:p>
            <a:pPr fontAlgn="t"/>
            <a:r>
              <a:rPr lang="en-US" sz="1200" b="0" i="0" kern="1200" dirty="0">
                <a:solidFill>
                  <a:schemeClr val="tx1"/>
                </a:solidFill>
                <a:effectLst/>
                <a:latin typeface="+mn-lt"/>
                <a:ea typeface="+mn-ea"/>
                <a:cs typeface="+mn-cs"/>
              </a:rPr>
              <a:t>HVI Exposure</a:t>
            </a:r>
          </a:p>
          <a:p>
            <a:r>
              <a:rPr lang="en-CA" dirty="0"/>
              <a:t>However, there was concerning multicollinearity identified through the VIF score for low-income, which was 7.35</a:t>
            </a:r>
          </a:p>
        </p:txBody>
      </p:sp>
      <p:sp>
        <p:nvSpPr>
          <p:cNvPr id="4" name="Slide Number Placeholder 3"/>
          <p:cNvSpPr>
            <a:spLocks noGrp="1"/>
          </p:cNvSpPr>
          <p:nvPr>
            <p:ph type="sldNum" sz="quarter" idx="5"/>
          </p:nvPr>
        </p:nvSpPr>
        <p:spPr/>
        <p:txBody>
          <a:bodyPr/>
          <a:lstStyle/>
          <a:p>
            <a:fld id="{414671EF-E930-5041-93E6-068926879B88}" type="slidenum">
              <a:rPr lang="en-US" smtClean="0"/>
              <a:t>15</a:t>
            </a:fld>
            <a:endParaRPr lang="en-US"/>
          </a:p>
        </p:txBody>
      </p:sp>
    </p:spTree>
    <p:extLst>
      <p:ext uri="{BB962C8B-B14F-4D97-AF65-F5344CB8AC3E}">
        <p14:creationId xmlns:p14="http://schemas.microsoft.com/office/powerpoint/2010/main" val="2858145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z-scoring method, and converting results back into interpretable findings in the next slide</a:t>
            </a: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16</a:t>
            </a:fld>
            <a:endParaRPr lang="en-US"/>
          </a:p>
        </p:txBody>
      </p:sp>
    </p:spTree>
    <p:extLst>
      <p:ext uri="{BB962C8B-B14F-4D97-AF65-F5344CB8AC3E}">
        <p14:creationId xmlns:p14="http://schemas.microsoft.com/office/powerpoint/2010/main" val="1659053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BABD9-B43A-E885-43D0-D7DD01BE7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F88A7-DD83-809C-67D5-3EAD0678F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8B00A-51B9-684D-3BC3-A77141EC0CC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A0CC251-ACE6-0BA3-9BB3-DFE3EAD5B506}"/>
              </a:ext>
            </a:extLst>
          </p:cNvPr>
          <p:cNvSpPr>
            <a:spLocks noGrp="1"/>
          </p:cNvSpPr>
          <p:nvPr>
            <p:ph type="sldNum" sz="quarter" idx="5"/>
          </p:nvPr>
        </p:nvSpPr>
        <p:spPr/>
        <p:txBody>
          <a:bodyPr/>
          <a:lstStyle/>
          <a:p>
            <a:fld id="{414671EF-E930-5041-93E6-068926879B88}" type="slidenum">
              <a:rPr lang="en-US" smtClean="0"/>
              <a:t>17</a:t>
            </a:fld>
            <a:endParaRPr lang="en-US"/>
          </a:p>
        </p:txBody>
      </p:sp>
    </p:spTree>
    <p:extLst>
      <p:ext uri="{BB962C8B-B14F-4D97-AF65-F5344CB8AC3E}">
        <p14:creationId xmlns:p14="http://schemas.microsoft.com/office/powerpoint/2010/main" val="3789559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CDF0-AEA3-ADDA-5976-52C518A86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FF0F8-556C-6064-AA52-A4E1D248D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2F3E9-CDD0-810F-E1B0-B6E1E9B05996}"/>
              </a:ext>
            </a:extLst>
          </p:cNvPr>
          <p:cNvSpPr>
            <a:spLocks noGrp="1"/>
          </p:cNvSpPr>
          <p:nvPr>
            <p:ph type="body" idx="1"/>
          </p:nvPr>
        </p:nvSpPr>
        <p:spPr/>
        <p:txBody>
          <a:bodyPr/>
          <a:lstStyle/>
          <a:p>
            <a:r>
              <a:rPr lang="en-US" dirty="0"/>
              <a:t>Put this in the model diagnostics</a:t>
            </a:r>
            <a:endParaRPr lang="en-CA" dirty="0"/>
          </a:p>
        </p:txBody>
      </p:sp>
      <p:sp>
        <p:nvSpPr>
          <p:cNvPr id="4" name="Slide Number Placeholder 3">
            <a:extLst>
              <a:ext uri="{FF2B5EF4-FFF2-40B4-BE49-F238E27FC236}">
                <a16:creationId xmlns:a16="http://schemas.microsoft.com/office/drawing/2014/main" id="{4F72A8EA-296F-BF2E-76A8-D78EB06CD737}"/>
              </a:ext>
            </a:extLst>
          </p:cNvPr>
          <p:cNvSpPr>
            <a:spLocks noGrp="1"/>
          </p:cNvSpPr>
          <p:nvPr>
            <p:ph type="sldNum" sz="quarter" idx="5"/>
          </p:nvPr>
        </p:nvSpPr>
        <p:spPr/>
        <p:txBody>
          <a:bodyPr/>
          <a:lstStyle/>
          <a:p>
            <a:fld id="{414671EF-E930-5041-93E6-068926879B88}" type="slidenum">
              <a:rPr lang="en-US" smtClean="0"/>
              <a:t>18</a:t>
            </a:fld>
            <a:endParaRPr lang="en-US"/>
          </a:p>
        </p:txBody>
      </p:sp>
    </p:spTree>
    <p:extLst>
      <p:ext uri="{BB962C8B-B14F-4D97-AF65-F5344CB8AC3E}">
        <p14:creationId xmlns:p14="http://schemas.microsoft.com/office/powerpoint/2010/main" val="1504306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Period of </a:t>
            </a:r>
            <a:r>
              <a:rPr lang="en-US" dirty="0" err="1">
                <a:ea typeface="Calibri"/>
                <a:cs typeface="Calibri"/>
              </a:rPr>
              <a:t>contruction</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414671EF-E930-5041-93E6-068926879B88}" type="slidenum">
              <a:rPr lang="en-US" smtClean="0"/>
              <a:t>19</a:t>
            </a:fld>
            <a:endParaRPr lang="en-US"/>
          </a:p>
        </p:txBody>
      </p:sp>
    </p:spTree>
    <p:extLst>
      <p:ext uri="{BB962C8B-B14F-4D97-AF65-F5344CB8AC3E}">
        <p14:creationId xmlns:p14="http://schemas.microsoft.com/office/powerpoint/2010/main" val="1071117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D72DB-D989-EA17-13E4-EAD47B48A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93DE0-D3BC-F465-2890-E2B173873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117F4-0157-E9C4-6242-4A3F2B3530A0}"/>
              </a:ext>
            </a:extLst>
          </p:cNvPr>
          <p:cNvSpPr>
            <a:spLocks noGrp="1"/>
          </p:cNvSpPr>
          <p:nvPr>
            <p:ph type="body" idx="1"/>
          </p:nvPr>
        </p:nvSpPr>
        <p:spPr/>
        <p:txBody>
          <a:bodyPr/>
          <a:lstStyle/>
          <a:p>
            <a:pPr marL="342900" indent="-342900">
              <a:buFont typeface="Arial" panose="020B0604020202020204" pitchFamily="34" charset="0"/>
              <a:buChar char="•"/>
            </a:pPr>
            <a:endParaRPr lang="en-CA" dirty="0"/>
          </a:p>
        </p:txBody>
      </p:sp>
      <p:sp>
        <p:nvSpPr>
          <p:cNvPr id="4" name="Slide Number Placeholder 3">
            <a:extLst>
              <a:ext uri="{FF2B5EF4-FFF2-40B4-BE49-F238E27FC236}">
                <a16:creationId xmlns:a16="http://schemas.microsoft.com/office/drawing/2014/main" id="{E166931B-97A2-72DE-6803-FA34B35836A8}"/>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6498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99E1E-F371-6798-A0BD-C50F7125B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E2D4F-7BC8-1A64-A715-74A92A4FD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3B9422-C10E-0731-371A-C3F2FAE56E80}"/>
              </a:ext>
            </a:extLst>
          </p:cNvPr>
          <p:cNvSpPr>
            <a:spLocks noGrp="1"/>
          </p:cNvSpPr>
          <p:nvPr>
            <p:ph type="body" idx="1"/>
          </p:nvPr>
        </p:nvSpPr>
        <p:spPr/>
        <p:txBody>
          <a:bodyPr/>
          <a:lstStyle/>
          <a:p>
            <a:pPr marL="342900" indent="-342900">
              <a:buFont typeface="Arial" panose="020B0604020202020204" pitchFamily="34" charset="0"/>
              <a:buChar char="•"/>
            </a:pPr>
            <a:endParaRPr lang="en-CA" dirty="0"/>
          </a:p>
        </p:txBody>
      </p:sp>
      <p:sp>
        <p:nvSpPr>
          <p:cNvPr id="4" name="Slide Number Placeholder 3">
            <a:extLst>
              <a:ext uri="{FF2B5EF4-FFF2-40B4-BE49-F238E27FC236}">
                <a16:creationId xmlns:a16="http://schemas.microsoft.com/office/drawing/2014/main" id="{D3D2C959-A65D-2E52-2BB1-87304242AFC5}"/>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871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8C19C-8C5C-D1EA-6135-88933EBEB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9A676E-C68D-03CA-38DE-D2A5CE920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32F53-AEDF-8C7A-AD8F-73AD56274C53}"/>
              </a:ext>
            </a:extLst>
          </p:cNvPr>
          <p:cNvSpPr>
            <a:spLocks noGrp="1"/>
          </p:cNvSpPr>
          <p:nvPr>
            <p:ph type="body" idx="1"/>
          </p:nvPr>
        </p:nvSpPr>
        <p:spPr/>
        <p:txBody>
          <a:bodyPr/>
          <a:lstStyle/>
          <a:p>
            <a:pPr marL="342900" indent="-342900">
              <a:buFont typeface="Arial" panose="020B0604020202020204" pitchFamily="34" charset="0"/>
              <a:buChar char="•"/>
            </a:pPr>
            <a:endParaRPr lang="en-CA" dirty="0"/>
          </a:p>
        </p:txBody>
      </p:sp>
      <p:sp>
        <p:nvSpPr>
          <p:cNvPr id="4" name="Slide Number Placeholder 3">
            <a:extLst>
              <a:ext uri="{FF2B5EF4-FFF2-40B4-BE49-F238E27FC236}">
                <a16:creationId xmlns:a16="http://schemas.microsoft.com/office/drawing/2014/main" id="{E6367BA2-6E4F-CC20-D41E-78DEF63DBACE}"/>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348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the Brampton and Caledon Model</a:t>
            </a: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23</a:t>
            </a:fld>
            <a:endParaRPr lang="en-US"/>
          </a:p>
        </p:txBody>
      </p:sp>
    </p:spTree>
    <p:extLst>
      <p:ext uri="{BB962C8B-B14F-4D97-AF65-F5344CB8AC3E}">
        <p14:creationId xmlns:p14="http://schemas.microsoft.com/office/powerpoint/2010/main" val="3474654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Brampton–Caledon model produced an exceptionally high adjusted R² of 0.92. </a:t>
            </a: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24</a:t>
            </a:fld>
            <a:endParaRPr lang="en-US"/>
          </a:p>
        </p:txBody>
      </p:sp>
    </p:spTree>
    <p:extLst>
      <p:ext uri="{BB962C8B-B14F-4D97-AF65-F5344CB8AC3E}">
        <p14:creationId xmlns:p14="http://schemas.microsoft.com/office/powerpoint/2010/main" val="2837801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58161-8D5D-92D8-A706-2C871D9C6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F4BD3-2425-82BF-352A-F3C5B8E76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7823B-B9B2-4DED-8FDF-9216CBB1140C}"/>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Comparing the two models yields several important contrasts.</a:t>
            </a:r>
          </a:p>
          <a:p>
            <a:pPr fontAlgn="t"/>
            <a:r>
              <a:rPr lang="en-US" sz="1200" b="1" i="0" kern="1200" dirty="0">
                <a:solidFill>
                  <a:schemeClr val="tx1"/>
                </a:solidFill>
                <a:effectLst/>
                <a:latin typeface="+mn-lt"/>
                <a:ea typeface="+mn-ea"/>
                <a:cs typeface="+mn-cs"/>
              </a:rPr>
              <a:t>Black visible minority</a:t>
            </a:r>
            <a:r>
              <a:rPr lang="en-US" sz="1200" b="0" i="0" kern="1200" dirty="0">
                <a:solidFill>
                  <a:schemeClr val="tx1"/>
                </a:solidFill>
                <a:effectLst/>
                <a:latin typeface="+mn-lt"/>
                <a:ea typeface="+mn-ea"/>
                <a:cs typeface="+mn-cs"/>
              </a:rPr>
              <a:t> effects were slightly higher in Brampton–Caledon (0.09 vs. 0.07).</a:t>
            </a:r>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South Asian visible minority</a:t>
            </a:r>
            <a:r>
              <a:rPr lang="en-US" sz="1200" b="0" i="0" kern="1200" dirty="0">
                <a:solidFill>
                  <a:schemeClr val="tx1"/>
                </a:solidFill>
                <a:effectLst/>
                <a:latin typeface="+mn-lt"/>
                <a:ea typeface="+mn-ea"/>
                <a:cs typeface="+mn-cs"/>
              </a:rPr>
              <a:t> effects were twice as large in Brampton–Caledon (0.08 vs. 0.04).</a:t>
            </a:r>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Long‑term immigrant status</a:t>
            </a:r>
            <a:r>
              <a:rPr lang="en-US" sz="1200" b="0" i="0" kern="1200" dirty="0">
                <a:solidFill>
                  <a:schemeClr val="tx1"/>
                </a:solidFill>
                <a:effectLst/>
                <a:latin typeface="+mn-lt"/>
                <a:ea typeface="+mn-ea"/>
                <a:cs typeface="+mn-cs"/>
              </a:rPr>
              <a:t> had stronger effects in Mississauga (0.11 vs. 0.08).</a:t>
            </a:r>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HVI Exposure</a:t>
            </a:r>
            <a:r>
              <a:rPr lang="en-US" sz="1200" b="0" i="0" kern="1200" dirty="0">
                <a:solidFill>
                  <a:schemeClr val="tx1"/>
                </a:solidFill>
                <a:effectLst/>
                <a:latin typeface="+mn-lt"/>
                <a:ea typeface="+mn-ea"/>
                <a:cs typeface="+mn-cs"/>
              </a:rPr>
              <a:t> contributed equally to diabetes prevalence across both models (0.02 in each).</a:t>
            </a:r>
          </a:p>
          <a:p>
            <a:pPr fontAlgn="t"/>
            <a:r>
              <a:rPr lang="en-US" sz="1200" b="0" i="0" kern="1200" dirty="0">
                <a:solidFill>
                  <a:schemeClr val="tx1"/>
                </a:solidFill>
                <a:effectLst/>
                <a:latin typeface="+mn-lt"/>
                <a:ea typeface="+mn-ea"/>
                <a:cs typeface="+mn-cs"/>
              </a:rPr>
              <a:t>Overall, Brampton–Caledon appears more strongly shaped by visible minority concentration and SES disadvantage captured by ON‑MARG Resources, whereas Mississauga shows a more complex interplay of settlement patterns, SES, and environmental exposures.</a:t>
            </a:r>
          </a:p>
        </p:txBody>
      </p:sp>
      <p:sp>
        <p:nvSpPr>
          <p:cNvPr id="4" name="Slide Number Placeholder 3">
            <a:extLst>
              <a:ext uri="{FF2B5EF4-FFF2-40B4-BE49-F238E27FC236}">
                <a16:creationId xmlns:a16="http://schemas.microsoft.com/office/drawing/2014/main" id="{6B6C7A60-F13D-32EF-3BD2-08794E1B05A8}"/>
              </a:ext>
            </a:extLst>
          </p:cNvPr>
          <p:cNvSpPr>
            <a:spLocks noGrp="1"/>
          </p:cNvSpPr>
          <p:nvPr>
            <p:ph type="sldNum" sz="quarter" idx="5"/>
          </p:nvPr>
        </p:nvSpPr>
        <p:spPr/>
        <p:txBody>
          <a:bodyPr/>
          <a:lstStyle/>
          <a:p>
            <a:fld id="{414671EF-E930-5041-93E6-068926879B88}" type="slidenum">
              <a:rPr lang="en-US" smtClean="0"/>
              <a:t>25</a:t>
            </a:fld>
            <a:endParaRPr lang="en-US"/>
          </a:p>
        </p:txBody>
      </p:sp>
    </p:spTree>
    <p:extLst>
      <p:ext uri="{BB962C8B-B14F-4D97-AF65-F5344CB8AC3E}">
        <p14:creationId xmlns:p14="http://schemas.microsoft.com/office/powerpoint/2010/main" val="2539527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D45F2-250C-E12E-E0F8-932DDBF19F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84E2C-9DA8-72B2-3869-C541301A8A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356F47-7C06-ADC4-F261-14561B070E9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2340176-C53B-36EA-9B55-E31B584A93A7}"/>
              </a:ext>
            </a:extLst>
          </p:cNvPr>
          <p:cNvSpPr>
            <a:spLocks noGrp="1"/>
          </p:cNvSpPr>
          <p:nvPr>
            <p:ph type="sldNum" sz="quarter" idx="5"/>
          </p:nvPr>
        </p:nvSpPr>
        <p:spPr/>
        <p:txBody>
          <a:bodyPr/>
          <a:lstStyle/>
          <a:p>
            <a:fld id="{414671EF-E930-5041-93E6-068926879B88}" type="slidenum">
              <a:rPr lang="en-US" smtClean="0"/>
              <a:t>26</a:t>
            </a:fld>
            <a:endParaRPr lang="en-US"/>
          </a:p>
        </p:txBody>
      </p:sp>
    </p:spTree>
    <p:extLst>
      <p:ext uri="{BB962C8B-B14F-4D97-AF65-F5344CB8AC3E}">
        <p14:creationId xmlns:p14="http://schemas.microsoft.com/office/powerpoint/2010/main" val="370459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standardized residuals show over and underpredictions of the model. </a:t>
            </a:r>
          </a:p>
          <a:p>
            <a:r>
              <a:rPr lang="en-US" dirty="0"/>
              <a:t>Mention the differences in scales</a:t>
            </a: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27</a:t>
            </a:fld>
            <a:endParaRPr lang="en-US"/>
          </a:p>
        </p:txBody>
      </p:sp>
    </p:spTree>
    <p:extLst>
      <p:ext uri="{BB962C8B-B14F-4D97-AF65-F5344CB8AC3E}">
        <p14:creationId xmlns:p14="http://schemas.microsoft.com/office/powerpoint/2010/main" val="34200749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286D2-E8BE-D30D-680F-5DA7BA9B57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524A2-C06C-5BD6-64CF-09227529A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3E5C6-ED22-1D9E-2445-8A8B0D97FFC7}"/>
              </a:ext>
            </a:extLst>
          </p:cNvPr>
          <p:cNvSpPr>
            <a:spLocks noGrp="1"/>
          </p:cNvSpPr>
          <p:nvPr>
            <p:ph type="body" idx="1"/>
          </p:nvPr>
        </p:nvSpPr>
        <p:spPr/>
        <p:txBody>
          <a:bodyPr/>
          <a:lstStyle/>
          <a:p>
            <a:r>
              <a:rPr lang="en-US" dirty="0">
                <a:ea typeface="Calibri"/>
                <a:cs typeface="Calibri"/>
              </a:rPr>
              <a:t>Period of </a:t>
            </a:r>
            <a:r>
              <a:rPr lang="en-US" dirty="0" err="1">
                <a:ea typeface="Calibri"/>
                <a:cs typeface="Calibri"/>
              </a:rPr>
              <a:t>contruction</a:t>
            </a:r>
            <a:endParaRPr lang="en-US" dirty="0">
              <a:ea typeface="Calibri"/>
              <a:cs typeface="Calibri"/>
            </a:endParaRPr>
          </a:p>
        </p:txBody>
      </p:sp>
      <p:sp>
        <p:nvSpPr>
          <p:cNvPr id="4" name="Slide Number Placeholder 3">
            <a:extLst>
              <a:ext uri="{FF2B5EF4-FFF2-40B4-BE49-F238E27FC236}">
                <a16:creationId xmlns:a16="http://schemas.microsoft.com/office/drawing/2014/main" id="{7589DFC7-8D2A-9C14-9F3E-418E6856604D}"/>
              </a:ext>
            </a:extLst>
          </p:cNvPr>
          <p:cNvSpPr>
            <a:spLocks noGrp="1"/>
          </p:cNvSpPr>
          <p:nvPr>
            <p:ph type="sldNum" sz="quarter" idx="5"/>
          </p:nvPr>
        </p:nvSpPr>
        <p:spPr/>
        <p:txBody>
          <a:bodyPr/>
          <a:lstStyle/>
          <a:p>
            <a:fld id="{414671EF-E930-5041-93E6-068926879B88}" type="slidenum">
              <a:rPr lang="en-US" smtClean="0"/>
              <a:t>28</a:t>
            </a:fld>
            <a:endParaRPr lang="en-US"/>
          </a:p>
        </p:txBody>
      </p:sp>
    </p:spTree>
    <p:extLst>
      <p:ext uri="{BB962C8B-B14F-4D97-AF65-F5344CB8AC3E}">
        <p14:creationId xmlns:p14="http://schemas.microsoft.com/office/powerpoint/2010/main" val="771809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291D4-FE1E-FDFC-0BD3-0346949AAD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348EF-A843-755E-8753-BFA826BA2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E2C8B-BC68-8260-49FF-44FA9CE47F9B}"/>
              </a:ext>
            </a:extLst>
          </p:cNvPr>
          <p:cNvSpPr>
            <a:spLocks noGrp="1"/>
          </p:cNvSpPr>
          <p:nvPr>
            <p:ph type="body" idx="1"/>
          </p:nvPr>
        </p:nvSpPr>
        <p:spPr/>
        <p:txBody>
          <a:bodyPr/>
          <a:lstStyle/>
          <a:p>
            <a:pPr marL="342900" indent="-342900">
              <a:buFont typeface="Arial" panose="020B0604020202020204" pitchFamily="34" charset="0"/>
              <a:buChar char="•"/>
            </a:pPr>
            <a:endParaRPr lang="en-CA" dirty="0"/>
          </a:p>
        </p:txBody>
      </p:sp>
      <p:sp>
        <p:nvSpPr>
          <p:cNvPr id="4" name="Slide Number Placeholder 3">
            <a:extLst>
              <a:ext uri="{FF2B5EF4-FFF2-40B4-BE49-F238E27FC236}">
                <a16:creationId xmlns:a16="http://schemas.microsoft.com/office/drawing/2014/main" id="{7EFC5213-520E-3568-D982-EF121E44E29C}"/>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841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B4DE8-B074-4181-FA88-7F8346E27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ADCFE-1647-C483-B921-35D8E4B2EB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C7053-80F2-928B-C187-ED46E6510885}"/>
              </a:ext>
            </a:extLst>
          </p:cNvPr>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a:extLst>
              <a:ext uri="{FF2B5EF4-FFF2-40B4-BE49-F238E27FC236}">
                <a16:creationId xmlns:a16="http://schemas.microsoft.com/office/drawing/2014/main" id="{686CF140-C3FC-3A46-6B11-3E10138EBF82}"/>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14671EF-E930-5041-93E6-068926879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558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South Asian and Black visible minority effects are notably larger in Brampton–Caledon, long‑term immigrant effects are stronger in Mississauga, and heat vulnerability (HVI) contributes equally across both models.</a:t>
            </a:r>
          </a:p>
          <a:p>
            <a:endParaRPr lang="en-US" dirty="0">
              <a:ea typeface="Calibri"/>
              <a:cs typeface="Calibri"/>
            </a:endParaRPr>
          </a:p>
          <a:p>
            <a:pPr fontAlgn="t"/>
            <a:r>
              <a:rPr lang="en-US" sz="1200" b="0" i="0" kern="1200" dirty="0">
                <a:solidFill>
                  <a:schemeClr val="tx1"/>
                </a:solidFill>
                <a:effectLst/>
                <a:latin typeface="+mn-lt"/>
                <a:ea typeface="+mn-ea"/>
                <a:cs typeface="+mn-cs"/>
              </a:rPr>
              <a:t>Black Visible Minority</a:t>
            </a:r>
          </a:p>
          <a:p>
            <a:pPr fontAlgn="t"/>
            <a:r>
              <a:rPr lang="en-US" sz="1200" b="0" i="0" kern="1200" dirty="0">
                <a:solidFill>
                  <a:schemeClr val="tx1"/>
                </a:solidFill>
                <a:effectLst/>
                <a:latin typeface="+mn-lt"/>
                <a:ea typeface="+mn-ea"/>
                <a:cs typeface="+mn-cs"/>
              </a:rPr>
              <a:t>Brampton–Caledon: Stronger effect (0.09)</a:t>
            </a:r>
          </a:p>
          <a:p>
            <a:pPr fontAlgn="t"/>
            <a:r>
              <a:rPr lang="en-US" sz="1200" b="0" i="0" kern="1200" dirty="0">
                <a:solidFill>
                  <a:schemeClr val="tx1"/>
                </a:solidFill>
                <a:effectLst/>
                <a:latin typeface="+mn-lt"/>
                <a:ea typeface="+mn-ea"/>
                <a:cs typeface="+mn-cs"/>
              </a:rPr>
              <a:t>Mississauga: Slightly weaker (0.07)</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South Asian Visible Minority</a:t>
            </a:r>
          </a:p>
          <a:p>
            <a:pPr fontAlgn="t"/>
            <a:r>
              <a:rPr lang="en-US" sz="1200" b="0" i="0" kern="1200" dirty="0">
                <a:solidFill>
                  <a:schemeClr val="tx1"/>
                </a:solidFill>
                <a:effectLst/>
                <a:latin typeface="+mn-lt"/>
                <a:ea typeface="+mn-ea"/>
                <a:cs typeface="+mn-cs"/>
              </a:rPr>
              <a:t>Brampton–Caledon: Much stronger effect (0.08)</a:t>
            </a:r>
          </a:p>
          <a:p>
            <a:pPr fontAlgn="t"/>
            <a:r>
              <a:rPr lang="en-US" sz="1200" b="0" i="0" kern="1200" dirty="0">
                <a:solidFill>
                  <a:schemeClr val="tx1"/>
                </a:solidFill>
                <a:effectLst/>
                <a:latin typeface="+mn-lt"/>
                <a:ea typeface="+mn-ea"/>
                <a:cs typeface="+mn-cs"/>
              </a:rPr>
              <a:t>Mississauga: Smaller effect (0.04)</a:t>
            </a:r>
          </a:p>
          <a:p>
            <a:endParaRPr lang="en-US" b="0" dirty="0">
              <a:ea typeface="Calibri"/>
              <a:cs typeface="Calibri"/>
            </a:endParaRPr>
          </a:p>
          <a:p>
            <a:pPr fontAlgn="t"/>
            <a:r>
              <a:rPr lang="en-US" sz="1200" b="0" i="0" kern="1200" dirty="0">
                <a:solidFill>
                  <a:schemeClr val="tx1"/>
                </a:solidFill>
                <a:effectLst/>
                <a:latin typeface="+mn-lt"/>
                <a:ea typeface="+mn-ea"/>
                <a:cs typeface="+mn-cs"/>
              </a:rPr>
              <a:t>Long‑Term Immigrants</a:t>
            </a:r>
          </a:p>
          <a:p>
            <a:pPr fontAlgn="t"/>
            <a:r>
              <a:rPr lang="en-US" sz="1200" b="0" i="0" kern="1200" dirty="0">
                <a:solidFill>
                  <a:schemeClr val="tx1"/>
                </a:solidFill>
                <a:effectLst/>
                <a:latin typeface="+mn-lt"/>
                <a:ea typeface="+mn-ea"/>
                <a:cs typeface="+mn-cs"/>
              </a:rPr>
              <a:t>Mississauga: Slightly stronger (0.11)</a:t>
            </a:r>
          </a:p>
          <a:p>
            <a:pPr fontAlgn="t"/>
            <a:r>
              <a:rPr lang="en-US" sz="1200" b="0" i="0" kern="1200" dirty="0">
                <a:solidFill>
                  <a:schemeClr val="tx1"/>
                </a:solidFill>
                <a:effectLst/>
                <a:latin typeface="+mn-lt"/>
                <a:ea typeface="+mn-ea"/>
                <a:cs typeface="+mn-cs"/>
              </a:rPr>
              <a:t>Brampton–Caledon: Moderate (0.08)</a:t>
            </a:r>
            <a:endParaRPr lang="en-US" b="0" dirty="0">
              <a:ea typeface="Calibri"/>
              <a:cs typeface="Calibri"/>
            </a:endParaRPr>
          </a:p>
          <a:p>
            <a:endParaRPr lang="en-US" b="0" dirty="0">
              <a:ea typeface="Calibri"/>
              <a:cs typeface="Calibri"/>
            </a:endParaRPr>
          </a:p>
          <a:p>
            <a:pPr fontAlgn="t"/>
            <a:r>
              <a:rPr lang="en-US" sz="1200" b="0" i="0" kern="1200" dirty="0">
                <a:solidFill>
                  <a:schemeClr val="tx1"/>
                </a:solidFill>
                <a:effectLst/>
                <a:latin typeface="+mn-lt"/>
                <a:ea typeface="+mn-ea"/>
                <a:cs typeface="+mn-cs"/>
              </a:rPr>
              <a:t>HVI Exposure (Heat, Canopy, Vegetation)</a:t>
            </a:r>
          </a:p>
          <a:p>
            <a:pPr fontAlgn="t"/>
            <a:r>
              <a:rPr lang="en-US" sz="1200" b="0" i="0" kern="1200" dirty="0">
                <a:solidFill>
                  <a:schemeClr val="tx1"/>
                </a:solidFill>
                <a:effectLst/>
                <a:latin typeface="+mn-lt"/>
                <a:ea typeface="+mn-ea"/>
                <a:cs typeface="+mn-cs"/>
              </a:rPr>
              <a:t>Identical across both models: 0.02</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14671EF-E930-5041-93E6-068926879B88}" type="slidenum">
              <a:rPr lang="en-US" smtClean="0"/>
              <a:t>31</a:t>
            </a:fld>
            <a:endParaRPr lang="en-US"/>
          </a:p>
        </p:txBody>
      </p:sp>
    </p:spTree>
    <p:extLst>
      <p:ext uri="{BB962C8B-B14F-4D97-AF65-F5344CB8AC3E}">
        <p14:creationId xmlns:p14="http://schemas.microsoft.com/office/powerpoint/2010/main" val="2011809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In conclusion, diabetes prevalence in Peel is shaped by a combination of socio‑economic marginalization, immigrant settlement patterns, ethno‑racial composition, built environment characteristics, and environmental exposures.</a:t>
            </a:r>
          </a:p>
          <a:p>
            <a:pPr fontAlgn="t"/>
            <a:r>
              <a:rPr lang="en-US" sz="1200" b="0" i="0" kern="1200" dirty="0">
                <a:solidFill>
                  <a:schemeClr val="tx1"/>
                </a:solidFill>
                <a:effectLst/>
                <a:latin typeface="+mn-lt"/>
                <a:ea typeface="+mn-ea"/>
                <a:cs typeface="+mn-cs"/>
              </a:rPr>
              <a:t>These findings highlight the need for municipality‑specific strategies rather than regional one‑size‑fits‑all approaches.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For example:</a:t>
            </a:r>
          </a:p>
          <a:p>
            <a:pPr fontAlgn="t"/>
            <a:r>
              <a:rPr lang="en-US" sz="1200" b="0" i="0" kern="1200" dirty="0">
                <a:solidFill>
                  <a:schemeClr val="tx1"/>
                </a:solidFill>
                <a:effectLst/>
                <a:latin typeface="+mn-lt"/>
                <a:ea typeface="+mn-ea"/>
                <a:cs typeface="+mn-cs"/>
              </a:rPr>
              <a:t>Brampton–Caledon would benefit from strategies addressing suburban development, SES disadvantage, and culturally tailored diabetes prevention.</a:t>
            </a:r>
          </a:p>
          <a:p>
            <a:pPr fontAlgn="t"/>
            <a:r>
              <a:rPr lang="en-US" sz="1200" b="0" i="0" kern="1200" dirty="0">
                <a:solidFill>
                  <a:schemeClr val="tx1"/>
                </a:solidFill>
                <a:effectLst/>
                <a:latin typeface="+mn-lt"/>
                <a:ea typeface="+mn-ea"/>
                <a:cs typeface="+mn-cs"/>
              </a:rPr>
              <a:t>Mississauga would require targeted interventions in thermally vulnerable, lower‑education, and racially diverse </a:t>
            </a:r>
            <a:r>
              <a:rPr lang="en-US" sz="1200" b="0" i="0" kern="1200" dirty="0" err="1">
                <a:solidFill>
                  <a:schemeClr val="tx1"/>
                </a:solidFill>
                <a:effectLst/>
                <a:latin typeface="+mn-lt"/>
                <a:ea typeface="+mn-ea"/>
                <a:cs typeface="+mn-cs"/>
              </a:rPr>
              <a:t>neighbourhoods</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This geospatial approach provides a framework to support evidence‑informed planning and equitable health policy within the region.</a:t>
            </a:r>
          </a:p>
          <a:p>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32</a:t>
            </a:fld>
            <a:endParaRPr lang="en-US"/>
          </a:p>
        </p:txBody>
      </p:sp>
    </p:spTree>
    <p:extLst>
      <p:ext uri="{BB962C8B-B14F-4D97-AF65-F5344CB8AC3E}">
        <p14:creationId xmlns:p14="http://schemas.microsoft.com/office/powerpoint/2010/main" val="110901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2C3FBBD-F3CA-5BBB-D4CF-6D9130B1A328}"/>
              </a:ext>
              <a:ext uri="{C183D7F6-B498-43B3-948B-1728B52AA6E4}">
                <adec:decorative xmlns:adec="http://schemas.microsoft.com/office/drawing/2017/decorative" val="1"/>
              </a:ext>
            </a:extLst>
          </p:cNvPr>
          <p:cNvGrpSpPr/>
          <p:nvPr userDrawn="1"/>
        </p:nvGrpSpPr>
        <p:grpSpPr>
          <a:xfrm>
            <a:off x="6602610" y="2336891"/>
            <a:ext cx="2251991" cy="2976838"/>
            <a:chOff x="7000303" y="2336891"/>
            <a:chExt cx="2251991" cy="2976838"/>
          </a:xfrm>
        </p:grpSpPr>
        <p:sp>
          <p:nvSpPr>
            <p:cNvPr id="9" name="Freeform: Shape 8">
              <a:extLst>
                <a:ext uri="{FF2B5EF4-FFF2-40B4-BE49-F238E27FC236}">
                  <a16:creationId xmlns:a16="http://schemas.microsoft.com/office/drawing/2014/main" id="{E9FA43FA-0BC6-217E-E01D-9B20A1A390EF}"/>
                </a:ext>
              </a:extLst>
            </p:cNvPr>
            <p:cNvSpPr/>
            <p:nvPr userDrawn="1"/>
          </p:nvSpPr>
          <p:spPr>
            <a:xfrm>
              <a:off x="8029903" y="3325449"/>
              <a:ext cx="1215532" cy="1781298"/>
            </a:xfrm>
            <a:custGeom>
              <a:avLst/>
              <a:gdLst>
                <a:gd name="connsiteX0" fmla="*/ 1192038 w 1215532"/>
                <a:gd name="connsiteY0" fmla="*/ 390 h 1781298"/>
                <a:gd name="connsiteX1" fmla="*/ 96710 w 1215532"/>
                <a:gd name="connsiteY1" fmla="*/ 293521 h 1781298"/>
                <a:gd name="connsiteX2" fmla="*/ 75452 w 1215532"/>
                <a:gd name="connsiteY2" fmla="*/ 301353 h 1781298"/>
                <a:gd name="connsiteX3" fmla="*/ 2729 w 1215532"/>
                <a:gd name="connsiteY3" fmla="*/ 453513 h 1781298"/>
                <a:gd name="connsiteX4" fmla="*/ 354039 w 1215532"/>
                <a:gd name="connsiteY4" fmla="*/ 1764774 h 1781298"/>
                <a:gd name="connsiteX5" fmla="*/ 380891 w 1215532"/>
                <a:gd name="connsiteY5" fmla="*/ 1780437 h 1781298"/>
                <a:gd name="connsiteX6" fmla="*/ 587873 w 1215532"/>
                <a:gd name="connsiteY6" fmla="*/ 1725615 h 1781298"/>
                <a:gd name="connsiteX7" fmla="*/ 603537 w 1215532"/>
                <a:gd name="connsiteY7" fmla="*/ 1698763 h 1781298"/>
                <a:gd name="connsiteX8" fmla="*/ 371940 w 1215532"/>
                <a:gd name="connsiteY8" fmla="*/ 832794 h 1781298"/>
                <a:gd name="connsiteX9" fmla="*/ 420050 w 1215532"/>
                <a:gd name="connsiteY9" fmla="*/ 750001 h 1781298"/>
                <a:gd name="connsiteX10" fmla="*/ 674023 w 1215532"/>
                <a:gd name="connsiteY10" fmla="*/ 681753 h 1781298"/>
                <a:gd name="connsiteX11" fmla="*/ 718776 w 1215532"/>
                <a:gd name="connsiteY11" fmla="*/ 668327 h 1781298"/>
                <a:gd name="connsiteX12" fmla="*/ 1215533 w 1215532"/>
                <a:gd name="connsiteY12" fmla="*/ 23885 h 1781298"/>
                <a:gd name="connsiteX13" fmla="*/ 1211058 w 1215532"/>
                <a:gd name="connsiteY13" fmla="*/ 5984 h 1781298"/>
                <a:gd name="connsiteX14" fmla="*/ 1193156 w 1215532"/>
                <a:gd name="connsiteY14" fmla="*/ 390 h 17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5532" h="1781298">
                  <a:moveTo>
                    <a:pt x="1192038" y="390"/>
                  </a:moveTo>
                  <a:cubicBezTo>
                    <a:pt x="1192038" y="390"/>
                    <a:pt x="102304" y="292403"/>
                    <a:pt x="96710" y="293521"/>
                  </a:cubicBezTo>
                  <a:cubicBezTo>
                    <a:pt x="91116" y="294640"/>
                    <a:pt x="79928" y="299116"/>
                    <a:pt x="75452" y="301353"/>
                  </a:cubicBezTo>
                  <a:cubicBezTo>
                    <a:pt x="20630" y="329324"/>
                    <a:pt x="-9578" y="391978"/>
                    <a:pt x="2729" y="453513"/>
                  </a:cubicBezTo>
                  <a:lnTo>
                    <a:pt x="354039" y="1764774"/>
                  </a:lnTo>
                  <a:cubicBezTo>
                    <a:pt x="357396" y="1777081"/>
                    <a:pt x="369703" y="1783794"/>
                    <a:pt x="380891" y="1780437"/>
                  </a:cubicBezTo>
                  <a:lnTo>
                    <a:pt x="587873" y="1725615"/>
                  </a:lnTo>
                  <a:cubicBezTo>
                    <a:pt x="600180" y="1722258"/>
                    <a:pt x="606893" y="1709951"/>
                    <a:pt x="603537" y="1698763"/>
                  </a:cubicBezTo>
                  <a:lnTo>
                    <a:pt x="371940" y="832794"/>
                  </a:lnTo>
                  <a:cubicBezTo>
                    <a:pt x="361871" y="796992"/>
                    <a:pt x="384247" y="758952"/>
                    <a:pt x="420050" y="750001"/>
                  </a:cubicBezTo>
                  <a:lnTo>
                    <a:pt x="674023" y="681753"/>
                  </a:lnTo>
                  <a:cubicBezTo>
                    <a:pt x="674023" y="681753"/>
                    <a:pt x="709825" y="671684"/>
                    <a:pt x="718776" y="668327"/>
                  </a:cubicBezTo>
                  <a:cubicBezTo>
                    <a:pt x="981699" y="572108"/>
                    <a:pt x="1173018" y="324849"/>
                    <a:pt x="1215533" y="23885"/>
                  </a:cubicBezTo>
                  <a:cubicBezTo>
                    <a:pt x="1215533" y="18291"/>
                    <a:pt x="1215533" y="10459"/>
                    <a:pt x="1211058" y="5984"/>
                  </a:cubicBezTo>
                  <a:cubicBezTo>
                    <a:pt x="1206582" y="390"/>
                    <a:pt x="1199869" y="-729"/>
                    <a:pt x="1193156" y="390"/>
                  </a:cubicBezTo>
                  <a:close/>
                </a:path>
              </a:pathLst>
            </a:custGeom>
            <a:solidFill>
              <a:schemeClr val="tx1">
                <a:alpha val="10000"/>
              </a:schemeClr>
            </a:solidFill>
            <a:ln w="0"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0C5663E6-6143-E75E-104C-7613470A0E8C}"/>
                </a:ext>
              </a:extLst>
            </p:cNvPr>
            <p:cNvSpPr/>
            <p:nvPr userDrawn="1"/>
          </p:nvSpPr>
          <p:spPr>
            <a:xfrm>
              <a:off x="7535255" y="2753682"/>
              <a:ext cx="1717039" cy="2452641"/>
            </a:xfrm>
            <a:custGeom>
              <a:avLst/>
              <a:gdLst>
                <a:gd name="connsiteX0" fmla="*/ 1591732 w 1717039"/>
                <a:gd name="connsiteY0" fmla="*/ 2677 h 2452641"/>
                <a:gd name="connsiteX1" fmla="*/ 1578306 w 1717039"/>
                <a:gd name="connsiteY1" fmla="*/ 439 h 2452641"/>
                <a:gd name="connsiteX2" fmla="*/ 165232 w 1717039"/>
                <a:gd name="connsiteY2" fmla="*/ 378601 h 2452641"/>
                <a:gd name="connsiteX3" fmla="*/ 29855 w 1717039"/>
                <a:gd name="connsiteY3" fmla="*/ 486008 h 2452641"/>
                <a:gd name="connsiteX4" fmla="*/ 6360 w 1717039"/>
                <a:gd name="connsiteY4" fmla="*/ 652713 h 2452641"/>
                <a:gd name="connsiteX5" fmla="*/ 484097 w 1717039"/>
                <a:gd name="connsiteY5" fmla="*/ 2436117 h 2452641"/>
                <a:gd name="connsiteX6" fmla="*/ 510949 w 1717039"/>
                <a:gd name="connsiteY6" fmla="*/ 2451780 h 2452641"/>
                <a:gd name="connsiteX7" fmla="*/ 717931 w 1717039"/>
                <a:gd name="connsiteY7" fmla="*/ 2396958 h 2452641"/>
                <a:gd name="connsiteX8" fmla="*/ 733595 w 1717039"/>
                <a:gd name="connsiteY8" fmla="*/ 2370106 h 2452641"/>
                <a:gd name="connsiteX9" fmla="*/ 384522 w 1717039"/>
                <a:gd name="connsiteY9" fmla="*/ 1065558 h 2452641"/>
                <a:gd name="connsiteX10" fmla="*/ 570246 w 1717039"/>
                <a:gd name="connsiteY10" fmla="*/ 744456 h 2452641"/>
                <a:gd name="connsiteX11" fmla="*/ 1704733 w 1717039"/>
                <a:gd name="connsiteY11" fmla="*/ 440136 h 2452641"/>
                <a:gd name="connsiteX12" fmla="*/ 1717040 w 1717039"/>
                <a:gd name="connsiteY12" fmla="*/ 424473 h 2452641"/>
                <a:gd name="connsiteX13" fmla="*/ 1717040 w 1717039"/>
                <a:gd name="connsiteY13" fmla="*/ 424473 h 2452641"/>
                <a:gd name="connsiteX14" fmla="*/ 1689069 w 1717039"/>
                <a:gd name="connsiteY14" fmla="*/ 232035 h 2452641"/>
                <a:gd name="connsiteX15" fmla="*/ 1599563 w 1717039"/>
                <a:gd name="connsiteY15" fmla="*/ 13865 h 2452641"/>
                <a:gd name="connsiteX16" fmla="*/ 1591732 w 1717039"/>
                <a:gd name="connsiteY16" fmla="*/ 4914 h 245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7039" h="2452641">
                  <a:moveTo>
                    <a:pt x="1591732" y="2677"/>
                  </a:moveTo>
                  <a:cubicBezTo>
                    <a:pt x="1587256" y="439"/>
                    <a:pt x="1582781" y="-680"/>
                    <a:pt x="1578306" y="439"/>
                  </a:cubicBezTo>
                  <a:cubicBezTo>
                    <a:pt x="1578306" y="439"/>
                    <a:pt x="165232" y="378601"/>
                    <a:pt x="165232" y="378601"/>
                  </a:cubicBezTo>
                  <a:cubicBezTo>
                    <a:pt x="108172" y="396502"/>
                    <a:pt x="60063" y="433423"/>
                    <a:pt x="29855" y="486008"/>
                  </a:cubicBezTo>
                  <a:cubicBezTo>
                    <a:pt x="766" y="537474"/>
                    <a:pt x="-7066" y="595653"/>
                    <a:pt x="6360" y="652713"/>
                  </a:cubicBezTo>
                  <a:lnTo>
                    <a:pt x="484097" y="2436117"/>
                  </a:lnTo>
                  <a:cubicBezTo>
                    <a:pt x="487453" y="2448424"/>
                    <a:pt x="499761" y="2455137"/>
                    <a:pt x="510949" y="2451780"/>
                  </a:cubicBezTo>
                  <a:lnTo>
                    <a:pt x="717931" y="2396958"/>
                  </a:lnTo>
                  <a:cubicBezTo>
                    <a:pt x="730238" y="2393601"/>
                    <a:pt x="736951" y="2381294"/>
                    <a:pt x="733595" y="2370106"/>
                  </a:cubicBezTo>
                  <a:lnTo>
                    <a:pt x="384522" y="1065558"/>
                  </a:lnTo>
                  <a:cubicBezTo>
                    <a:pt x="347601" y="925706"/>
                    <a:pt x="430394" y="782496"/>
                    <a:pt x="570246" y="744456"/>
                  </a:cubicBezTo>
                  <a:lnTo>
                    <a:pt x="1704733" y="440136"/>
                  </a:lnTo>
                  <a:cubicBezTo>
                    <a:pt x="1711446" y="437899"/>
                    <a:pt x="1717040" y="431186"/>
                    <a:pt x="1717040" y="424473"/>
                  </a:cubicBezTo>
                  <a:cubicBezTo>
                    <a:pt x="1717040" y="424473"/>
                    <a:pt x="1717040" y="424473"/>
                    <a:pt x="1717040" y="424473"/>
                  </a:cubicBezTo>
                  <a:cubicBezTo>
                    <a:pt x="1713683" y="362938"/>
                    <a:pt x="1705852" y="292452"/>
                    <a:pt x="1689069" y="232035"/>
                  </a:cubicBezTo>
                  <a:cubicBezTo>
                    <a:pt x="1668930" y="154836"/>
                    <a:pt x="1638722" y="82113"/>
                    <a:pt x="1599563" y="13865"/>
                  </a:cubicBezTo>
                  <a:cubicBezTo>
                    <a:pt x="1596207" y="7152"/>
                    <a:pt x="1593969" y="6033"/>
                    <a:pt x="1591732" y="4914"/>
                  </a:cubicBezTo>
                  <a:close/>
                </a:path>
              </a:pathLst>
            </a:custGeom>
            <a:solidFill>
              <a:schemeClr val="tx1">
                <a:alpha val="10000"/>
              </a:schemeClr>
            </a:solidFill>
            <a:ln w="0" cap="flat">
              <a:noFill/>
              <a:prstDash val="solid"/>
              <a:miter/>
            </a:ln>
          </p:spPr>
          <p:txBody>
            <a:bodyPr rtlCol="0" anchor="ctr"/>
            <a:lstStyle/>
            <a:p>
              <a:endParaRPr lang="en-CA"/>
            </a:p>
          </p:txBody>
        </p:sp>
        <p:sp>
          <p:nvSpPr>
            <p:cNvPr id="11" name="Freeform: Shape 10">
              <a:extLst>
                <a:ext uri="{FF2B5EF4-FFF2-40B4-BE49-F238E27FC236}">
                  <a16:creationId xmlns:a16="http://schemas.microsoft.com/office/drawing/2014/main" id="{2311C996-8031-F588-1F16-1542797A0AA0}"/>
                </a:ext>
              </a:extLst>
            </p:cNvPr>
            <p:cNvSpPr/>
            <p:nvPr userDrawn="1"/>
          </p:nvSpPr>
          <p:spPr>
            <a:xfrm>
              <a:off x="7000303" y="2336891"/>
              <a:ext cx="2034714" cy="2976838"/>
            </a:xfrm>
            <a:custGeom>
              <a:avLst/>
              <a:gdLst>
                <a:gd name="connsiteX0" fmla="*/ 2023752 w 2034714"/>
                <a:gd name="connsiteY0" fmla="*/ 315416 h 2976838"/>
                <a:gd name="connsiteX1" fmla="*/ 2033821 w 2034714"/>
                <a:gd name="connsiteY1" fmla="*/ 295277 h 2976838"/>
                <a:gd name="connsiteX2" fmla="*/ 2029346 w 2034714"/>
                <a:gd name="connsiteY2" fmla="*/ 287446 h 2976838"/>
                <a:gd name="connsiteX3" fmla="*/ 1247289 w 2034714"/>
                <a:gd name="connsiteY3" fmla="*/ 23403 h 2976838"/>
                <a:gd name="connsiteX4" fmla="*/ 240348 w 2034714"/>
                <a:gd name="connsiteY4" fmla="*/ 293040 h 2976838"/>
                <a:gd name="connsiteX5" fmla="*/ 10990 w 2034714"/>
                <a:gd name="connsiteY5" fmla="*/ 689103 h 2976838"/>
                <a:gd name="connsiteX6" fmla="*/ 619629 w 2034714"/>
                <a:gd name="connsiteY6" fmla="*/ 2960314 h 2976838"/>
                <a:gd name="connsiteX7" fmla="*/ 646481 w 2034714"/>
                <a:gd name="connsiteY7" fmla="*/ 2975977 h 2976838"/>
                <a:gd name="connsiteX8" fmla="*/ 885909 w 2034714"/>
                <a:gd name="connsiteY8" fmla="*/ 2912204 h 2976838"/>
                <a:gd name="connsiteX9" fmla="*/ 901573 w 2034714"/>
                <a:gd name="connsiteY9" fmla="*/ 2885353 h 2976838"/>
                <a:gd name="connsiteX10" fmla="*/ 427192 w 2034714"/>
                <a:gd name="connsiteY10" fmla="*/ 1110899 h 2976838"/>
                <a:gd name="connsiteX11" fmla="*/ 460756 w 2034714"/>
                <a:gd name="connsiteY11" fmla="*/ 842382 h 2976838"/>
                <a:gd name="connsiteX12" fmla="*/ 677808 w 2034714"/>
                <a:gd name="connsiteY12" fmla="*/ 675677 h 2976838"/>
                <a:gd name="connsiteX13" fmla="*/ 2024871 w 2034714"/>
                <a:gd name="connsiteY13" fmla="*/ 314297 h 297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4714" h="2976838">
                  <a:moveTo>
                    <a:pt x="2023752" y="315416"/>
                  </a:moveTo>
                  <a:cubicBezTo>
                    <a:pt x="2030465" y="313179"/>
                    <a:pt x="2037178" y="304228"/>
                    <a:pt x="2033821" y="295277"/>
                  </a:cubicBezTo>
                  <a:cubicBezTo>
                    <a:pt x="2032703" y="291921"/>
                    <a:pt x="2029346" y="287446"/>
                    <a:pt x="2029346" y="287446"/>
                  </a:cubicBezTo>
                  <a:cubicBezTo>
                    <a:pt x="1835790" y="58087"/>
                    <a:pt x="1523638" y="-51558"/>
                    <a:pt x="1247289" y="23403"/>
                  </a:cubicBezTo>
                  <a:lnTo>
                    <a:pt x="240348" y="293040"/>
                  </a:lnTo>
                  <a:cubicBezTo>
                    <a:pt x="66931" y="338912"/>
                    <a:pt x="-34882" y="516804"/>
                    <a:pt x="10990" y="689103"/>
                  </a:cubicBezTo>
                  <a:lnTo>
                    <a:pt x="619629" y="2960314"/>
                  </a:lnTo>
                  <a:cubicBezTo>
                    <a:pt x="622986" y="2972621"/>
                    <a:pt x="635293" y="2979334"/>
                    <a:pt x="646481" y="2975977"/>
                  </a:cubicBezTo>
                  <a:lnTo>
                    <a:pt x="885909" y="2912204"/>
                  </a:lnTo>
                  <a:cubicBezTo>
                    <a:pt x="898216" y="2908848"/>
                    <a:pt x="904929" y="2896541"/>
                    <a:pt x="901573" y="2885353"/>
                  </a:cubicBezTo>
                  <a:lnTo>
                    <a:pt x="427192" y="1110899"/>
                  </a:lnTo>
                  <a:cubicBezTo>
                    <a:pt x="401459" y="1020275"/>
                    <a:pt x="413766" y="925175"/>
                    <a:pt x="460756" y="842382"/>
                  </a:cubicBezTo>
                  <a:cubicBezTo>
                    <a:pt x="507747" y="759589"/>
                    <a:pt x="584946" y="700291"/>
                    <a:pt x="677808" y="675677"/>
                  </a:cubicBezTo>
                  <a:lnTo>
                    <a:pt x="2024871" y="314297"/>
                  </a:lnTo>
                  <a:close/>
                </a:path>
              </a:pathLst>
            </a:custGeom>
            <a:solidFill>
              <a:schemeClr val="tx1">
                <a:alpha val="10000"/>
              </a:schemeClr>
            </a:solidFill>
            <a:ln w="0" cap="flat">
              <a:noFill/>
              <a:prstDash val="solid"/>
              <a:miter/>
            </a:ln>
          </p:spPr>
          <p:txBody>
            <a:bodyPr rtlCol="0" anchor="ctr"/>
            <a:lstStyle/>
            <a:p>
              <a:endParaRPr lang="en-CA"/>
            </a:p>
          </p:txBody>
        </p:sp>
      </p:grpSp>
      <p:sp>
        <p:nvSpPr>
          <p:cNvPr id="2" name="Title 1">
            <a:extLst>
              <a:ext uri="{FF2B5EF4-FFF2-40B4-BE49-F238E27FC236}">
                <a16:creationId xmlns:a16="http://schemas.microsoft.com/office/drawing/2014/main" id="{29A276F9-355F-A7EA-4E66-E542413E8E6F}"/>
              </a:ext>
            </a:extLst>
          </p:cNvPr>
          <p:cNvSpPr>
            <a:spLocks noGrp="1"/>
          </p:cNvSpPr>
          <p:nvPr>
            <p:ph type="ctrTitle"/>
          </p:nvPr>
        </p:nvSpPr>
        <p:spPr>
          <a:xfrm>
            <a:off x="462455" y="1097280"/>
            <a:ext cx="8219090" cy="1790700"/>
          </a:xfrm>
        </p:spPr>
        <p:txBody>
          <a:bodyPr anchor="t"/>
          <a:lstStyle>
            <a:lvl1pPr algn="l">
              <a:defRPr sz="6000"/>
            </a:lvl1pPr>
          </a:lstStyle>
          <a:p>
            <a:r>
              <a:rPr lang="en-US"/>
              <a:t>Click to edit Master title style</a:t>
            </a:r>
            <a:endParaRPr lang="en-CA" dirty="0"/>
          </a:p>
        </p:txBody>
      </p:sp>
      <p:sp>
        <p:nvSpPr>
          <p:cNvPr id="3" name="Subtitle 2">
            <a:extLst>
              <a:ext uri="{FF2B5EF4-FFF2-40B4-BE49-F238E27FC236}">
                <a16:creationId xmlns:a16="http://schemas.microsoft.com/office/drawing/2014/main" id="{36749B01-3E1A-482B-306A-3DA009B79B2A}"/>
              </a:ext>
            </a:extLst>
          </p:cNvPr>
          <p:cNvSpPr>
            <a:spLocks noGrp="1"/>
          </p:cNvSpPr>
          <p:nvPr>
            <p:ph type="subTitle" idx="1"/>
          </p:nvPr>
        </p:nvSpPr>
        <p:spPr>
          <a:xfrm>
            <a:off x="462455" y="3017521"/>
            <a:ext cx="6054092" cy="91015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sp>
        <p:nvSpPr>
          <p:cNvPr id="7" name="Text Placeholder 3">
            <a:extLst>
              <a:ext uri="{FF2B5EF4-FFF2-40B4-BE49-F238E27FC236}">
                <a16:creationId xmlns:a16="http://schemas.microsoft.com/office/drawing/2014/main" id="{E0C86325-4975-69EF-EBF2-1B66DF92F990}"/>
              </a:ext>
            </a:extLst>
          </p:cNvPr>
          <p:cNvSpPr>
            <a:spLocks noGrp="1"/>
          </p:cNvSpPr>
          <p:nvPr>
            <p:ph type="body" sz="quarter" idx="13" hasCustomPrompt="1"/>
          </p:nvPr>
        </p:nvSpPr>
        <p:spPr>
          <a:xfrm>
            <a:off x="462456" y="4045324"/>
            <a:ext cx="6054092" cy="513602"/>
          </a:xfrm>
        </p:spPr>
        <p:txBody>
          <a:bodyPr>
            <a:normAutofit/>
          </a:bodyPr>
          <a:lstStyle>
            <a:lvl1pPr>
              <a:defRPr sz="2000"/>
            </a:lvl1pPr>
          </a:lstStyle>
          <a:p>
            <a:r>
              <a:rPr lang="en-US" dirty="0"/>
              <a:t>Add presenter and date or leave blank</a:t>
            </a:r>
          </a:p>
        </p:txBody>
      </p:sp>
      <p:sp>
        <p:nvSpPr>
          <p:cNvPr id="4" name="Date Placeholder 3">
            <a:extLst>
              <a:ext uri="{FF2B5EF4-FFF2-40B4-BE49-F238E27FC236}">
                <a16:creationId xmlns:a16="http://schemas.microsoft.com/office/drawing/2014/main" id="{1C9DC0EF-815F-D54E-180F-F73AF38D1E84}"/>
              </a:ext>
            </a:extLst>
          </p:cNvPr>
          <p:cNvSpPr>
            <a:spLocks noGrp="1"/>
          </p:cNvSpPr>
          <p:nvPr>
            <p:ph type="dt" sz="half" idx="10"/>
          </p:nvPr>
        </p:nvSpPr>
        <p:spPr/>
        <p:txBody>
          <a:bodyPr/>
          <a:lstStyle/>
          <a:p>
            <a:fld id="{35519F6B-2A16-423B-9B7C-24E97AED3EEA}" type="datetimeFigureOut">
              <a:rPr lang="en-CA" smtClean="0"/>
              <a:t>2026-03-25</a:t>
            </a:fld>
            <a:endParaRPr lang="en-CA" dirty="0"/>
          </a:p>
        </p:txBody>
      </p:sp>
      <p:sp>
        <p:nvSpPr>
          <p:cNvPr id="5" name="Footer Placeholder 4">
            <a:extLst>
              <a:ext uri="{FF2B5EF4-FFF2-40B4-BE49-F238E27FC236}">
                <a16:creationId xmlns:a16="http://schemas.microsoft.com/office/drawing/2014/main" id="{4FE975FF-F59A-D099-A17F-971C5F364BB3}"/>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562FA1A-C21F-CBD6-0963-A64C9ECCABAA}"/>
              </a:ext>
            </a:extLst>
          </p:cNvPr>
          <p:cNvSpPr>
            <a:spLocks noGrp="1"/>
          </p:cNvSpPr>
          <p:nvPr>
            <p:ph type="sldNum" sz="quarter" idx="12"/>
          </p:nvPr>
        </p:nvSpPr>
        <p:spPr>
          <a:xfrm>
            <a:off x="7894802" y="4767263"/>
            <a:ext cx="786743" cy="274637"/>
          </a:xfrm>
        </p:spPr>
        <p:txBody>
          <a:bodyPr/>
          <a:lstStyle/>
          <a:p>
            <a:fld id="{4C022391-C712-40C7-855D-FD7E376C261F}" type="slidenum">
              <a:rPr lang="en-CA" smtClean="0"/>
              <a:t>‹#›</a:t>
            </a:fld>
            <a:endParaRPr lang="en-CA" dirty="0"/>
          </a:p>
        </p:txBody>
      </p:sp>
      <p:grpSp>
        <p:nvGrpSpPr>
          <p:cNvPr id="14" name="Graphic 12">
            <a:extLst>
              <a:ext uri="{FF2B5EF4-FFF2-40B4-BE49-F238E27FC236}">
                <a16:creationId xmlns:a16="http://schemas.microsoft.com/office/drawing/2014/main" id="{94A674AF-CFCE-1D0F-8F68-23FABB49E50E}"/>
              </a:ext>
            </a:extLst>
          </p:cNvPr>
          <p:cNvGrpSpPr/>
          <p:nvPr/>
        </p:nvGrpSpPr>
        <p:grpSpPr>
          <a:xfrm>
            <a:off x="469498" y="521647"/>
            <a:ext cx="2228850" cy="407670"/>
            <a:chOff x="469498" y="521647"/>
            <a:chExt cx="2228850" cy="407670"/>
          </a:xfrm>
          <a:solidFill>
            <a:srgbClr val="000000"/>
          </a:solidFill>
        </p:grpSpPr>
        <p:grpSp>
          <p:nvGrpSpPr>
            <p:cNvPr id="15" name="Graphic 12">
              <a:extLst>
                <a:ext uri="{FF2B5EF4-FFF2-40B4-BE49-F238E27FC236}">
                  <a16:creationId xmlns:a16="http://schemas.microsoft.com/office/drawing/2014/main" id="{0A4AED21-6D49-D3C2-BC68-A1B3E58A3609}"/>
                </a:ext>
              </a:extLst>
            </p:cNvPr>
            <p:cNvGrpSpPr/>
            <p:nvPr/>
          </p:nvGrpSpPr>
          <p:grpSpPr>
            <a:xfrm>
              <a:off x="904790" y="587370"/>
              <a:ext cx="1793557" cy="261937"/>
              <a:chOff x="904790" y="587370"/>
              <a:chExt cx="1793557" cy="261937"/>
            </a:xfrm>
            <a:solidFill>
              <a:srgbClr val="000000"/>
            </a:solidFill>
          </p:grpSpPr>
          <p:sp>
            <p:nvSpPr>
              <p:cNvPr id="16" name="Freeform: Shape 15">
                <a:extLst>
                  <a:ext uri="{FF2B5EF4-FFF2-40B4-BE49-F238E27FC236}">
                    <a16:creationId xmlns:a16="http://schemas.microsoft.com/office/drawing/2014/main" id="{44097117-7915-BC1D-9FB3-2BECDBE4608E}"/>
                  </a:ext>
                </a:extLst>
              </p:cNvPr>
              <p:cNvSpPr/>
              <p:nvPr/>
            </p:nvSpPr>
            <p:spPr>
              <a:xfrm>
                <a:off x="904790" y="594037"/>
                <a:ext cx="186690" cy="251460"/>
              </a:xfrm>
              <a:custGeom>
                <a:avLst/>
                <a:gdLst>
                  <a:gd name="connsiteX0" fmla="*/ 0 w 186690"/>
                  <a:gd name="connsiteY0" fmla="*/ 0 h 251460"/>
                  <a:gd name="connsiteX1" fmla="*/ 92393 w 186690"/>
                  <a:gd name="connsiteY1" fmla="*/ 0 h 251460"/>
                  <a:gd name="connsiteX2" fmla="*/ 186690 w 186690"/>
                  <a:gd name="connsiteY2" fmla="*/ 76200 h 251460"/>
                  <a:gd name="connsiteX3" fmla="*/ 95250 w 186690"/>
                  <a:gd name="connsiteY3" fmla="*/ 153353 h 251460"/>
                  <a:gd name="connsiteX4" fmla="*/ 55245 w 186690"/>
                  <a:gd name="connsiteY4" fmla="*/ 153353 h 251460"/>
                  <a:gd name="connsiteX5" fmla="*/ 55245 w 186690"/>
                  <a:gd name="connsiteY5" fmla="*/ 251460 h 251460"/>
                  <a:gd name="connsiteX6" fmla="*/ 952 w 186690"/>
                  <a:gd name="connsiteY6" fmla="*/ 251460 h 251460"/>
                  <a:gd name="connsiteX7" fmla="*/ 952 w 186690"/>
                  <a:gd name="connsiteY7" fmla="*/ 0 h 251460"/>
                  <a:gd name="connsiteX8" fmla="*/ 0 w 186690"/>
                  <a:gd name="connsiteY8" fmla="*/ 0 h 251460"/>
                  <a:gd name="connsiteX9" fmla="*/ 54293 w 186690"/>
                  <a:gd name="connsiteY9" fmla="*/ 105727 h 251460"/>
                  <a:gd name="connsiteX10" fmla="*/ 90488 w 186690"/>
                  <a:gd name="connsiteY10" fmla="*/ 105727 h 251460"/>
                  <a:gd name="connsiteX11" fmla="*/ 128587 w 186690"/>
                  <a:gd name="connsiteY11" fmla="*/ 75248 h 251460"/>
                  <a:gd name="connsiteX12" fmla="*/ 81915 w 186690"/>
                  <a:gd name="connsiteY12" fmla="*/ 45720 h 251460"/>
                  <a:gd name="connsiteX13" fmla="*/ 54293 w 186690"/>
                  <a:gd name="connsiteY13" fmla="*/ 45720 h 251460"/>
                  <a:gd name="connsiteX14" fmla="*/ 54293 w 186690"/>
                  <a:gd name="connsiteY14" fmla="*/ 105727 h 25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690" h="251460">
                    <a:moveTo>
                      <a:pt x="0" y="0"/>
                    </a:moveTo>
                    <a:lnTo>
                      <a:pt x="92393" y="0"/>
                    </a:lnTo>
                    <a:cubicBezTo>
                      <a:pt x="143828" y="0"/>
                      <a:pt x="186690" y="17145"/>
                      <a:pt x="186690" y="76200"/>
                    </a:cubicBezTo>
                    <a:cubicBezTo>
                      <a:pt x="186690" y="135255"/>
                      <a:pt x="146685" y="153353"/>
                      <a:pt x="95250" y="153353"/>
                    </a:cubicBezTo>
                    <a:lnTo>
                      <a:pt x="55245" y="153353"/>
                    </a:lnTo>
                    <a:lnTo>
                      <a:pt x="55245" y="251460"/>
                    </a:lnTo>
                    <a:lnTo>
                      <a:pt x="952" y="251460"/>
                    </a:lnTo>
                    <a:lnTo>
                      <a:pt x="952" y="0"/>
                    </a:lnTo>
                    <a:lnTo>
                      <a:pt x="0" y="0"/>
                    </a:lnTo>
                    <a:close/>
                    <a:moveTo>
                      <a:pt x="54293" y="105727"/>
                    </a:moveTo>
                    <a:lnTo>
                      <a:pt x="90488" y="105727"/>
                    </a:lnTo>
                    <a:cubicBezTo>
                      <a:pt x="109537" y="105727"/>
                      <a:pt x="128587" y="99060"/>
                      <a:pt x="128587" y="75248"/>
                    </a:cubicBezTo>
                    <a:cubicBezTo>
                      <a:pt x="128587" y="49530"/>
                      <a:pt x="102870" y="45720"/>
                      <a:pt x="81915" y="45720"/>
                    </a:cubicBezTo>
                    <a:lnTo>
                      <a:pt x="54293" y="45720"/>
                    </a:lnTo>
                    <a:cubicBezTo>
                      <a:pt x="54293" y="45720"/>
                      <a:pt x="54293" y="105727"/>
                      <a:pt x="54293" y="105727"/>
                    </a:cubicBezTo>
                    <a:close/>
                  </a:path>
                </a:pathLst>
              </a:custGeom>
              <a:solidFill>
                <a:srgbClr val="000000"/>
              </a:solidFill>
              <a:ln w="9525" cap="flat">
                <a:noFill/>
                <a:prstDash val="solid"/>
                <a:miter/>
              </a:ln>
            </p:spPr>
            <p:txBody>
              <a:bodyPr rtlCol="0" anchor="ctr"/>
              <a:lstStyle/>
              <a:p>
                <a:endParaRPr lang="en-CA"/>
              </a:p>
            </p:txBody>
          </p:sp>
          <p:sp>
            <p:nvSpPr>
              <p:cNvPr id="17" name="Freeform: Shape 16">
                <a:extLst>
                  <a:ext uri="{FF2B5EF4-FFF2-40B4-BE49-F238E27FC236}">
                    <a16:creationId xmlns:a16="http://schemas.microsoft.com/office/drawing/2014/main" id="{5C85625D-5CED-B2BE-6E87-C945E0C34D47}"/>
                  </a:ext>
                </a:extLst>
              </p:cNvPr>
              <p:cNvSpPr/>
              <p:nvPr/>
            </p:nvSpPr>
            <p:spPr>
              <a:xfrm>
                <a:off x="1089575" y="668332"/>
                <a:ext cx="174307" cy="180974"/>
              </a:xfrm>
              <a:custGeom>
                <a:avLst/>
                <a:gdLst>
                  <a:gd name="connsiteX0" fmla="*/ 165735 w 174307"/>
                  <a:gd name="connsiteY0" fmla="*/ 146685 h 180974"/>
                  <a:gd name="connsiteX1" fmla="*/ 94298 w 174307"/>
                  <a:gd name="connsiteY1" fmla="*/ 180975 h 180974"/>
                  <a:gd name="connsiteX2" fmla="*/ 0 w 174307"/>
                  <a:gd name="connsiteY2" fmla="*/ 90487 h 180974"/>
                  <a:gd name="connsiteX3" fmla="*/ 94298 w 174307"/>
                  <a:gd name="connsiteY3" fmla="*/ 0 h 180974"/>
                  <a:gd name="connsiteX4" fmla="*/ 174308 w 174307"/>
                  <a:gd name="connsiteY4" fmla="*/ 90487 h 180974"/>
                  <a:gd name="connsiteX5" fmla="*/ 174308 w 174307"/>
                  <a:gd name="connsiteY5" fmla="*/ 107633 h 180974"/>
                  <a:gd name="connsiteX6" fmla="*/ 51435 w 174307"/>
                  <a:gd name="connsiteY6" fmla="*/ 107633 h 180974"/>
                  <a:gd name="connsiteX7" fmla="*/ 91440 w 174307"/>
                  <a:gd name="connsiteY7" fmla="*/ 140970 h 180974"/>
                  <a:gd name="connsiteX8" fmla="*/ 128588 w 174307"/>
                  <a:gd name="connsiteY8" fmla="*/ 120015 h 180974"/>
                  <a:gd name="connsiteX9" fmla="*/ 165735 w 174307"/>
                  <a:gd name="connsiteY9" fmla="*/ 146685 h 180974"/>
                  <a:gd name="connsiteX10" fmla="*/ 120968 w 174307"/>
                  <a:gd name="connsiteY10" fmla="*/ 70485 h 180974"/>
                  <a:gd name="connsiteX11" fmla="*/ 88583 w 174307"/>
                  <a:gd name="connsiteY11" fmla="*/ 38100 h 180974"/>
                  <a:gd name="connsiteX12" fmla="*/ 51435 w 174307"/>
                  <a:gd name="connsiteY12" fmla="*/ 70485 h 180974"/>
                  <a:gd name="connsiteX13" fmla="*/ 120968 w 174307"/>
                  <a:gd name="connsiteY13" fmla="*/ 70485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307" h="180974">
                    <a:moveTo>
                      <a:pt x="165735" y="146685"/>
                    </a:moveTo>
                    <a:cubicBezTo>
                      <a:pt x="148590" y="168592"/>
                      <a:pt x="120968" y="180975"/>
                      <a:pt x="94298" y="180975"/>
                    </a:cubicBezTo>
                    <a:cubicBezTo>
                      <a:pt x="41910" y="180975"/>
                      <a:pt x="0" y="145733"/>
                      <a:pt x="0" y="90487"/>
                    </a:cubicBezTo>
                    <a:cubicBezTo>
                      <a:pt x="0" y="35242"/>
                      <a:pt x="41910" y="0"/>
                      <a:pt x="94298" y="0"/>
                    </a:cubicBezTo>
                    <a:cubicBezTo>
                      <a:pt x="143827" y="0"/>
                      <a:pt x="174308" y="35242"/>
                      <a:pt x="174308" y="90487"/>
                    </a:cubicBezTo>
                    <a:lnTo>
                      <a:pt x="174308" y="107633"/>
                    </a:lnTo>
                    <a:lnTo>
                      <a:pt x="51435" y="107633"/>
                    </a:lnTo>
                    <a:cubicBezTo>
                      <a:pt x="55245" y="127635"/>
                      <a:pt x="70485" y="140970"/>
                      <a:pt x="91440" y="140970"/>
                    </a:cubicBezTo>
                    <a:cubicBezTo>
                      <a:pt x="108585" y="140970"/>
                      <a:pt x="120015" y="132398"/>
                      <a:pt x="128588" y="120015"/>
                    </a:cubicBezTo>
                    <a:lnTo>
                      <a:pt x="165735" y="146685"/>
                    </a:lnTo>
                    <a:close/>
                    <a:moveTo>
                      <a:pt x="120968" y="70485"/>
                    </a:moveTo>
                    <a:cubicBezTo>
                      <a:pt x="120968" y="52388"/>
                      <a:pt x="107633" y="38100"/>
                      <a:pt x="88583" y="38100"/>
                    </a:cubicBezTo>
                    <a:cubicBezTo>
                      <a:pt x="65723" y="38100"/>
                      <a:pt x="52388" y="54292"/>
                      <a:pt x="51435" y="70485"/>
                    </a:cubicBezTo>
                    <a:lnTo>
                      <a:pt x="120968" y="70485"/>
                    </a:lnTo>
                    <a:close/>
                  </a:path>
                </a:pathLst>
              </a:custGeom>
              <a:solidFill>
                <a:srgbClr val="000000"/>
              </a:solidFill>
              <a:ln w="9525" cap="flat">
                <a:noFill/>
                <a:prstDash val="solid"/>
                <a:miter/>
              </a:ln>
            </p:spPr>
            <p:txBody>
              <a:bodyPr rtlCol="0" anchor="ctr"/>
              <a:lstStyle/>
              <a:p>
                <a:endParaRPr lang="en-CA"/>
              </a:p>
            </p:txBody>
          </p:sp>
          <p:sp>
            <p:nvSpPr>
              <p:cNvPr id="18" name="Freeform: Shape 17">
                <a:extLst>
                  <a:ext uri="{FF2B5EF4-FFF2-40B4-BE49-F238E27FC236}">
                    <a16:creationId xmlns:a16="http://schemas.microsoft.com/office/drawing/2014/main" id="{8CE2DEB2-3A6F-71E5-EC46-62504A46F593}"/>
                  </a:ext>
                </a:extLst>
              </p:cNvPr>
              <p:cNvSpPr/>
              <p:nvPr/>
            </p:nvSpPr>
            <p:spPr>
              <a:xfrm>
                <a:off x="1282933" y="668332"/>
                <a:ext cx="174307" cy="180974"/>
              </a:xfrm>
              <a:custGeom>
                <a:avLst/>
                <a:gdLst>
                  <a:gd name="connsiteX0" fmla="*/ 165735 w 174307"/>
                  <a:gd name="connsiteY0" fmla="*/ 146685 h 180974"/>
                  <a:gd name="connsiteX1" fmla="*/ 94298 w 174307"/>
                  <a:gd name="connsiteY1" fmla="*/ 180975 h 180974"/>
                  <a:gd name="connsiteX2" fmla="*/ 0 w 174307"/>
                  <a:gd name="connsiteY2" fmla="*/ 90487 h 180974"/>
                  <a:gd name="connsiteX3" fmla="*/ 94298 w 174307"/>
                  <a:gd name="connsiteY3" fmla="*/ 0 h 180974"/>
                  <a:gd name="connsiteX4" fmla="*/ 174307 w 174307"/>
                  <a:gd name="connsiteY4" fmla="*/ 90487 h 180974"/>
                  <a:gd name="connsiteX5" fmla="*/ 174307 w 174307"/>
                  <a:gd name="connsiteY5" fmla="*/ 107633 h 180974"/>
                  <a:gd name="connsiteX6" fmla="*/ 52388 w 174307"/>
                  <a:gd name="connsiteY6" fmla="*/ 107633 h 180974"/>
                  <a:gd name="connsiteX7" fmla="*/ 92392 w 174307"/>
                  <a:gd name="connsiteY7" fmla="*/ 140970 h 180974"/>
                  <a:gd name="connsiteX8" fmla="*/ 129540 w 174307"/>
                  <a:gd name="connsiteY8" fmla="*/ 120015 h 180974"/>
                  <a:gd name="connsiteX9" fmla="*/ 165735 w 174307"/>
                  <a:gd name="connsiteY9" fmla="*/ 146685 h 180974"/>
                  <a:gd name="connsiteX10" fmla="*/ 121920 w 174307"/>
                  <a:gd name="connsiteY10" fmla="*/ 70485 h 180974"/>
                  <a:gd name="connsiteX11" fmla="*/ 89535 w 174307"/>
                  <a:gd name="connsiteY11" fmla="*/ 38100 h 180974"/>
                  <a:gd name="connsiteX12" fmla="*/ 52388 w 174307"/>
                  <a:gd name="connsiteY12" fmla="*/ 70485 h 180974"/>
                  <a:gd name="connsiteX13" fmla="*/ 121920 w 174307"/>
                  <a:gd name="connsiteY13" fmla="*/ 70485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307" h="180974">
                    <a:moveTo>
                      <a:pt x="165735" y="146685"/>
                    </a:moveTo>
                    <a:cubicBezTo>
                      <a:pt x="148590" y="168592"/>
                      <a:pt x="120967" y="180975"/>
                      <a:pt x="94298" y="180975"/>
                    </a:cubicBezTo>
                    <a:cubicBezTo>
                      <a:pt x="41910" y="180975"/>
                      <a:pt x="0" y="145733"/>
                      <a:pt x="0" y="90487"/>
                    </a:cubicBezTo>
                    <a:cubicBezTo>
                      <a:pt x="0" y="35242"/>
                      <a:pt x="41910" y="0"/>
                      <a:pt x="94298" y="0"/>
                    </a:cubicBezTo>
                    <a:cubicBezTo>
                      <a:pt x="143827" y="0"/>
                      <a:pt x="174307" y="35242"/>
                      <a:pt x="174307" y="90487"/>
                    </a:cubicBezTo>
                    <a:lnTo>
                      <a:pt x="174307" y="107633"/>
                    </a:lnTo>
                    <a:lnTo>
                      <a:pt x="52388" y="107633"/>
                    </a:lnTo>
                    <a:cubicBezTo>
                      <a:pt x="56198" y="127635"/>
                      <a:pt x="71438" y="140970"/>
                      <a:pt x="92392" y="140970"/>
                    </a:cubicBezTo>
                    <a:cubicBezTo>
                      <a:pt x="109538" y="140970"/>
                      <a:pt x="120967" y="132398"/>
                      <a:pt x="129540" y="120015"/>
                    </a:cubicBezTo>
                    <a:lnTo>
                      <a:pt x="165735" y="146685"/>
                    </a:lnTo>
                    <a:close/>
                    <a:moveTo>
                      <a:pt x="121920" y="70485"/>
                    </a:moveTo>
                    <a:cubicBezTo>
                      <a:pt x="121920" y="52388"/>
                      <a:pt x="108585" y="38100"/>
                      <a:pt x="89535" y="38100"/>
                    </a:cubicBezTo>
                    <a:cubicBezTo>
                      <a:pt x="66675" y="38100"/>
                      <a:pt x="53340" y="54292"/>
                      <a:pt x="52388" y="70485"/>
                    </a:cubicBezTo>
                    <a:lnTo>
                      <a:pt x="121920" y="70485"/>
                    </a:lnTo>
                    <a:close/>
                  </a:path>
                </a:pathLst>
              </a:custGeom>
              <a:solidFill>
                <a:srgbClr val="000000"/>
              </a:solidFill>
              <a:ln w="9525" cap="flat">
                <a:noFill/>
                <a:prstDash val="solid"/>
                <a:miter/>
              </a:ln>
            </p:spPr>
            <p:txBody>
              <a:bodyPr rtlCol="0" anchor="ctr"/>
              <a:lstStyle/>
              <a:p>
                <a:endParaRPr lang="en-CA"/>
              </a:p>
            </p:txBody>
          </p:sp>
          <p:sp>
            <p:nvSpPr>
              <p:cNvPr id="19" name="Freeform: Shape 18">
                <a:extLst>
                  <a:ext uri="{FF2B5EF4-FFF2-40B4-BE49-F238E27FC236}">
                    <a16:creationId xmlns:a16="http://schemas.microsoft.com/office/drawing/2014/main" id="{4DA3C422-7625-00CD-E98E-757FD1B06D7B}"/>
                  </a:ext>
                </a:extLst>
              </p:cNvPr>
              <p:cNvSpPr/>
              <p:nvPr/>
            </p:nvSpPr>
            <p:spPr>
              <a:xfrm>
                <a:off x="1480100" y="594037"/>
                <a:ext cx="52387" cy="251460"/>
              </a:xfrm>
              <a:custGeom>
                <a:avLst/>
                <a:gdLst>
                  <a:gd name="connsiteX0" fmla="*/ 0 w 52387"/>
                  <a:gd name="connsiteY0" fmla="*/ 0 h 251460"/>
                  <a:gd name="connsiteX1" fmla="*/ 52388 w 52387"/>
                  <a:gd name="connsiteY1" fmla="*/ 0 h 251460"/>
                  <a:gd name="connsiteX2" fmla="*/ 52388 w 52387"/>
                  <a:gd name="connsiteY2" fmla="*/ 251460 h 251460"/>
                  <a:gd name="connsiteX3" fmla="*/ 0 w 52387"/>
                  <a:gd name="connsiteY3" fmla="*/ 251460 h 251460"/>
                  <a:gd name="connsiteX4" fmla="*/ 0 w 52387"/>
                  <a:gd name="connsiteY4" fmla="*/ 0 h 251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251460">
                    <a:moveTo>
                      <a:pt x="0" y="0"/>
                    </a:moveTo>
                    <a:lnTo>
                      <a:pt x="52388" y="0"/>
                    </a:lnTo>
                    <a:lnTo>
                      <a:pt x="52388" y="251460"/>
                    </a:lnTo>
                    <a:lnTo>
                      <a:pt x="0" y="251460"/>
                    </a:lnTo>
                    <a:lnTo>
                      <a:pt x="0" y="0"/>
                    </a:lnTo>
                    <a:close/>
                  </a:path>
                </a:pathLst>
              </a:custGeom>
              <a:solidFill>
                <a:srgbClr val="000000"/>
              </a:solidFill>
              <a:ln w="9525" cap="flat">
                <a:noFill/>
                <a:prstDash val="solid"/>
                <a:miter/>
              </a:ln>
            </p:spPr>
            <p:txBody>
              <a:bodyPr rtlCol="0" anchor="ctr"/>
              <a:lstStyle/>
              <a:p>
                <a:endParaRPr lang="en-CA"/>
              </a:p>
            </p:txBody>
          </p:sp>
          <p:sp>
            <p:nvSpPr>
              <p:cNvPr id="20" name="Freeform: Shape 19">
                <a:extLst>
                  <a:ext uri="{FF2B5EF4-FFF2-40B4-BE49-F238E27FC236}">
                    <a16:creationId xmlns:a16="http://schemas.microsoft.com/office/drawing/2014/main" id="{FBFFB867-A4A3-D9AB-C728-7334463835EE}"/>
                  </a:ext>
                </a:extLst>
              </p:cNvPr>
              <p:cNvSpPr/>
              <p:nvPr/>
            </p:nvSpPr>
            <p:spPr>
              <a:xfrm>
                <a:off x="1647740" y="594037"/>
                <a:ext cx="199072" cy="250507"/>
              </a:xfrm>
              <a:custGeom>
                <a:avLst/>
                <a:gdLst>
                  <a:gd name="connsiteX0" fmla="*/ 0 w 199072"/>
                  <a:gd name="connsiteY0" fmla="*/ 0 h 250507"/>
                  <a:gd name="connsiteX1" fmla="*/ 96203 w 199072"/>
                  <a:gd name="connsiteY1" fmla="*/ 0 h 250507"/>
                  <a:gd name="connsiteX2" fmla="*/ 189548 w 199072"/>
                  <a:gd name="connsiteY2" fmla="*/ 76200 h 250507"/>
                  <a:gd name="connsiteX3" fmla="*/ 136208 w 199072"/>
                  <a:gd name="connsiteY3" fmla="*/ 144780 h 250507"/>
                  <a:gd name="connsiteX4" fmla="*/ 199073 w 199072"/>
                  <a:gd name="connsiteY4" fmla="*/ 250507 h 250507"/>
                  <a:gd name="connsiteX5" fmla="*/ 133350 w 199072"/>
                  <a:gd name="connsiteY5" fmla="*/ 250507 h 250507"/>
                  <a:gd name="connsiteX6" fmla="*/ 81915 w 199072"/>
                  <a:gd name="connsiteY6" fmla="*/ 150495 h 250507"/>
                  <a:gd name="connsiteX7" fmla="*/ 55245 w 199072"/>
                  <a:gd name="connsiteY7" fmla="*/ 150495 h 250507"/>
                  <a:gd name="connsiteX8" fmla="*/ 55245 w 199072"/>
                  <a:gd name="connsiteY8" fmla="*/ 250507 h 250507"/>
                  <a:gd name="connsiteX9" fmla="*/ 953 w 199072"/>
                  <a:gd name="connsiteY9" fmla="*/ 250507 h 250507"/>
                  <a:gd name="connsiteX10" fmla="*/ 953 w 199072"/>
                  <a:gd name="connsiteY10" fmla="*/ 0 h 250507"/>
                  <a:gd name="connsiteX11" fmla="*/ 0 w 199072"/>
                  <a:gd name="connsiteY11" fmla="*/ 0 h 250507"/>
                  <a:gd name="connsiteX12" fmla="*/ 55245 w 199072"/>
                  <a:gd name="connsiteY12" fmla="*/ 103823 h 250507"/>
                  <a:gd name="connsiteX13" fmla="*/ 87630 w 199072"/>
                  <a:gd name="connsiteY13" fmla="*/ 103823 h 250507"/>
                  <a:gd name="connsiteX14" fmla="*/ 133350 w 199072"/>
                  <a:gd name="connsiteY14" fmla="*/ 76200 h 250507"/>
                  <a:gd name="connsiteX15" fmla="*/ 90488 w 199072"/>
                  <a:gd name="connsiteY15" fmla="*/ 46673 h 250507"/>
                  <a:gd name="connsiteX16" fmla="*/ 54292 w 199072"/>
                  <a:gd name="connsiteY16" fmla="*/ 46673 h 250507"/>
                  <a:gd name="connsiteX17" fmla="*/ 54292 w 199072"/>
                  <a:gd name="connsiteY17" fmla="*/ 103823 h 250507"/>
                  <a:gd name="connsiteX18" fmla="*/ 55245 w 199072"/>
                  <a:gd name="connsiteY18" fmla="*/ 103823 h 25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072" h="250507">
                    <a:moveTo>
                      <a:pt x="0" y="0"/>
                    </a:moveTo>
                    <a:lnTo>
                      <a:pt x="96203" y="0"/>
                    </a:lnTo>
                    <a:cubicBezTo>
                      <a:pt x="146685" y="0"/>
                      <a:pt x="189548" y="18098"/>
                      <a:pt x="189548" y="76200"/>
                    </a:cubicBezTo>
                    <a:cubicBezTo>
                      <a:pt x="189548" y="111443"/>
                      <a:pt x="170498" y="139065"/>
                      <a:pt x="136208" y="144780"/>
                    </a:cubicBezTo>
                    <a:lnTo>
                      <a:pt x="199073" y="250507"/>
                    </a:lnTo>
                    <a:lnTo>
                      <a:pt x="133350" y="250507"/>
                    </a:lnTo>
                    <a:lnTo>
                      <a:pt x="81915" y="150495"/>
                    </a:lnTo>
                    <a:lnTo>
                      <a:pt x="55245" y="150495"/>
                    </a:lnTo>
                    <a:lnTo>
                      <a:pt x="55245" y="250507"/>
                    </a:lnTo>
                    <a:lnTo>
                      <a:pt x="953" y="250507"/>
                    </a:lnTo>
                    <a:lnTo>
                      <a:pt x="953" y="0"/>
                    </a:lnTo>
                    <a:lnTo>
                      <a:pt x="0" y="0"/>
                    </a:lnTo>
                    <a:close/>
                    <a:moveTo>
                      <a:pt x="55245" y="103823"/>
                    </a:moveTo>
                    <a:lnTo>
                      <a:pt x="87630" y="103823"/>
                    </a:lnTo>
                    <a:cubicBezTo>
                      <a:pt x="107633" y="103823"/>
                      <a:pt x="133350" y="102870"/>
                      <a:pt x="133350" y="76200"/>
                    </a:cubicBezTo>
                    <a:cubicBezTo>
                      <a:pt x="133350" y="51435"/>
                      <a:pt x="110490" y="46673"/>
                      <a:pt x="90488" y="46673"/>
                    </a:cubicBezTo>
                    <a:lnTo>
                      <a:pt x="54292" y="46673"/>
                    </a:lnTo>
                    <a:lnTo>
                      <a:pt x="54292" y="103823"/>
                    </a:lnTo>
                    <a:lnTo>
                      <a:pt x="55245" y="103823"/>
                    </a:lnTo>
                    <a:close/>
                  </a:path>
                </a:pathLst>
              </a:custGeom>
              <a:solidFill>
                <a:srgbClr val="000000"/>
              </a:solidFill>
              <a:ln w="9525" cap="flat">
                <a:noFill/>
                <a:prstDash val="solid"/>
                <a:miter/>
              </a:ln>
            </p:spPr>
            <p:txBody>
              <a:bodyPr rtlCol="0" anchor="ctr"/>
              <a:lstStyle/>
              <a:p>
                <a:endParaRPr lang="en-CA"/>
              </a:p>
            </p:txBody>
          </p:sp>
          <p:sp>
            <p:nvSpPr>
              <p:cNvPr id="21" name="Freeform: Shape 20">
                <a:extLst>
                  <a:ext uri="{FF2B5EF4-FFF2-40B4-BE49-F238E27FC236}">
                    <a16:creationId xmlns:a16="http://schemas.microsoft.com/office/drawing/2014/main" id="{46700952-2A65-93BC-0344-A55393CEEFAD}"/>
                  </a:ext>
                </a:extLst>
              </p:cNvPr>
              <p:cNvSpPr/>
              <p:nvPr/>
            </p:nvSpPr>
            <p:spPr>
              <a:xfrm>
                <a:off x="1843002" y="668332"/>
                <a:ext cx="174307" cy="180974"/>
              </a:xfrm>
              <a:custGeom>
                <a:avLst/>
                <a:gdLst>
                  <a:gd name="connsiteX0" fmla="*/ 165735 w 174307"/>
                  <a:gd name="connsiteY0" fmla="*/ 146685 h 180974"/>
                  <a:gd name="connsiteX1" fmla="*/ 94298 w 174307"/>
                  <a:gd name="connsiteY1" fmla="*/ 180975 h 180974"/>
                  <a:gd name="connsiteX2" fmla="*/ 0 w 174307"/>
                  <a:gd name="connsiteY2" fmla="*/ 90487 h 180974"/>
                  <a:gd name="connsiteX3" fmla="*/ 94298 w 174307"/>
                  <a:gd name="connsiteY3" fmla="*/ 0 h 180974"/>
                  <a:gd name="connsiteX4" fmla="*/ 174308 w 174307"/>
                  <a:gd name="connsiteY4" fmla="*/ 90487 h 180974"/>
                  <a:gd name="connsiteX5" fmla="*/ 174308 w 174307"/>
                  <a:gd name="connsiteY5" fmla="*/ 107633 h 180974"/>
                  <a:gd name="connsiteX6" fmla="*/ 52388 w 174307"/>
                  <a:gd name="connsiteY6" fmla="*/ 107633 h 180974"/>
                  <a:gd name="connsiteX7" fmla="*/ 92392 w 174307"/>
                  <a:gd name="connsiteY7" fmla="*/ 140970 h 180974"/>
                  <a:gd name="connsiteX8" fmla="*/ 129540 w 174307"/>
                  <a:gd name="connsiteY8" fmla="*/ 120015 h 180974"/>
                  <a:gd name="connsiteX9" fmla="*/ 165735 w 174307"/>
                  <a:gd name="connsiteY9" fmla="*/ 146685 h 180974"/>
                  <a:gd name="connsiteX10" fmla="*/ 120967 w 174307"/>
                  <a:gd name="connsiteY10" fmla="*/ 70485 h 180974"/>
                  <a:gd name="connsiteX11" fmla="*/ 88583 w 174307"/>
                  <a:gd name="connsiteY11" fmla="*/ 38100 h 180974"/>
                  <a:gd name="connsiteX12" fmla="*/ 51435 w 174307"/>
                  <a:gd name="connsiteY12" fmla="*/ 70485 h 180974"/>
                  <a:gd name="connsiteX13" fmla="*/ 120967 w 174307"/>
                  <a:gd name="connsiteY13" fmla="*/ 70485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307" h="180974">
                    <a:moveTo>
                      <a:pt x="165735" y="146685"/>
                    </a:moveTo>
                    <a:cubicBezTo>
                      <a:pt x="148590" y="168592"/>
                      <a:pt x="120967" y="180975"/>
                      <a:pt x="94298" y="180975"/>
                    </a:cubicBezTo>
                    <a:cubicBezTo>
                      <a:pt x="41910" y="180975"/>
                      <a:pt x="0" y="145733"/>
                      <a:pt x="0" y="90487"/>
                    </a:cubicBezTo>
                    <a:cubicBezTo>
                      <a:pt x="0" y="35242"/>
                      <a:pt x="41910" y="0"/>
                      <a:pt x="94298" y="0"/>
                    </a:cubicBezTo>
                    <a:cubicBezTo>
                      <a:pt x="143828" y="0"/>
                      <a:pt x="174308" y="35242"/>
                      <a:pt x="174308" y="90487"/>
                    </a:cubicBezTo>
                    <a:lnTo>
                      <a:pt x="174308" y="107633"/>
                    </a:lnTo>
                    <a:lnTo>
                      <a:pt x="52388" y="107633"/>
                    </a:lnTo>
                    <a:cubicBezTo>
                      <a:pt x="56198" y="127635"/>
                      <a:pt x="71438" y="140970"/>
                      <a:pt x="92392" y="140970"/>
                    </a:cubicBezTo>
                    <a:cubicBezTo>
                      <a:pt x="109538" y="140970"/>
                      <a:pt x="120967" y="132398"/>
                      <a:pt x="129540" y="120015"/>
                    </a:cubicBezTo>
                    <a:lnTo>
                      <a:pt x="165735" y="146685"/>
                    </a:lnTo>
                    <a:close/>
                    <a:moveTo>
                      <a:pt x="120967" y="70485"/>
                    </a:moveTo>
                    <a:cubicBezTo>
                      <a:pt x="120967" y="52388"/>
                      <a:pt x="107633" y="38100"/>
                      <a:pt x="88583" y="38100"/>
                    </a:cubicBezTo>
                    <a:cubicBezTo>
                      <a:pt x="65723" y="38100"/>
                      <a:pt x="52388" y="54292"/>
                      <a:pt x="51435" y="70485"/>
                    </a:cubicBezTo>
                    <a:lnTo>
                      <a:pt x="120967" y="70485"/>
                    </a:lnTo>
                    <a:close/>
                  </a:path>
                </a:pathLst>
              </a:custGeom>
              <a:solidFill>
                <a:srgbClr val="000000"/>
              </a:solidFill>
              <a:ln w="9525" cap="flat">
                <a:noFill/>
                <a:prstDash val="solid"/>
                <a:miter/>
              </a:ln>
            </p:spPr>
            <p:txBody>
              <a:bodyPr rtlCol="0" anchor="ctr"/>
              <a:lstStyle/>
              <a:p>
                <a:endParaRPr lang="en-CA"/>
              </a:p>
            </p:txBody>
          </p:sp>
          <p:sp>
            <p:nvSpPr>
              <p:cNvPr id="22" name="Freeform: Shape 21">
                <a:extLst>
                  <a:ext uri="{FF2B5EF4-FFF2-40B4-BE49-F238E27FC236}">
                    <a16:creationId xmlns:a16="http://schemas.microsoft.com/office/drawing/2014/main" id="{BA7BDA5E-3391-CAE0-0A4D-EEEE58846B11}"/>
                  </a:ext>
                </a:extLst>
              </p:cNvPr>
              <p:cNvSpPr/>
              <p:nvPr/>
            </p:nvSpPr>
            <p:spPr>
              <a:xfrm>
                <a:off x="2244957" y="587370"/>
                <a:ext cx="60960" cy="257174"/>
              </a:xfrm>
              <a:custGeom>
                <a:avLst/>
                <a:gdLst>
                  <a:gd name="connsiteX0" fmla="*/ 30480 w 60960"/>
                  <a:gd name="connsiteY0" fmla="*/ 0 h 257174"/>
                  <a:gd name="connsiteX1" fmla="*/ 60960 w 60960"/>
                  <a:gd name="connsiteY1" fmla="*/ 30480 h 257174"/>
                  <a:gd name="connsiteX2" fmla="*/ 30480 w 60960"/>
                  <a:gd name="connsiteY2" fmla="*/ 60960 h 257174"/>
                  <a:gd name="connsiteX3" fmla="*/ 0 w 60960"/>
                  <a:gd name="connsiteY3" fmla="*/ 30480 h 257174"/>
                  <a:gd name="connsiteX4" fmla="*/ 30480 w 60960"/>
                  <a:gd name="connsiteY4" fmla="*/ 0 h 257174"/>
                  <a:gd name="connsiteX5" fmla="*/ 4763 w 60960"/>
                  <a:gd name="connsiteY5" fmla="*/ 84773 h 257174"/>
                  <a:gd name="connsiteX6" fmla="*/ 57150 w 60960"/>
                  <a:gd name="connsiteY6" fmla="*/ 84773 h 257174"/>
                  <a:gd name="connsiteX7" fmla="*/ 57150 w 60960"/>
                  <a:gd name="connsiteY7" fmla="*/ 257175 h 257174"/>
                  <a:gd name="connsiteX8" fmla="*/ 4763 w 60960"/>
                  <a:gd name="connsiteY8" fmla="*/ 257175 h 257174"/>
                  <a:gd name="connsiteX9" fmla="*/ 4763 w 60960"/>
                  <a:gd name="connsiteY9" fmla="*/ 84773 h 25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 h="257174">
                    <a:moveTo>
                      <a:pt x="30480" y="0"/>
                    </a:moveTo>
                    <a:cubicBezTo>
                      <a:pt x="47625" y="0"/>
                      <a:pt x="60960" y="14288"/>
                      <a:pt x="60960" y="30480"/>
                    </a:cubicBezTo>
                    <a:cubicBezTo>
                      <a:pt x="60960" y="46672"/>
                      <a:pt x="47625" y="60960"/>
                      <a:pt x="30480" y="60960"/>
                    </a:cubicBezTo>
                    <a:cubicBezTo>
                      <a:pt x="13335" y="60960"/>
                      <a:pt x="0" y="46672"/>
                      <a:pt x="0" y="30480"/>
                    </a:cubicBezTo>
                    <a:cubicBezTo>
                      <a:pt x="0" y="14288"/>
                      <a:pt x="14288" y="0"/>
                      <a:pt x="30480" y="0"/>
                    </a:cubicBezTo>
                    <a:close/>
                    <a:moveTo>
                      <a:pt x="4763" y="84773"/>
                    </a:moveTo>
                    <a:lnTo>
                      <a:pt x="57150" y="84773"/>
                    </a:lnTo>
                    <a:lnTo>
                      <a:pt x="57150" y="257175"/>
                    </a:lnTo>
                    <a:lnTo>
                      <a:pt x="4763" y="257175"/>
                    </a:lnTo>
                    <a:lnTo>
                      <a:pt x="4763" y="84773"/>
                    </a:lnTo>
                    <a:close/>
                  </a:path>
                </a:pathLst>
              </a:custGeom>
              <a:solidFill>
                <a:srgbClr val="000000"/>
              </a:solidFill>
              <a:ln w="9525" cap="flat">
                <a:noFill/>
                <a:prstDash val="solid"/>
                <a:miter/>
              </a:ln>
            </p:spPr>
            <p:txBody>
              <a:bodyPr rtlCol="0" anchor="ctr"/>
              <a:lstStyle/>
              <a:p>
                <a:endParaRPr lang="en-CA"/>
              </a:p>
            </p:txBody>
          </p:sp>
          <p:sp>
            <p:nvSpPr>
              <p:cNvPr id="23" name="Freeform: Shape 22">
                <a:extLst>
                  <a:ext uri="{FF2B5EF4-FFF2-40B4-BE49-F238E27FC236}">
                    <a16:creationId xmlns:a16="http://schemas.microsoft.com/office/drawing/2014/main" id="{C1A96C4C-1E61-C97A-7DA3-584970C889EB}"/>
                  </a:ext>
                </a:extLst>
              </p:cNvPr>
              <p:cNvSpPr/>
              <p:nvPr/>
            </p:nvSpPr>
            <p:spPr>
              <a:xfrm>
                <a:off x="2324015" y="668332"/>
                <a:ext cx="188595" cy="180974"/>
              </a:xfrm>
              <a:custGeom>
                <a:avLst/>
                <a:gdLst>
                  <a:gd name="connsiteX0" fmla="*/ 94298 w 188595"/>
                  <a:gd name="connsiteY0" fmla="*/ 0 h 180974"/>
                  <a:gd name="connsiteX1" fmla="*/ 188595 w 188595"/>
                  <a:gd name="connsiteY1" fmla="*/ 90487 h 180974"/>
                  <a:gd name="connsiteX2" fmla="*/ 94298 w 188595"/>
                  <a:gd name="connsiteY2" fmla="*/ 180975 h 180974"/>
                  <a:gd name="connsiteX3" fmla="*/ 0 w 188595"/>
                  <a:gd name="connsiteY3" fmla="*/ 90487 h 180974"/>
                  <a:gd name="connsiteX4" fmla="*/ 94298 w 188595"/>
                  <a:gd name="connsiteY4" fmla="*/ 0 h 180974"/>
                  <a:gd name="connsiteX5" fmla="*/ 94298 w 188595"/>
                  <a:gd name="connsiteY5" fmla="*/ 134303 h 180974"/>
                  <a:gd name="connsiteX6" fmla="*/ 136208 w 188595"/>
                  <a:gd name="connsiteY6" fmla="*/ 90487 h 180974"/>
                  <a:gd name="connsiteX7" fmla="*/ 94298 w 188595"/>
                  <a:gd name="connsiteY7" fmla="*/ 46672 h 180974"/>
                  <a:gd name="connsiteX8" fmla="*/ 52388 w 188595"/>
                  <a:gd name="connsiteY8" fmla="*/ 90487 h 180974"/>
                  <a:gd name="connsiteX9" fmla="*/ 94298 w 188595"/>
                  <a:gd name="connsiteY9" fmla="*/ 134303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595" h="180974">
                    <a:moveTo>
                      <a:pt x="94298" y="0"/>
                    </a:moveTo>
                    <a:cubicBezTo>
                      <a:pt x="146685" y="0"/>
                      <a:pt x="188595" y="35242"/>
                      <a:pt x="188595" y="90487"/>
                    </a:cubicBezTo>
                    <a:cubicBezTo>
                      <a:pt x="188595" y="145733"/>
                      <a:pt x="146685" y="180975"/>
                      <a:pt x="94298" y="180975"/>
                    </a:cubicBezTo>
                    <a:cubicBezTo>
                      <a:pt x="41910" y="180975"/>
                      <a:pt x="0" y="145733"/>
                      <a:pt x="0" y="90487"/>
                    </a:cubicBezTo>
                    <a:cubicBezTo>
                      <a:pt x="0" y="35242"/>
                      <a:pt x="41910" y="0"/>
                      <a:pt x="94298" y="0"/>
                    </a:cubicBezTo>
                    <a:close/>
                    <a:moveTo>
                      <a:pt x="94298" y="134303"/>
                    </a:moveTo>
                    <a:cubicBezTo>
                      <a:pt x="120967" y="134303"/>
                      <a:pt x="136208" y="116205"/>
                      <a:pt x="136208" y="90487"/>
                    </a:cubicBezTo>
                    <a:cubicBezTo>
                      <a:pt x="136208" y="64770"/>
                      <a:pt x="120015" y="46672"/>
                      <a:pt x="94298" y="46672"/>
                    </a:cubicBezTo>
                    <a:cubicBezTo>
                      <a:pt x="67628" y="46672"/>
                      <a:pt x="52388" y="64770"/>
                      <a:pt x="52388" y="90487"/>
                    </a:cubicBezTo>
                    <a:cubicBezTo>
                      <a:pt x="52388" y="116205"/>
                      <a:pt x="67628" y="134303"/>
                      <a:pt x="94298" y="134303"/>
                    </a:cubicBezTo>
                    <a:close/>
                  </a:path>
                </a:pathLst>
              </a:custGeom>
              <a:solidFill>
                <a:srgbClr val="000000"/>
              </a:solidFill>
              <a:ln w="9525" cap="flat">
                <a:noFill/>
                <a:prstDash val="solid"/>
                <a:miter/>
              </a:ln>
            </p:spPr>
            <p:txBody>
              <a:bodyPr rtlCol="0" anchor="ctr"/>
              <a:lstStyle/>
              <a:p>
                <a:endParaRPr lang="en-CA"/>
              </a:p>
            </p:txBody>
          </p:sp>
          <p:sp>
            <p:nvSpPr>
              <p:cNvPr id="24" name="Freeform: Shape 23">
                <a:extLst>
                  <a:ext uri="{FF2B5EF4-FFF2-40B4-BE49-F238E27FC236}">
                    <a16:creationId xmlns:a16="http://schemas.microsoft.com/office/drawing/2014/main" id="{1B327065-49D3-7098-871D-3B47B205FDA6}"/>
                  </a:ext>
                </a:extLst>
              </p:cNvPr>
              <p:cNvSpPr/>
              <p:nvPr/>
            </p:nvSpPr>
            <p:spPr>
              <a:xfrm>
                <a:off x="2534518" y="668332"/>
                <a:ext cx="163829" cy="177165"/>
              </a:xfrm>
              <a:custGeom>
                <a:avLst/>
                <a:gdLst>
                  <a:gd name="connsiteX0" fmla="*/ 0 w 163829"/>
                  <a:gd name="connsiteY0" fmla="*/ 3810 h 177165"/>
                  <a:gd name="connsiteX1" fmla="*/ 50483 w 163829"/>
                  <a:gd name="connsiteY1" fmla="*/ 3810 h 177165"/>
                  <a:gd name="connsiteX2" fmla="*/ 50483 w 163829"/>
                  <a:gd name="connsiteY2" fmla="*/ 27622 h 177165"/>
                  <a:gd name="connsiteX3" fmla="*/ 51435 w 163829"/>
                  <a:gd name="connsiteY3" fmla="*/ 27622 h 177165"/>
                  <a:gd name="connsiteX4" fmla="*/ 100965 w 163829"/>
                  <a:gd name="connsiteY4" fmla="*/ 0 h 177165"/>
                  <a:gd name="connsiteX5" fmla="*/ 163830 w 163829"/>
                  <a:gd name="connsiteY5" fmla="*/ 81915 h 177165"/>
                  <a:gd name="connsiteX6" fmla="*/ 163830 w 163829"/>
                  <a:gd name="connsiteY6" fmla="*/ 177165 h 177165"/>
                  <a:gd name="connsiteX7" fmla="*/ 111442 w 163829"/>
                  <a:gd name="connsiteY7" fmla="*/ 177165 h 177165"/>
                  <a:gd name="connsiteX8" fmla="*/ 111442 w 163829"/>
                  <a:gd name="connsiteY8" fmla="*/ 92392 h 177165"/>
                  <a:gd name="connsiteX9" fmla="*/ 83820 w 163829"/>
                  <a:gd name="connsiteY9" fmla="*/ 46672 h 177165"/>
                  <a:gd name="connsiteX10" fmla="*/ 52388 w 163829"/>
                  <a:gd name="connsiteY10" fmla="*/ 90487 h 177165"/>
                  <a:gd name="connsiteX11" fmla="*/ 52388 w 163829"/>
                  <a:gd name="connsiteY11" fmla="*/ 176212 h 177165"/>
                  <a:gd name="connsiteX12" fmla="*/ 0 w 163829"/>
                  <a:gd name="connsiteY12" fmla="*/ 176212 h 177165"/>
                  <a:gd name="connsiteX13" fmla="*/ 0 w 163829"/>
                  <a:gd name="connsiteY13" fmla="*/ 3810 h 177165"/>
                  <a:gd name="connsiteX14" fmla="*/ 0 w 163829"/>
                  <a:gd name="connsiteY14" fmla="*/ 3810 h 17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3829" h="177165">
                    <a:moveTo>
                      <a:pt x="0" y="3810"/>
                    </a:moveTo>
                    <a:lnTo>
                      <a:pt x="50483" y="3810"/>
                    </a:lnTo>
                    <a:lnTo>
                      <a:pt x="50483" y="27622"/>
                    </a:lnTo>
                    <a:lnTo>
                      <a:pt x="51435" y="27622"/>
                    </a:lnTo>
                    <a:cubicBezTo>
                      <a:pt x="58102" y="14288"/>
                      <a:pt x="75247" y="0"/>
                      <a:pt x="100965" y="0"/>
                    </a:cubicBezTo>
                    <a:cubicBezTo>
                      <a:pt x="154305" y="0"/>
                      <a:pt x="163830" y="35242"/>
                      <a:pt x="163830" y="81915"/>
                    </a:cubicBezTo>
                    <a:lnTo>
                      <a:pt x="163830" y="177165"/>
                    </a:lnTo>
                    <a:lnTo>
                      <a:pt x="111442" y="177165"/>
                    </a:lnTo>
                    <a:lnTo>
                      <a:pt x="111442" y="92392"/>
                    </a:lnTo>
                    <a:cubicBezTo>
                      <a:pt x="111442" y="72390"/>
                      <a:pt x="111442" y="46672"/>
                      <a:pt x="83820" y="46672"/>
                    </a:cubicBezTo>
                    <a:cubicBezTo>
                      <a:pt x="56197" y="46672"/>
                      <a:pt x="52388" y="68580"/>
                      <a:pt x="52388" y="90487"/>
                    </a:cubicBezTo>
                    <a:lnTo>
                      <a:pt x="52388" y="176212"/>
                    </a:lnTo>
                    <a:lnTo>
                      <a:pt x="0" y="176212"/>
                    </a:lnTo>
                    <a:lnTo>
                      <a:pt x="0" y="3810"/>
                    </a:lnTo>
                    <a:lnTo>
                      <a:pt x="0" y="3810"/>
                    </a:lnTo>
                    <a:close/>
                  </a:path>
                </a:pathLst>
              </a:custGeom>
              <a:solidFill>
                <a:srgbClr val="000000"/>
              </a:solidFill>
              <a:ln w="9525" cap="flat">
                <a:noFill/>
                <a:prstDash val="solid"/>
                <a:miter/>
              </a:ln>
            </p:spPr>
            <p:txBody>
              <a:bodyPr rtlCol="0" anchor="ctr"/>
              <a:lstStyle/>
              <a:p>
                <a:endParaRPr lang="en-CA"/>
              </a:p>
            </p:txBody>
          </p:sp>
        </p:grpSp>
        <p:grpSp>
          <p:nvGrpSpPr>
            <p:cNvPr id="25" name="Graphic 12">
              <a:extLst>
                <a:ext uri="{FF2B5EF4-FFF2-40B4-BE49-F238E27FC236}">
                  <a16:creationId xmlns:a16="http://schemas.microsoft.com/office/drawing/2014/main" id="{5DCD3400-A6E5-CF63-E540-A0FEC7F19A17}"/>
                </a:ext>
              </a:extLst>
            </p:cNvPr>
            <p:cNvGrpSpPr/>
            <p:nvPr/>
          </p:nvGrpSpPr>
          <p:grpSpPr>
            <a:xfrm>
              <a:off x="469498" y="521647"/>
              <a:ext cx="320039" cy="401955"/>
              <a:chOff x="469498" y="521647"/>
              <a:chExt cx="320039" cy="401955"/>
            </a:xfrm>
            <a:solidFill>
              <a:srgbClr val="000000"/>
            </a:solidFill>
          </p:grpSpPr>
          <p:sp>
            <p:nvSpPr>
              <p:cNvPr id="26" name="Freeform: Shape 25">
                <a:extLst>
                  <a:ext uri="{FF2B5EF4-FFF2-40B4-BE49-F238E27FC236}">
                    <a16:creationId xmlns:a16="http://schemas.microsoft.com/office/drawing/2014/main" id="{E3006192-331A-AB87-D6E0-47A975521242}"/>
                  </a:ext>
                </a:extLst>
              </p:cNvPr>
              <p:cNvSpPr/>
              <p:nvPr/>
            </p:nvSpPr>
            <p:spPr>
              <a:xfrm>
                <a:off x="587607" y="698812"/>
                <a:ext cx="190173" cy="224790"/>
              </a:xfrm>
              <a:custGeom>
                <a:avLst/>
                <a:gdLst>
                  <a:gd name="connsiteX0" fmla="*/ 188595 w 190173"/>
                  <a:gd name="connsiteY0" fmla="*/ 0 h 224790"/>
                  <a:gd name="connsiteX1" fmla="*/ 20003 w 190173"/>
                  <a:gd name="connsiteY1" fmla="*/ 0 h 224790"/>
                  <a:gd name="connsiteX2" fmla="*/ 16193 w 190173"/>
                  <a:gd name="connsiteY2" fmla="*/ 0 h 224790"/>
                  <a:gd name="connsiteX3" fmla="*/ 0 w 190173"/>
                  <a:gd name="connsiteY3" fmla="*/ 19050 h 224790"/>
                  <a:gd name="connsiteX4" fmla="*/ 0 w 190173"/>
                  <a:gd name="connsiteY4" fmla="*/ 221933 h 224790"/>
                  <a:gd name="connsiteX5" fmla="*/ 2858 w 190173"/>
                  <a:gd name="connsiteY5" fmla="*/ 224790 h 224790"/>
                  <a:gd name="connsiteX6" fmla="*/ 34290 w 190173"/>
                  <a:gd name="connsiteY6" fmla="*/ 224790 h 224790"/>
                  <a:gd name="connsiteX7" fmla="*/ 37147 w 190173"/>
                  <a:gd name="connsiteY7" fmla="*/ 221933 h 224790"/>
                  <a:gd name="connsiteX8" fmla="*/ 37147 w 190173"/>
                  <a:gd name="connsiteY8" fmla="*/ 88582 h 224790"/>
                  <a:gd name="connsiteX9" fmla="*/ 47625 w 190173"/>
                  <a:gd name="connsiteY9" fmla="*/ 78105 h 224790"/>
                  <a:gd name="connsiteX10" fmla="*/ 86678 w 190173"/>
                  <a:gd name="connsiteY10" fmla="*/ 78105 h 224790"/>
                  <a:gd name="connsiteX11" fmla="*/ 93345 w 190173"/>
                  <a:gd name="connsiteY11" fmla="*/ 78105 h 224790"/>
                  <a:gd name="connsiteX12" fmla="*/ 189548 w 190173"/>
                  <a:gd name="connsiteY12" fmla="*/ 4763 h 224790"/>
                  <a:gd name="connsiteX13" fmla="*/ 189548 w 190173"/>
                  <a:gd name="connsiteY13" fmla="*/ 1905 h 224790"/>
                  <a:gd name="connsiteX14" fmla="*/ 188595 w 190173"/>
                  <a:gd name="connsiteY14" fmla="*/ 0 h 22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173" h="224790">
                    <a:moveTo>
                      <a:pt x="188595" y="0"/>
                    </a:moveTo>
                    <a:lnTo>
                      <a:pt x="20003" y="0"/>
                    </a:lnTo>
                    <a:cubicBezTo>
                      <a:pt x="19050" y="0"/>
                      <a:pt x="17145" y="0"/>
                      <a:pt x="16193" y="0"/>
                    </a:cubicBezTo>
                    <a:cubicBezTo>
                      <a:pt x="7620" y="1905"/>
                      <a:pt x="0" y="9525"/>
                      <a:pt x="0" y="19050"/>
                    </a:cubicBezTo>
                    <a:lnTo>
                      <a:pt x="0" y="221933"/>
                    </a:lnTo>
                    <a:cubicBezTo>
                      <a:pt x="0" y="223838"/>
                      <a:pt x="1905" y="224790"/>
                      <a:pt x="2858" y="224790"/>
                    </a:cubicBezTo>
                    <a:lnTo>
                      <a:pt x="34290" y="224790"/>
                    </a:lnTo>
                    <a:cubicBezTo>
                      <a:pt x="36195" y="224790"/>
                      <a:pt x="37147" y="222885"/>
                      <a:pt x="37147" y="221933"/>
                    </a:cubicBezTo>
                    <a:lnTo>
                      <a:pt x="37147" y="88582"/>
                    </a:lnTo>
                    <a:cubicBezTo>
                      <a:pt x="37147" y="82868"/>
                      <a:pt x="41910" y="78105"/>
                      <a:pt x="47625" y="78105"/>
                    </a:cubicBezTo>
                    <a:lnTo>
                      <a:pt x="86678" y="78105"/>
                    </a:lnTo>
                    <a:cubicBezTo>
                      <a:pt x="86678" y="78105"/>
                      <a:pt x="92393" y="78105"/>
                      <a:pt x="93345" y="78105"/>
                    </a:cubicBezTo>
                    <a:cubicBezTo>
                      <a:pt x="135255" y="74295"/>
                      <a:pt x="172403" y="46673"/>
                      <a:pt x="189548" y="4763"/>
                    </a:cubicBezTo>
                    <a:cubicBezTo>
                      <a:pt x="189548" y="3810"/>
                      <a:pt x="189548" y="2858"/>
                      <a:pt x="189548" y="1905"/>
                    </a:cubicBezTo>
                    <a:cubicBezTo>
                      <a:pt x="190500" y="0"/>
                      <a:pt x="190500" y="0"/>
                      <a:pt x="188595" y="0"/>
                    </a:cubicBezTo>
                  </a:path>
                </a:pathLst>
              </a:custGeom>
              <a:solidFill>
                <a:srgbClr val="000000"/>
              </a:solidFill>
              <a:ln w="9525" cap="flat">
                <a:noFill/>
                <a:prstDash val="solid"/>
                <a:miter/>
              </a:ln>
            </p:spPr>
            <p:txBody>
              <a:bodyPr rtlCol="0" anchor="ctr"/>
              <a:lstStyle/>
              <a:p>
                <a:endParaRPr lang="en-CA"/>
              </a:p>
            </p:txBody>
          </p:sp>
          <p:sp>
            <p:nvSpPr>
              <p:cNvPr id="27" name="Freeform: Shape 26">
                <a:extLst>
                  <a:ext uri="{FF2B5EF4-FFF2-40B4-BE49-F238E27FC236}">
                    <a16:creationId xmlns:a16="http://schemas.microsoft.com/office/drawing/2014/main" id="{B16A76C7-C894-2F8C-21D8-9B9C9142E05F}"/>
                  </a:ext>
                </a:extLst>
              </p:cNvPr>
              <p:cNvSpPr/>
              <p:nvPr/>
            </p:nvSpPr>
            <p:spPr>
              <a:xfrm>
                <a:off x="531410" y="612135"/>
                <a:ext cx="258127" cy="311467"/>
              </a:xfrm>
              <a:custGeom>
                <a:avLst/>
                <a:gdLst>
                  <a:gd name="connsiteX0" fmla="*/ 253365 w 258127"/>
                  <a:gd name="connsiteY0" fmla="*/ 952 h 311467"/>
                  <a:gd name="connsiteX1" fmla="*/ 251460 w 258127"/>
                  <a:gd name="connsiteY1" fmla="*/ 0 h 311467"/>
                  <a:gd name="connsiteX2" fmla="*/ 33338 w 258127"/>
                  <a:gd name="connsiteY2" fmla="*/ 0 h 311467"/>
                  <a:gd name="connsiteX3" fmla="*/ 9525 w 258127"/>
                  <a:gd name="connsiteY3" fmla="*/ 10477 h 311467"/>
                  <a:gd name="connsiteX4" fmla="*/ 0 w 258127"/>
                  <a:gd name="connsiteY4" fmla="*/ 33338 h 311467"/>
                  <a:gd name="connsiteX5" fmla="*/ 0 w 258127"/>
                  <a:gd name="connsiteY5" fmla="*/ 308610 h 311467"/>
                  <a:gd name="connsiteX6" fmla="*/ 2858 w 258127"/>
                  <a:gd name="connsiteY6" fmla="*/ 311468 h 311467"/>
                  <a:gd name="connsiteX7" fmla="*/ 35243 w 258127"/>
                  <a:gd name="connsiteY7" fmla="*/ 311468 h 311467"/>
                  <a:gd name="connsiteX8" fmla="*/ 38100 w 258127"/>
                  <a:gd name="connsiteY8" fmla="*/ 308610 h 311467"/>
                  <a:gd name="connsiteX9" fmla="*/ 38100 w 258127"/>
                  <a:gd name="connsiteY9" fmla="*/ 106680 h 311467"/>
                  <a:gd name="connsiteX10" fmla="*/ 77153 w 258127"/>
                  <a:gd name="connsiteY10" fmla="*/ 67627 h 311467"/>
                  <a:gd name="connsiteX11" fmla="*/ 252413 w 258127"/>
                  <a:gd name="connsiteY11" fmla="*/ 67627 h 311467"/>
                  <a:gd name="connsiteX12" fmla="*/ 254318 w 258127"/>
                  <a:gd name="connsiteY12" fmla="*/ 65723 h 311467"/>
                  <a:gd name="connsiteX13" fmla="*/ 254318 w 258127"/>
                  <a:gd name="connsiteY13" fmla="*/ 65723 h 311467"/>
                  <a:gd name="connsiteX14" fmla="*/ 258127 w 258127"/>
                  <a:gd name="connsiteY14" fmla="*/ 37147 h 311467"/>
                  <a:gd name="connsiteX15" fmla="*/ 253365 w 258127"/>
                  <a:gd name="connsiteY15" fmla="*/ 952 h 311467"/>
                  <a:gd name="connsiteX16" fmla="*/ 253365 w 258127"/>
                  <a:gd name="connsiteY16" fmla="*/ 952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8127" h="311467">
                    <a:moveTo>
                      <a:pt x="253365" y="952"/>
                    </a:moveTo>
                    <a:cubicBezTo>
                      <a:pt x="253365" y="0"/>
                      <a:pt x="252413" y="0"/>
                      <a:pt x="251460" y="0"/>
                    </a:cubicBezTo>
                    <a:lnTo>
                      <a:pt x="33338" y="0"/>
                    </a:lnTo>
                    <a:cubicBezTo>
                      <a:pt x="24765" y="0"/>
                      <a:pt x="16192" y="3810"/>
                      <a:pt x="9525" y="10477"/>
                    </a:cubicBezTo>
                    <a:cubicBezTo>
                      <a:pt x="3810" y="17145"/>
                      <a:pt x="0" y="24765"/>
                      <a:pt x="0" y="33338"/>
                    </a:cubicBezTo>
                    <a:lnTo>
                      <a:pt x="0" y="308610"/>
                    </a:lnTo>
                    <a:cubicBezTo>
                      <a:pt x="0" y="310515"/>
                      <a:pt x="1905" y="311468"/>
                      <a:pt x="2858" y="311468"/>
                    </a:cubicBezTo>
                    <a:lnTo>
                      <a:pt x="35243" y="311468"/>
                    </a:lnTo>
                    <a:cubicBezTo>
                      <a:pt x="37147" y="311468"/>
                      <a:pt x="38100" y="309563"/>
                      <a:pt x="38100" y="308610"/>
                    </a:cubicBezTo>
                    <a:lnTo>
                      <a:pt x="38100" y="106680"/>
                    </a:lnTo>
                    <a:cubicBezTo>
                      <a:pt x="38100" y="84773"/>
                      <a:pt x="55245" y="67627"/>
                      <a:pt x="77153" y="67627"/>
                    </a:cubicBezTo>
                    <a:lnTo>
                      <a:pt x="252413" y="67627"/>
                    </a:lnTo>
                    <a:cubicBezTo>
                      <a:pt x="253365" y="67627"/>
                      <a:pt x="254318" y="66675"/>
                      <a:pt x="254318" y="65723"/>
                    </a:cubicBezTo>
                    <a:lnTo>
                      <a:pt x="254318" y="65723"/>
                    </a:lnTo>
                    <a:cubicBezTo>
                      <a:pt x="256223" y="56197"/>
                      <a:pt x="258127" y="46672"/>
                      <a:pt x="258127" y="37147"/>
                    </a:cubicBezTo>
                    <a:cubicBezTo>
                      <a:pt x="258127" y="25717"/>
                      <a:pt x="256223" y="13335"/>
                      <a:pt x="253365" y="952"/>
                    </a:cubicBezTo>
                    <a:cubicBezTo>
                      <a:pt x="253365" y="952"/>
                      <a:pt x="253365" y="952"/>
                      <a:pt x="253365" y="952"/>
                    </a:cubicBezTo>
                  </a:path>
                </a:pathLst>
              </a:custGeom>
              <a:solidFill>
                <a:srgbClr val="000000"/>
              </a:solidFill>
              <a:ln w="9525" cap="flat">
                <a:noFill/>
                <a:prstDash val="solid"/>
                <a:miter/>
              </a:ln>
            </p:spPr>
            <p:txBody>
              <a:bodyPr rtlCol="0" anchor="ctr"/>
              <a:lstStyle/>
              <a:p>
                <a:endParaRPr lang="en-CA"/>
              </a:p>
            </p:txBody>
          </p:sp>
          <p:sp>
            <p:nvSpPr>
              <p:cNvPr id="28" name="Freeform: Shape 27">
                <a:extLst>
                  <a:ext uri="{FF2B5EF4-FFF2-40B4-BE49-F238E27FC236}">
                    <a16:creationId xmlns:a16="http://schemas.microsoft.com/office/drawing/2014/main" id="{008EE9F8-F971-580D-46E0-A81F68E9B6C7}"/>
                  </a:ext>
                </a:extLst>
              </p:cNvPr>
              <p:cNvSpPr/>
              <p:nvPr/>
            </p:nvSpPr>
            <p:spPr>
              <a:xfrm>
                <a:off x="469498" y="521647"/>
                <a:ext cx="305752" cy="401955"/>
              </a:xfrm>
              <a:custGeom>
                <a:avLst/>
                <a:gdLst>
                  <a:gd name="connsiteX0" fmla="*/ 303848 w 305752"/>
                  <a:gd name="connsiteY0" fmla="*/ 72390 h 401955"/>
                  <a:gd name="connsiteX1" fmla="*/ 305753 w 305752"/>
                  <a:gd name="connsiteY1" fmla="*/ 69533 h 401955"/>
                  <a:gd name="connsiteX2" fmla="*/ 305753 w 305752"/>
                  <a:gd name="connsiteY2" fmla="*/ 68580 h 401955"/>
                  <a:gd name="connsiteX3" fmla="*/ 202883 w 305752"/>
                  <a:gd name="connsiteY3" fmla="*/ 0 h 401955"/>
                  <a:gd name="connsiteX4" fmla="*/ 47625 w 305752"/>
                  <a:gd name="connsiteY4" fmla="*/ 0 h 401955"/>
                  <a:gd name="connsiteX5" fmla="*/ 0 w 305752"/>
                  <a:gd name="connsiteY5" fmla="*/ 48578 h 401955"/>
                  <a:gd name="connsiteX6" fmla="*/ 0 w 305752"/>
                  <a:gd name="connsiteY6" fmla="*/ 399098 h 401955"/>
                  <a:gd name="connsiteX7" fmla="*/ 2858 w 305752"/>
                  <a:gd name="connsiteY7" fmla="*/ 401955 h 401955"/>
                  <a:gd name="connsiteX8" fmla="*/ 40005 w 305752"/>
                  <a:gd name="connsiteY8" fmla="*/ 401955 h 401955"/>
                  <a:gd name="connsiteX9" fmla="*/ 42863 w 305752"/>
                  <a:gd name="connsiteY9" fmla="*/ 399098 h 401955"/>
                  <a:gd name="connsiteX10" fmla="*/ 42863 w 305752"/>
                  <a:gd name="connsiteY10" fmla="*/ 125730 h 401955"/>
                  <a:gd name="connsiteX11" fmla="*/ 58103 w 305752"/>
                  <a:gd name="connsiteY11" fmla="*/ 88583 h 401955"/>
                  <a:gd name="connsiteX12" fmla="*/ 96203 w 305752"/>
                  <a:gd name="connsiteY12" fmla="*/ 73343 h 401955"/>
                  <a:gd name="connsiteX13" fmla="*/ 303848 w 305752"/>
                  <a:gd name="connsiteY13" fmla="*/ 72390 h 401955"/>
                  <a:gd name="connsiteX14" fmla="*/ 303848 w 305752"/>
                  <a:gd name="connsiteY14" fmla="*/ 72390 h 40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5752" h="401955">
                    <a:moveTo>
                      <a:pt x="303848" y="72390"/>
                    </a:moveTo>
                    <a:cubicBezTo>
                      <a:pt x="304800" y="72390"/>
                      <a:pt x="305753" y="71438"/>
                      <a:pt x="305753" y="69533"/>
                    </a:cubicBezTo>
                    <a:cubicBezTo>
                      <a:pt x="305753" y="68580"/>
                      <a:pt x="305753" y="68580"/>
                      <a:pt x="305753" y="68580"/>
                    </a:cubicBezTo>
                    <a:cubicBezTo>
                      <a:pt x="286703" y="28575"/>
                      <a:pt x="245745" y="0"/>
                      <a:pt x="202883" y="0"/>
                    </a:cubicBezTo>
                    <a:lnTo>
                      <a:pt x="47625" y="0"/>
                    </a:lnTo>
                    <a:cubicBezTo>
                      <a:pt x="20955" y="0"/>
                      <a:pt x="0" y="21908"/>
                      <a:pt x="0" y="48578"/>
                    </a:cubicBezTo>
                    <a:lnTo>
                      <a:pt x="0" y="399098"/>
                    </a:lnTo>
                    <a:cubicBezTo>
                      <a:pt x="0" y="401003"/>
                      <a:pt x="1905" y="401955"/>
                      <a:pt x="2858" y="401955"/>
                    </a:cubicBezTo>
                    <a:lnTo>
                      <a:pt x="40005" y="401955"/>
                    </a:lnTo>
                    <a:cubicBezTo>
                      <a:pt x="41910" y="401955"/>
                      <a:pt x="42863" y="400050"/>
                      <a:pt x="42863" y="399098"/>
                    </a:cubicBezTo>
                    <a:lnTo>
                      <a:pt x="42863" y="125730"/>
                    </a:lnTo>
                    <a:cubicBezTo>
                      <a:pt x="42863" y="111443"/>
                      <a:pt x="47625" y="98108"/>
                      <a:pt x="58103" y="88583"/>
                    </a:cubicBezTo>
                    <a:cubicBezTo>
                      <a:pt x="67628" y="78105"/>
                      <a:pt x="81915" y="73343"/>
                      <a:pt x="96203" y="73343"/>
                    </a:cubicBezTo>
                    <a:lnTo>
                      <a:pt x="303848" y="72390"/>
                    </a:lnTo>
                    <a:lnTo>
                      <a:pt x="303848" y="72390"/>
                    </a:lnTo>
                    <a:close/>
                  </a:path>
                </a:pathLst>
              </a:custGeom>
              <a:solidFill>
                <a:srgbClr val="000000"/>
              </a:solidFill>
              <a:ln w="9525" cap="flat">
                <a:noFill/>
                <a:prstDash val="solid"/>
                <a:miter/>
              </a:ln>
            </p:spPr>
            <p:txBody>
              <a:bodyPr rtlCol="0" anchor="ctr"/>
              <a:lstStyle/>
              <a:p>
                <a:endParaRPr lang="en-CA"/>
              </a:p>
            </p:txBody>
          </p:sp>
        </p:grpSp>
        <p:sp>
          <p:nvSpPr>
            <p:cNvPr id="29" name="Freeform: Shape 28">
              <a:extLst>
                <a:ext uri="{FF2B5EF4-FFF2-40B4-BE49-F238E27FC236}">
                  <a16:creationId xmlns:a16="http://schemas.microsoft.com/office/drawing/2014/main" id="{F63A94AD-B076-A3BD-E11E-713F2F8EC710}"/>
                </a:ext>
              </a:extLst>
            </p:cNvPr>
            <p:cNvSpPr/>
            <p:nvPr/>
          </p:nvSpPr>
          <p:spPr>
            <a:xfrm>
              <a:off x="2035407" y="668332"/>
              <a:ext cx="185737" cy="260984"/>
            </a:xfrm>
            <a:custGeom>
              <a:avLst/>
              <a:gdLst>
                <a:gd name="connsiteX0" fmla="*/ 184785 w 185737"/>
                <a:gd name="connsiteY0" fmla="*/ 162878 h 260984"/>
                <a:gd name="connsiteX1" fmla="*/ 86678 w 185737"/>
                <a:gd name="connsiteY1" fmla="*/ 260985 h 260984"/>
                <a:gd name="connsiteX2" fmla="*/ 953 w 185737"/>
                <a:gd name="connsiteY2" fmla="*/ 236220 h 260984"/>
                <a:gd name="connsiteX3" fmla="*/ 30480 w 185737"/>
                <a:gd name="connsiteY3" fmla="*/ 192405 h 260984"/>
                <a:gd name="connsiteX4" fmla="*/ 85725 w 185737"/>
                <a:gd name="connsiteY4" fmla="*/ 214312 h 260984"/>
                <a:gd name="connsiteX5" fmla="*/ 132398 w 185737"/>
                <a:gd name="connsiteY5" fmla="*/ 169545 h 260984"/>
                <a:gd name="connsiteX6" fmla="*/ 132398 w 185737"/>
                <a:gd name="connsiteY6" fmla="*/ 153353 h 260984"/>
                <a:gd name="connsiteX7" fmla="*/ 131445 w 185737"/>
                <a:gd name="connsiteY7" fmla="*/ 153353 h 260984"/>
                <a:gd name="connsiteX8" fmla="*/ 83820 w 185737"/>
                <a:gd name="connsiteY8" fmla="*/ 176212 h 260984"/>
                <a:gd name="connsiteX9" fmla="*/ 0 w 185737"/>
                <a:gd name="connsiteY9" fmla="*/ 88583 h 260984"/>
                <a:gd name="connsiteX10" fmla="*/ 78105 w 185737"/>
                <a:gd name="connsiteY10" fmla="*/ 0 h 260984"/>
                <a:gd name="connsiteX11" fmla="*/ 136208 w 185737"/>
                <a:gd name="connsiteY11" fmla="*/ 26670 h 260984"/>
                <a:gd name="connsiteX12" fmla="*/ 137160 w 185737"/>
                <a:gd name="connsiteY12" fmla="*/ 26670 h 260984"/>
                <a:gd name="connsiteX13" fmla="*/ 137160 w 185737"/>
                <a:gd name="connsiteY13" fmla="*/ 3810 h 260984"/>
                <a:gd name="connsiteX14" fmla="*/ 185738 w 185737"/>
                <a:gd name="connsiteY14" fmla="*/ 3810 h 260984"/>
                <a:gd name="connsiteX15" fmla="*/ 185738 w 185737"/>
                <a:gd name="connsiteY15" fmla="*/ 162878 h 260984"/>
                <a:gd name="connsiteX16" fmla="*/ 184785 w 185737"/>
                <a:gd name="connsiteY16" fmla="*/ 162878 h 260984"/>
                <a:gd name="connsiteX17" fmla="*/ 94298 w 185737"/>
                <a:gd name="connsiteY17" fmla="*/ 130492 h 260984"/>
                <a:gd name="connsiteX18" fmla="*/ 136208 w 185737"/>
                <a:gd name="connsiteY18" fmla="*/ 88583 h 260984"/>
                <a:gd name="connsiteX19" fmla="*/ 94298 w 185737"/>
                <a:gd name="connsiteY19" fmla="*/ 46672 h 260984"/>
                <a:gd name="connsiteX20" fmla="*/ 52388 w 185737"/>
                <a:gd name="connsiteY20" fmla="*/ 88583 h 260984"/>
                <a:gd name="connsiteX21" fmla="*/ 94298 w 185737"/>
                <a:gd name="connsiteY21" fmla="*/ 130492 h 26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737" h="260984">
                  <a:moveTo>
                    <a:pt x="184785" y="162878"/>
                  </a:moveTo>
                  <a:cubicBezTo>
                    <a:pt x="184785" y="226695"/>
                    <a:pt x="152400" y="260985"/>
                    <a:pt x="86678" y="260985"/>
                  </a:cubicBezTo>
                  <a:cubicBezTo>
                    <a:pt x="56198" y="260985"/>
                    <a:pt x="25718" y="255270"/>
                    <a:pt x="953" y="236220"/>
                  </a:cubicBezTo>
                  <a:lnTo>
                    <a:pt x="30480" y="192405"/>
                  </a:lnTo>
                  <a:cubicBezTo>
                    <a:pt x="46673" y="205740"/>
                    <a:pt x="64770" y="214312"/>
                    <a:pt x="85725" y="214312"/>
                  </a:cubicBezTo>
                  <a:cubicBezTo>
                    <a:pt x="117158" y="214312"/>
                    <a:pt x="132398" y="193358"/>
                    <a:pt x="132398" y="169545"/>
                  </a:cubicBezTo>
                  <a:lnTo>
                    <a:pt x="132398" y="153353"/>
                  </a:lnTo>
                  <a:lnTo>
                    <a:pt x="131445" y="153353"/>
                  </a:lnTo>
                  <a:cubicBezTo>
                    <a:pt x="119063" y="169545"/>
                    <a:pt x="99060" y="176212"/>
                    <a:pt x="83820" y="176212"/>
                  </a:cubicBezTo>
                  <a:cubicBezTo>
                    <a:pt x="33338" y="176212"/>
                    <a:pt x="0" y="140017"/>
                    <a:pt x="0" y="88583"/>
                  </a:cubicBezTo>
                  <a:cubicBezTo>
                    <a:pt x="0" y="43815"/>
                    <a:pt x="29528" y="0"/>
                    <a:pt x="78105" y="0"/>
                  </a:cubicBezTo>
                  <a:cubicBezTo>
                    <a:pt x="107633" y="0"/>
                    <a:pt x="128588" y="14288"/>
                    <a:pt x="136208" y="26670"/>
                  </a:cubicBezTo>
                  <a:lnTo>
                    <a:pt x="137160" y="26670"/>
                  </a:lnTo>
                  <a:lnTo>
                    <a:pt x="137160" y="3810"/>
                  </a:lnTo>
                  <a:lnTo>
                    <a:pt x="185738" y="3810"/>
                  </a:lnTo>
                  <a:lnTo>
                    <a:pt x="185738" y="162878"/>
                  </a:lnTo>
                  <a:lnTo>
                    <a:pt x="184785" y="162878"/>
                  </a:lnTo>
                  <a:close/>
                  <a:moveTo>
                    <a:pt x="94298" y="130492"/>
                  </a:moveTo>
                  <a:cubicBezTo>
                    <a:pt x="118110" y="130492"/>
                    <a:pt x="136208" y="110490"/>
                    <a:pt x="136208" y="88583"/>
                  </a:cubicBezTo>
                  <a:cubicBezTo>
                    <a:pt x="136208" y="66675"/>
                    <a:pt x="118110" y="46672"/>
                    <a:pt x="94298" y="46672"/>
                  </a:cubicBezTo>
                  <a:cubicBezTo>
                    <a:pt x="70485" y="46672"/>
                    <a:pt x="52388" y="66675"/>
                    <a:pt x="52388" y="88583"/>
                  </a:cubicBezTo>
                  <a:cubicBezTo>
                    <a:pt x="52388" y="110490"/>
                    <a:pt x="70485" y="130492"/>
                    <a:pt x="94298" y="130492"/>
                  </a:cubicBezTo>
                  <a:close/>
                </a:path>
              </a:pathLst>
            </a:custGeom>
            <a:solidFill>
              <a:srgbClr val="000000"/>
            </a:solidFill>
            <a:ln w="9525" cap="flat">
              <a:noFill/>
              <a:prstDash val="solid"/>
              <a:miter/>
            </a:ln>
          </p:spPr>
          <p:txBody>
            <a:bodyPr rtlCol="0" anchor="ctr"/>
            <a:lstStyle/>
            <a:p>
              <a:endParaRPr lang="en-CA"/>
            </a:p>
          </p:txBody>
        </p:sp>
      </p:grpSp>
    </p:spTree>
    <p:extLst>
      <p:ext uri="{BB962C8B-B14F-4D97-AF65-F5344CB8AC3E}">
        <p14:creationId xmlns:p14="http://schemas.microsoft.com/office/powerpoint/2010/main" val="2723139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Dark">
    <p:bg>
      <p:bgRef idx="1001">
        <a:schemeClr val="bg2"/>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2C3FBBD-F3CA-5BBB-D4CF-6D9130B1A328}"/>
              </a:ext>
              <a:ext uri="{C183D7F6-B498-43B3-948B-1728B52AA6E4}">
                <adec:decorative xmlns:adec="http://schemas.microsoft.com/office/drawing/2017/decorative" val="1"/>
              </a:ext>
            </a:extLst>
          </p:cNvPr>
          <p:cNvGrpSpPr/>
          <p:nvPr userDrawn="1"/>
        </p:nvGrpSpPr>
        <p:grpSpPr>
          <a:xfrm>
            <a:off x="6602610" y="2336891"/>
            <a:ext cx="2251991" cy="2976838"/>
            <a:chOff x="7000303" y="2336891"/>
            <a:chExt cx="2251991" cy="2976838"/>
          </a:xfrm>
          <a:solidFill>
            <a:srgbClr val="00518E"/>
          </a:solidFill>
        </p:grpSpPr>
        <p:sp>
          <p:nvSpPr>
            <p:cNvPr id="9" name="Freeform: Shape 8">
              <a:extLst>
                <a:ext uri="{FF2B5EF4-FFF2-40B4-BE49-F238E27FC236}">
                  <a16:creationId xmlns:a16="http://schemas.microsoft.com/office/drawing/2014/main" id="{E9FA43FA-0BC6-217E-E01D-9B20A1A390EF}"/>
                </a:ext>
              </a:extLst>
            </p:cNvPr>
            <p:cNvSpPr/>
            <p:nvPr userDrawn="1"/>
          </p:nvSpPr>
          <p:spPr>
            <a:xfrm>
              <a:off x="8029903" y="3325449"/>
              <a:ext cx="1215532" cy="1781298"/>
            </a:xfrm>
            <a:custGeom>
              <a:avLst/>
              <a:gdLst>
                <a:gd name="connsiteX0" fmla="*/ 1192038 w 1215532"/>
                <a:gd name="connsiteY0" fmla="*/ 390 h 1781298"/>
                <a:gd name="connsiteX1" fmla="*/ 96710 w 1215532"/>
                <a:gd name="connsiteY1" fmla="*/ 293521 h 1781298"/>
                <a:gd name="connsiteX2" fmla="*/ 75452 w 1215532"/>
                <a:gd name="connsiteY2" fmla="*/ 301353 h 1781298"/>
                <a:gd name="connsiteX3" fmla="*/ 2729 w 1215532"/>
                <a:gd name="connsiteY3" fmla="*/ 453513 h 1781298"/>
                <a:gd name="connsiteX4" fmla="*/ 354039 w 1215532"/>
                <a:gd name="connsiteY4" fmla="*/ 1764774 h 1781298"/>
                <a:gd name="connsiteX5" fmla="*/ 380891 w 1215532"/>
                <a:gd name="connsiteY5" fmla="*/ 1780437 h 1781298"/>
                <a:gd name="connsiteX6" fmla="*/ 587873 w 1215532"/>
                <a:gd name="connsiteY6" fmla="*/ 1725615 h 1781298"/>
                <a:gd name="connsiteX7" fmla="*/ 603537 w 1215532"/>
                <a:gd name="connsiteY7" fmla="*/ 1698763 h 1781298"/>
                <a:gd name="connsiteX8" fmla="*/ 371940 w 1215532"/>
                <a:gd name="connsiteY8" fmla="*/ 832794 h 1781298"/>
                <a:gd name="connsiteX9" fmla="*/ 420050 w 1215532"/>
                <a:gd name="connsiteY9" fmla="*/ 750001 h 1781298"/>
                <a:gd name="connsiteX10" fmla="*/ 674023 w 1215532"/>
                <a:gd name="connsiteY10" fmla="*/ 681753 h 1781298"/>
                <a:gd name="connsiteX11" fmla="*/ 718776 w 1215532"/>
                <a:gd name="connsiteY11" fmla="*/ 668327 h 1781298"/>
                <a:gd name="connsiteX12" fmla="*/ 1215533 w 1215532"/>
                <a:gd name="connsiteY12" fmla="*/ 23885 h 1781298"/>
                <a:gd name="connsiteX13" fmla="*/ 1211058 w 1215532"/>
                <a:gd name="connsiteY13" fmla="*/ 5984 h 1781298"/>
                <a:gd name="connsiteX14" fmla="*/ 1193156 w 1215532"/>
                <a:gd name="connsiteY14" fmla="*/ 390 h 17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5532" h="1781298">
                  <a:moveTo>
                    <a:pt x="1192038" y="390"/>
                  </a:moveTo>
                  <a:cubicBezTo>
                    <a:pt x="1192038" y="390"/>
                    <a:pt x="102304" y="292403"/>
                    <a:pt x="96710" y="293521"/>
                  </a:cubicBezTo>
                  <a:cubicBezTo>
                    <a:pt x="91116" y="294640"/>
                    <a:pt x="79928" y="299116"/>
                    <a:pt x="75452" y="301353"/>
                  </a:cubicBezTo>
                  <a:cubicBezTo>
                    <a:pt x="20630" y="329324"/>
                    <a:pt x="-9578" y="391978"/>
                    <a:pt x="2729" y="453513"/>
                  </a:cubicBezTo>
                  <a:lnTo>
                    <a:pt x="354039" y="1764774"/>
                  </a:lnTo>
                  <a:cubicBezTo>
                    <a:pt x="357396" y="1777081"/>
                    <a:pt x="369703" y="1783794"/>
                    <a:pt x="380891" y="1780437"/>
                  </a:cubicBezTo>
                  <a:lnTo>
                    <a:pt x="587873" y="1725615"/>
                  </a:lnTo>
                  <a:cubicBezTo>
                    <a:pt x="600180" y="1722258"/>
                    <a:pt x="606893" y="1709951"/>
                    <a:pt x="603537" y="1698763"/>
                  </a:cubicBezTo>
                  <a:lnTo>
                    <a:pt x="371940" y="832794"/>
                  </a:lnTo>
                  <a:cubicBezTo>
                    <a:pt x="361871" y="796992"/>
                    <a:pt x="384247" y="758952"/>
                    <a:pt x="420050" y="750001"/>
                  </a:cubicBezTo>
                  <a:lnTo>
                    <a:pt x="674023" y="681753"/>
                  </a:lnTo>
                  <a:cubicBezTo>
                    <a:pt x="674023" y="681753"/>
                    <a:pt x="709825" y="671684"/>
                    <a:pt x="718776" y="668327"/>
                  </a:cubicBezTo>
                  <a:cubicBezTo>
                    <a:pt x="981699" y="572108"/>
                    <a:pt x="1173018" y="324849"/>
                    <a:pt x="1215533" y="23885"/>
                  </a:cubicBezTo>
                  <a:cubicBezTo>
                    <a:pt x="1215533" y="18291"/>
                    <a:pt x="1215533" y="10459"/>
                    <a:pt x="1211058" y="5984"/>
                  </a:cubicBezTo>
                  <a:cubicBezTo>
                    <a:pt x="1206582" y="390"/>
                    <a:pt x="1199869" y="-729"/>
                    <a:pt x="1193156" y="390"/>
                  </a:cubicBezTo>
                  <a:close/>
                </a:path>
              </a:pathLst>
            </a:custGeom>
            <a:grpFill/>
            <a:ln w="0"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0C5663E6-6143-E75E-104C-7613470A0E8C}"/>
                </a:ext>
              </a:extLst>
            </p:cNvPr>
            <p:cNvSpPr/>
            <p:nvPr userDrawn="1"/>
          </p:nvSpPr>
          <p:spPr>
            <a:xfrm>
              <a:off x="7535255" y="2753682"/>
              <a:ext cx="1717039" cy="2452641"/>
            </a:xfrm>
            <a:custGeom>
              <a:avLst/>
              <a:gdLst>
                <a:gd name="connsiteX0" fmla="*/ 1591732 w 1717039"/>
                <a:gd name="connsiteY0" fmla="*/ 2677 h 2452641"/>
                <a:gd name="connsiteX1" fmla="*/ 1578306 w 1717039"/>
                <a:gd name="connsiteY1" fmla="*/ 439 h 2452641"/>
                <a:gd name="connsiteX2" fmla="*/ 165232 w 1717039"/>
                <a:gd name="connsiteY2" fmla="*/ 378601 h 2452641"/>
                <a:gd name="connsiteX3" fmla="*/ 29855 w 1717039"/>
                <a:gd name="connsiteY3" fmla="*/ 486008 h 2452641"/>
                <a:gd name="connsiteX4" fmla="*/ 6360 w 1717039"/>
                <a:gd name="connsiteY4" fmla="*/ 652713 h 2452641"/>
                <a:gd name="connsiteX5" fmla="*/ 484097 w 1717039"/>
                <a:gd name="connsiteY5" fmla="*/ 2436117 h 2452641"/>
                <a:gd name="connsiteX6" fmla="*/ 510949 w 1717039"/>
                <a:gd name="connsiteY6" fmla="*/ 2451780 h 2452641"/>
                <a:gd name="connsiteX7" fmla="*/ 717931 w 1717039"/>
                <a:gd name="connsiteY7" fmla="*/ 2396958 h 2452641"/>
                <a:gd name="connsiteX8" fmla="*/ 733595 w 1717039"/>
                <a:gd name="connsiteY8" fmla="*/ 2370106 h 2452641"/>
                <a:gd name="connsiteX9" fmla="*/ 384522 w 1717039"/>
                <a:gd name="connsiteY9" fmla="*/ 1065558 h 2452641"/>
                <a:gd name="connsiteX10" fmla="*/ 570246 w 1717039"/>
                <a:gd name="connsiteY10" fmla="*/ 744456 h 2452641"/>
                <a:gd name="connsiteX11" fmla="*/ 1704733 w 1717039"/>
                <a:gd name="connsiteY11" fmla="*/ 440136 h 2452641"/>
                <a:gd name="connsiteX12" fmla="*/ 1717040 w 1717039"/>
                <a:gd name="connsiteY12" fmla="*/ 424473 h 2452641"/>
                <a:gd name="connsiteX13" fmla="*/ 1717040 w 1717039"/>
                <a:gd name="connsiteY13" fmla="*/ 424473 h 2452641"/>
                <a:gd name="connsiteX14" fmla="*/ 1689069 w 1717039"/>
                <a:gd name="connsiteY14" fmla="*/ 232035 h 2452641"/>
                <a:gd name="connsiteX15" fmla="*/ 1599563 w 1717039"/>
                <a:gd name="connsiteY15" fmla="*/ 13865 h 2452641"/>
                <a:gd name="connsiteX16" fmla="*/ 1591732 w 1717039"/>
                <a:gd name="connsiteY16" fmla="*/ 4914 h 245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7039" h="2452641">
                  <a:moveTo>
                    <a:pt x="1591732" y="2677"/>
                  </a:moveTo>
                  <a:cubicBezTo>
                    <a:pt x="1587256" y="439"/>
                    <a:pt x="1582781" y="-680"/>
                    <a:pt x="1578306" y="439"/>
                  </a:cubicBezTo>
                  <a:cubicBezTo>
                    <a:pt x="1578306" y="439"/>
                    <a:pt x="165232" y="378601"/>
                    <a:pt x="165232" y="378601"/>
                  </a:cubicBezTo>
                  <a:cubicBezTo>
                    <a:pt x="108172" y="396502"/>
                    <a:pt x="60063" y="433423"/>
                    <a:pt x="29855" y="486008"/>
                  </a:cubicBezTo>
                  <a:cubicBezTo>
                    <a:pt x="766" y="537474"/>
                    <a:pt x="-7066" y="595653"/>
                    <a:pt x="6360" y="652713"/>
                  </a:cubicBezTo>
                  <a:lnTo>
                    <a:pt x="484097" y="2436117"/>
                  </a:lnTo>
                  <a:cubicBezTo>
                    <a:pt x="487453" y="2448424"/>
                    <a:pt x="499761" y="2455137"/>
                    <a:pt x="510949" y="2451780"/>
                  </a:cubicBezTo>
                  <a:lnTo>
                    <a:pt x="717931" y="2396958"/>
                  </a:lnTo>
                  <a:cubicBezTo>
                    <a:pt x="730238" y="2393601"/>
                    <a:pt x="736951" y="2381294"/>
                    <a:pt x="733595" y="2370106"/>
                  </a:cubicBezTo>
                  <a:lnTo>
                    <a:pt x="384522" y="1065558"/>
                  </a:lnTo>
                  <a:cubicBezTo>
                    <a:pt x="347601" y="925706"/>
                    <a:pt x="430394" y="782496"/>
                    <a:pt x="570246" y="744456"/>
                  </a:cubicBezTo>
                  <a:lnTo>
                    <a:pt x="1704733" y="440136"/>
                  </a:lnTo>
                  <a:cubicBezTo>
                    <a:pt x="1711446" y="437899"/>
                    <a:pt x="1717040" y="431186"/>
                    <a:pt x="1717040" y="424473"/>
                  </a:cubicBezTo>
                  <a:cubicBezTo>
                    <a:pt x="1717040" y="424473"/>
                    <a:pt x="1717040" y="424473"/>
                    <a:pt x="1717040" y="424473"/>
                  </a:cubicBezTo>
                  <a:cubicBezTo>
                    <a:pt x="1713683" y="362938"/>
                    <a:pt x="1705852" y="292452"/>
                    <a:pt x="1689069" y="232035"/>
                  </a:cubicBezTo>
                  <a:cubicBezTo>
                    <a:pt x="1668930" y="154836"/>
                    <a:pt x="1638722" y="82113"/>
                    <a:pt x="1599563" y="13865"/>
                  </a:cubicBezTo>
                  <a:cubicBezTo>
                    <a:pt x="1596207" y="7152"/>
                    <a:pt x="1593969" y="6033"/>
                    <a:pt x="1591732" y="4914"/>
                  </a:cubicBezTo>
                  <a:close/>
                </a:path>
              </a:pathLst>
            </a:custGeom>
            <a:grpFill/>
            <a:ln w="0" cap="flat">
              <a:noFill/>
              <a:prstDash val="solid"/>
              <a:miter/>
            </a:ln>
          </p:spPr>
          <p:txBody>
            <a:bodyPr rtlCol="0" anchor="ctr"/>
            <a:lstStyle/>
            <a:p>
              <a:endParaRPr lang="en-CA"/>
            </a:p>
          </p:txBody>
        </p:sp>
        <p:sp>
          <p:nvSpPr>
            <p:cNvPr id="11" name="Freeform: Shape 10">
              <a:extLst>
                <a:ext uri="{FF2B5EF4-FFF2-40B4-BE49-F238E27FC236}">
                  <a16:creationId xmlns:a16="http://schemas.microsoft.com/office/drawing/2014/main" id="{2311C996-8031-F588-1F16-1542797A0AA0}"/>
                </a:ext>
              </a:extLst>
            </p:cNvPr>
            <p:cNvSpPr/>
            <p:nvPr userDrawn="1"/>
          </p:nvSpPr>
          <p:spPr>
            <a:xfrm>
              <a:off x="7000303" y="2336891"/>
              <a:ext cx="2034714" cy="2976838"/>
            </a:xfrm>
            <a:custGeom>
              <a:avLst/>
              <a:gdLst>
                <a:gd name="connsiteX0" fmla="*/ 2023752 w 2034714"/>
                <a:gd name="connsiteY0" fmla="*/ 315416 h 2976838"/>
                <a:gd name="connsiteX1" fmla="*/ 2033821 w 2034714"/>
                <a:gd name="connsiteY1" fmla="*/ 295277 h 2976838"/>
                <a:gd name="connsiteX2" fmla="*/ 2029346 w 2034714"/>
                <a:gd name="connsiteY2" fmla="*/ 287446 h 2976838"/>
                <a:gd name="connsiteX3" fmla="*/ 1247289 w 2034714"/>
                <a:gd name="connsiteY3" fmla="*/ 23403 h 2976838"/>
                <a:gd name="connsiteX4" fmla="*/ 240348 w 2034714"/>
                <a:gd name="connsiteY4" fmla="*/ 293040 h 2976838"/>
                <a:gd name="connsiteX5" fmla="*/ 10990 w 2034714"/>
                <a:gd name="connsiteY5" fmla="*/ 689103 h 2976838"/>
                <a:gd name="connsiteX6" fmla="*/ 619629 w 2034714"/>
                <a:gd name="connsiteY6" fmla="*/ 2960314 h 2976838"/>
                <a:gd name="connsiteX7" fmla="*/ 646481 w 2034714"/>
                <a:gd name="connsiteY7" fmla="*/ 2975977 h 2976838"/>
                <a:gd name="connsiteX8" fmla="*/ 885909 w 2034714"/>
                <a:gd name="connsiteY8" fmla="*/ 2912204 h 2976838"/>
                <a:gd name="connsiteX9" fmla="*/ 901573 w 2034714"/>
                <a:gd name="connsiteY9" fmla="*/ 2885353 h 2976838"/>
                <a:gd name="connsiteX10" fmla="*/ 427192 w 2034714"/>
                <a:gd name="connsiteY10" fmla="*/ 1110899 h 2976838"/>
                <a:gd name="connsiteX11" fmla="*/ 460756 w 2034714"/>
                <a:gd name="connsiteY11" fmla="*/ 842382 h 2976838"/>
                <a:gd name="connsiteX12" fmla="*/ 677808 w 2034714"/>
                <a:gd name="connsiteY12" fmla="*/ 675677 h 2976838"/>
                <a:gd name="connsiteX13" fmla="*/ 2024871 w 2034714"/>
                <a:gd name="connsiteY13" fmla="*/ 314297 h 297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4714" h="2976838">
                  <a:moveTo>
                    <a:pt x="2023752" y="315416"/>
                  </a:moveTo>
                  <a:cubicBezTo>
                    <a:pt x="2030465" y="313179"/>
                    <a:pt x="2037178" y="304228"/>
                    <a:pt x="2033821" y="295277"/>
                  </a:cubicBezTo>
                  <a:cubicBezTo>
                    <a:pt x="2032703" y="291921"/>
                    <a:pt x="2029346" y="287446"/>
                    <a:pt x="2029346" y="287446"/>
                  </a:cubicBezTo>
                  <a:cubicBezTo>
                    <a:pt x="1835790" y="58087"/>
                    <a:pt x="1523638" y="-51558"/>
                    <a:pt x="1247289" y="23403"/>
                  </a:cubicBezTo>
                  <a:lnTo>
                    <a:pt x="240348" y="293040"/>
                  </a:lnTo>
                  <a:cubicBezTo>
                    <a:pt x="66931" y="338912"/>
                    <a:pt x="-34882" y="516804"/>
                    <a:pt x="10990" y="689103"/>
                  </a:cubicBezTo>
                  <a:lnTo>
                    <a:pt x="619629" y="2960314"/>
                  </a:lnTo>
                  <a:cubicBezTo>
                    <a:pt x="622986" y="2972621"/>
                    <a:pt x="635293" y="2979334"/>
                    <a:pt x="646481" y="2975977"/>
                  </a:cubicBezTo>
                  <a:lnTo>
                    <a:pt x="885909" y="2912204"/>
                  </a:lnTo>
                  <a:cubicBezTo>
                    <a:pt x="898216" y="2908848"/>
                    <a:pt x="904929" y="2896541"/>
                    <a:pt x="901573" y="2885353"/>
                  </a:cubicBezTo>
                  <a:lnTo>
                    <a:pt x="427192" y="1110899"/>
                  </a:lnTo>
                  <a:cubicBezTo>
                    <a:pt x="401459" y="1020275"/>
                    <a:pt x="413766" y="925175"/>
                    <a:pt x="460756" y="842382"/>
                  </a:cubicBezTo>
                  <a:cubicBezTo>
                    <a:pt x="507747" y="759589"/>
                    <a:pt x="584946" y="700291"/>
                    <a:pt x="677808" y="675677"/>
                  </a:cubicBezTo>
                  <a:lnTo>
                    <a:pt x="2024871" y="314297"/>
                  </a:lnTo>
                  <a:close/>
                </a:path>
              </a:pathLst>
            </a:custGeom>
            <a:grpFill/>
            <a:ln w="0" cap="flat">
              <a:noFill/>
              <a:prstDash val="solid"/>
              <a:miter/>
            </a:ln>
          </p:spPr>
          <p:txBody>
            <a:bodyPr rtlCol="0" anchor="ctr"/>
            <a:lstStyle/>
            <a:p>
              <a:endParaRPr lang="en-CA"/>
            </a:p>
          </p:txBody>
        </p:sp>
      </p:grpSp>
      <p:sp>
        <p:nvSpPr>
          <p:cNvPr id="2" name="Title 1">
            <a:extLst>
              <a:ext uri="{FF2B5EF4-FFF2-40B4-BE49-F238E27FC236}">
                <a16:creationId xmlns:a16="http://schemas.microsoft.com/office/drawing/2014/main" id="{29A276F9-355F-A7EA-4E66-E542413E8E6F}"/>
              </a:ext>
            </a:extLst>
          </p:cNvPr>
          <p:cNvSpPr>
            <a:spLocks noGrp="1"/>
          </p:cNvSpPr>
          <p:nvPr>
            <p:ph type="ctrTitle"/>
          </p:nvPr>
        </p:nvSpPr>
        <p:spPr>
          <a:xfrm>
            <a:off x="462455" y="1097280"/>
            <a:ext cx="8219090" cy="1790700"/>
          </a:xfrm>
        </p:spPr>
        <p:txBody>
          <a:bodyPr anchor="t"/>
          <a:lstStyle>
            <a:lvl1pPr algn="l">
              <a:defRPr sz="6000"/>
            </a:lvl1pPr>
          </a:lstStyle>
          <a:p>
            <a:r>
              <a:rPr lang="en-US"/>
              <a:t>Click to edit Master title style</a:t>
            </a:r>
            <a:endParaRPr lang="en-CA" dirty="0"/>
          </a:p>
        </p:txBody>
      </p:sp>
      <p:sp>
        <p:nvSpPr>
          <p:cNvPr id="3" name="Subtitle 2">
            <a:extLst>
              <a:ext uri="{FF2B5EF4-FFF2-40B4-BE49-F238E27FC236}">
                <a16:creationId xmlns:a16="http://schemas.microsoft.com/office/drawing/2014/main" id="{36749B01-3E1A-482B-306A-3DA009B79B2A}"/>
              </a:ext>
            </a:extLst>
          </p:cNvPr>
          <p:cNvSpPr>
            <a:spLocks noGrp="1"/>
          </p:cNvSpPr>
          <p:nvPr>
            <p:ph type="subTitle" idx="1"/>
          </p:nvPr>
        </p:nvSpPr>
        <p:spPr>
          <a:xfrm>
            <a:off x="462455" y="3017521"/>
            <a:ext cx="6054092" cy="91015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sp>
        <p:nvSpPr>
          <p:cNvPr id="7" name="Text Placeholder 3">
            <a:extLst>
              <a:ext uri="{FF2B5EF4-FFF2-40B4-BE49-F238E27FC236}">
                <a16:creationId xmlns:a16="http://schemas.microsoft.com/office/drawing/2014/main" id="{E0C86325-4975-69EF-EBF2-1B66DF92F990}"/>
              </a:ext>
            </a:extLst>
          </p:cNvPr>
          <p:cNvSpPr>
            <a:spLocks noGrp="1"/>
          </p:cNvSpPr>
          <p:nvPr>
            <p:ph type="body" sz="quarter" idx="13" hasCustomPrompt="1"/>
          </p:nvPr>
        </p:nvSpPr>
        <p:spPr>
          <a:xfrm>
            <a:off x="462456" y="4045324"/>
            <a:ext cx="6054092" cy="513602"/>
          </a:xfrm>
        </p:spPr>
        <p:txBody>
          <a:bodyPr>
            <a:normAutofit/>
          </a:bodyPr>
          <a:lstStyle>
            <a:lvl1pPr>
              <a:defRPr sz="2000"/>
            </a:lvl1pPr>
          </a:lstStyle>
          <a:p>
            <a:r>
              <a:rPr lang="en-US" dirty="0"/>
              <a:t>Add presenter and date or leave blank</a:t>
            </a:r>
          </a:p>
        </p:txBody>
      </p:sp>
      <p:sp>
        <p:nvSpPr>
          <p:cNvPr id="4" name="Date Placeholder 3">
            <a:extLst>
              <a:ext uri="{FF2B5EF4-FFF2-40B4-BE49-F238E27FC236}">
                <a16:creationId xmlns:a16="http://schemas.microsoft.com/office/drawing/2014/main" id="{1C9DC0EF-815F-D54E-180F-F73AF38D1E84}"/>
              </a:ext>
            </a:extLst>
          </p:cNvPr>
          <p:cNvSpPr>
            <a:spLocks noGrp="1"/>
          </p:cNvSpPr>
          <p:nvPr>
            <p:ph type="dt" sz="half" idx="10"/>
          </p:nvPr>
        </p:nvSpPr>
        <p:spPr/>
        <p:txBody>
          <a:bodyPr/>
          <a:lstStyle/>
          <a:p>
            <a:fld id="{35519F6B-2A16-423B-9B7C-24E97AED3EEA}" type="datetimeFigureOut">
              <a:rPr lang="en-CA" smtClean="0"/>
              <a:t>2026-03-25</a:t>
            </a:fld>
            <a:endParaRPr lang="en-CA" dirty="0"/>
          </a:p>
        </p:txBody>
      </p:sp>
      <p:sp>
        <p:nvSpPr>
          <p:cNvPr id="5" name="Footer Placeholder 4">
            <a:extLst>
              <a:ext uri="{FF2B5EF4-FFF2-40B4-BE49-F238E27FC236}">
                <a16:creationId xmlns:a16="http://schemas.microsoft.com/office/drawing/2014/main" id="{4FE975FF-F59A-D099-A17F-971C5F364BB3}"/>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562FA1A-C21F-CBD6-0963-A64C9ECCABAA}"/>
              </a:ext>
            </a:extLst>
          </p:cNvPr>
          <p:cNvSpPr>
            <a:spLocks noGrp="1"/>
          </p:cNvSpPr>
          <p:nvPr>
            <p:ph type="sldNum" sz="quarter" idx="12"/>
          </p:nvPr>
        </p:nvSpPr>
        <p:spPr>
          <a:xfrm>
            <a:off x="7894802" y="4767263"/>
            <a:ext cx="786743" cy="274637"/>
          </a:xfrm>
        </p:spPr>
        <p:txBody>
          <a:bodyPr/>
          <a:lstStyle/>
          <a:p>
            <a:fld id="{4C022391-C712-40C7-855D-FD7E376C261F}" type="slidenum">
              <a:rPr lang="en-CA" smtClean="0"/>
              <a:t>‹#›</a:t>
            </a:fld>
            <a:endParaRPr lang="en-CA" dirty="0"/>
          </a:p>
        </p:txBody>
      </p:sp>
      <p:grpSp>
        <p:nvGrpSpPr>
          <p:cNvPr id="14" name="Graphic 12">
            <a:extLst>
              <a:ext uri="{FF2B5EF4-FFF2-40B4-BE49-F238E27FC236}">
                <a16:creationId xmlns:a16="http://schemas.microsoft.com/office/drawing/2014/main" id="{94A674AF-CFCE-1D0F-8F68-23FABB49E50E}"/>
              </a:ext>
            </a:extLst>
          </p:cNvPr>
          <p:cNvGrpSpPr/>
          <p:nvPr/>
        </p:nvGrpSpPr>
        <p:grpSpPr>
          <a:xfrm>
            <a:off x="469498" y="521647"/>
            <a:ext cx="2228850" cy="407670"/>
            <a:chOff x="469498" y="521647"/>
            <a:chExt cx="2228850" cy="407670"/>
          </a:xfrm>
          <a:solidFill>
            <a:schemeClr val="tx1"/>
          </a:solidFill>
        </p:grpSpPr>
        <p:grpSp>
          <p:nvGrpSpPr>
            <p:cNvPr id="15" name="Graphic 12">
              <a:extLst>
                <a:ext uri="{FF2B5EF4-FFF2-40B4-BE49-F238E27FC236}">
                  <a16:creationId xmlns:a16="http://schemas.microsoft.com/office/drawing/2014/main" id="{0A4AED21-6D49-D3C2-BC68-A1B3E58A3609}"/>
                </a:ext>
              </a:extLst>
            </p:cNvPr>
            <p:cNvGrpSpPr/>
            <p:nvPr/>
          </p:nvGrpSpPr>
          <p:grpSpPr>
            <a:xfrm>
              <a:off x="904790" y="587370"/>
              <a:ext cx="1793557" cy="261937"/>
              <a:chOff x="904790" y="587370"/>
              <a:chExt cx="1793557" cy="261937"/>
            </a:xfrm>
            <a:grpFill/>
          </p:grpSpPr>
          <p:sp>
            <p:nvSpPr>
              <p:cNvPr id="16" name="Freeform: Shape 15">
                <a:extLst>
                  <a:ext uri="{FF2B5EF4-FFF2-40B4-BE49-F238E27FC236}">
                    <a16:creationId xmlns:a16="http://schemas.microsoft.com/office/drawing/2014/main" id="{44097117-7915-BC1D-9FB3-2BECDBE4608E}"/>
                  </a:ext>
                </a:extLst>
              </p:cNvPr>
              <p:cNvSpPr/>
              <p:nvPr/>
            </p:nvSpPr>
            <p:spPr>
              <a:xfrm>
                <a:off x="904790" y="594037"/>
                <a:ext cx="186690" cy="251460"/>
              </a:xfrm>
              <a:custGeom>
                <a:avLst/>
                <a:gdLst>
                  <a:gd name="connsiteX0" fmla="*/ 0 w 186690"/>
                  <a:gd name="connsiteY0" fmla="*/ 0 h 251460"/>
                  <a:gd name="connsiteX1" fmla="*/ 92393 w 186690"/>
                  <a:gd name="connsiteY1" fmla="*/ 0 h 251460"/>
                  <a:gd name="connsiteX2" fmla="*/ 186690 w 186690"/>
                  <a:gd name="connsiteY2" fmla="*/ 76200 h 251460"/>
                  <a:gd name="connsiteX3" fmla="*/ 95250 w 186690"/>
                  <a:gd name="connsiteY3" fmla="*/ 153353 h 251460"/>
                  <a:gd name="connsiteX4" fmla="*/ 55245 w 186690"/>
                  <a:gd name="connsiteY4" fmla="*/ 153353 h 251460"/>
                  <a:gd name="connsiteX5" fmla="*/ 55245 w 186690"/>
                  <a:gd name="connsiteY5" fmla="*/ 251460 h 251460"/>
                  <a:gd name="connsiteX6" fmla="*/ 952 w 186690"/>
                  <a:gd name="connsiteY6" fmla="*/ 251460 h 251460"/>
                  <a:gd name="connsiteX7" fmla="*/ 952 w 186690"/>
                  <a:gd name="connsiteY7" fmla="*/ 0 h 251460"/>
                  <a:gd name="connsiteX8" fmla="*/ 0 w 186690"/>
                  <a:gd name="connsiteY8" fmla="*/ 0 h 251460"/>
                  <a:gd name="connsiteX9" fmla="*/ 54293 w 186690"/>
                  <a:gd name="connsiteY9" fmla="*/ 105727 h 251460"/>
                  <a:gd name="connsiteX10" fmla="*/ 90488 w 186690"/>
                  <a:gd name="connsiteY10" fmla="*/ 105727 h 251460"/>
                  <a:gd name="connsiteX11" fmla="*/ 128587 w 186690"/>
                  <a:gd name="connsiteY11" fmla="*/ 75248 h 251460"/>
                  <a:gd name="connsiteX12" fmla="*/ 81915 w 186690"/>
                  <a:gd name="connsiteY12" fmla="*/ 45720 h 251460"/>
                  <a:gd name="connsiteX13" fmla="*/ 54293 w 186690"/>
                  <a:gd name="connsiteY13" fmla="*/ 45720 h 251460"/>
                  <a:gd name="connsiteX14" fmla="*/ 54293 w 186690"/>
                  <a:gd name="connsiteY14" fmla="*/ 105727 h 25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690" h="251460">
                    <a:moveTo>
                      <a:pt x="0" y="0"/>
                    </a:moveTo>
                    <a:lnTo>
                      <a:pt x="92393" y="0"/>
                    </a:lnTo>
                    <a:cubicBezTo>
                      <a:pt x="143828" y="0"/>
                      <a:pt x="186690" y="17145"/>
                      <a:pt x="186690" y="76200"/>
                    </a:cubicBezTo>
                    <a:cubicBezTo>
                      <a:pt x="186690" y="135255"/>
                      <a:pt x="146685" y="153353"/>
                      <a:pt x="95250" y="153353"/>
                    </a:cubicBezTo>
                    <a:lnTo>
                      <a:pt x="55245" y="153353"/>
                    </a:lnTo>
                    <a:lnTo>
                      <a:pt x="55245" y="251460"/>
                    </a:lnTo>
                    <a:lnTo>
                      <a:pt x="952" y="251460"/>
                    </a:lnTo>
                    <a:lnTo>
                      <a:pt x="952" y="0"/>
                    </a:lnTo>
                    <a:lnTo>
                      <a:pt x="0" y="0"/>
                    </a:lnTo>
                    <a:close/>
                    <a:moveTo>
                      <a:pt x="54293" y="105727"/>
                    </a:moveTo>
                    <a:lnTo>
                      <a:pt x="90488" y="105727"/>
                    </a:lnTo>
                    <a:cubicBezTo>
                      <a:pt x="109537" y="105727"/>
                      <a:pt x="128587" y="99060"/>
                      <a:pt x="128587" y="75248"/>
                    </a:cubicBezTo>
                    <a:cubicBezTo>
                      <a:pt x="128587" y="49530"/>
                      <a:pt x="102870" y="45720"/>
                      <a:pt x="81915" y="45720"/>
                    </a:cubicBezTo>
                    <a:lnTo>
                      <a:pt x="54293" y="45720"/>
                    </a:lnTo>
                    <a:cubicBezTo>
                      <a:pt x="54293" y="45720"/>
                      <a:pt x="54293" y="105727"/>
                      <a:pt x="54293" y="105727"/>
                    </a:cubicBezTo>
                    <a:close/>
                  </a:path>
                </a:pathLst>
              </a:custGeom>
              <a:grpFill/>
              <a:ln w="9525" cap="flat">
                <a:noFill/>
                <a:prstDash val="solid"/>
                <a:miter/>
              </a:ln>
            </p:spPr>
            <p:txBody>
              <a:bodyPr rtlCol="0" anchor="ctr"/>
              <a:lstStyle/>
              <a:p>
                <a:endParaRPr lang="en-CA"/>
              </a:p>
            </p:txBody>
          </p:sp>
          <p:sp>
            <p:nvSpPr>
              <p:cNvPr id="17" name="Freeform: Shape 16">
                <a:extLst>
                  <a:ext uri="{FF2B5EF4-FFF2-40B4-BE49-F238E27FC236}">
                    <a16:creationId xmlns:a16="http://schemas.microsoft.com/office/drawing/2014/main" id="{5C85625D-5CED-B2BE-6E87-C945E0C34D47}"/>
                  </a:ext>
                </a:extLst>
              </p:cNvPr>
              <p:cNvSpPr/>
              <p:nvPr/>
            </p:nvSpPr>
            <p:spPr>
              <a:xfrm>
                <a:off x="1089575" y="668332"/>
                <a:ext cx="174307" cy="180974"/>
              </a:xfrm>
              <a:custGeom>
                <a:avLst/>
                <a:gdLst>
                  <a:gd name="connsiteX0" fmla="*/ 165735 w 174307"/>
                  <a:gd name="connsiteY0" fmla="*/ 146685 h 180974"/>
                  <a:gd name="connsiteX1" fmla="*/ 94298 w 174307"/>
                  <a:gd name="connsiteY1" fmla="*/ 180975 h 180974"/>
                  <a:gd name="connsiteX2" fmla="*/ 0 w 174307"/>
                  <a:gd name="connsiteY2" fmla="*/ 90487 h 180974"/>
                  <a:gd name="connsiteX3" fmla="*/ 94298 w 174307"/>
                  <a:gd name="connsiteY3" fmla="*/ 0 h 180974"/>
                  <a:gd name="connsiteX4" fmla="*/ 174308 w 174307"/>
                  <a:gd name="connsiteY4" fmla="*/ 90487 h 180974"/>
                  <a:gd name="connsiteX5" fmla="*/ 174308 w 174307"/>
                  <a:gd name="connsiteY5" fmla="*/ 107633 h 180974"/>
                  <a:gd name="connsiteX6" fmla="*/ 51435 w 174307"/>
                  <a:gd name="connsiteY6" fmla="*/ 107633 h 180974"/>
                  <a:gd name="connsiteX7" fmla="*/ 91440 w 174307"/>
                  <a:gd name="connsiteY7" fmla="*/ 140970 h 180974"/>
                  <a:gd name="connsiteX8" fmla="*/ 128588 w 174307"/>
                  <a:gd name="connsiteY8" fmla="*/ 120015 h 180974"/>
                  <a:gd name="connsiteX9" fmla="*/ 165735 w 174307"/>
                  <a:gd name="connsiteY9" fmla="*/ 146685 h 180974"/>
                  <a:gd name="connsiteX10" fmla="*/ 120968 w 174307"/>
                  <a:gd name="connsiteY10" fmla="*/ 70485 h 180974"/>
                  <a:gd name="connsiteX11" fmla="*/ 88583 w 174307"/>
                  <a:gd name="connsiteY11" fmla="*/ 38100 h 180974"/>
                  <a:gd name="connsiteX12" fmla="*/ 51435 w 174307"/>
                  <a:gd name="connsiteY12" fmla="*/ 70485 h 180974"/>
                  <a:gd name="connsiteX13" fmla="*/ 120968 w 174307"/>
                  <a:gd name="connsiteY13" fmla="*/ 70485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307" h="180974">
                    <a:moveTo>
                      <a:pt x="165735" y="146685"/>
                    </a:moveTo>
                    <a:cubicBezTo>
                      <a:pt x="148590" y="168592"/>
                      <a:pt x="120968" y="180975"/>
                      <a:pt x="94298" y="180975"/>
                    </a:cubicBezTo>
                    <a:cubicBezTo>
                      <a:pt x="41910" y="180975"/>
                      <a:pt x="0" y="145733"/>
                      <a:pt x="0" y="90487"/>
                    </a:cubicBezTo>
                    <a:cubicBezTo>
                      <a:pt x="0" y="35242"/>
                      <a:pt x="41910" y="0"/>
                      <a:pt x="94298" y="0"/>
                    </a:cubicBezTo>
                    <a:cubicBezTo>
                      <a:pt x="143827" y="0"/>
                      <a:pt x="174308" y="35242"/>
                      <a:pt x="174308" y="90487"/>
                    </a:cubicBezTo>
                    <a:lnTo>
                      <a:pt x="174308" y="107633"/>
                    </a:lnTo>
                    <a:lnTo>
                      <a:pt x="51435" y="107633"/>
                    </a:lnTo>
                    <a:cubicBezTo>
                      <a:pt x="55245" y="127635"/>
                      <a:pt x="70485" y="140970"/>
                      <a:pt x="91440" y="140970"/>
                    </a:cubicBezTo>
                    <a:cubicBezTo>
                      <a:pt x="108585" y="140970"/>
                      <a:pt x="120015" y="132398"/>
                      <a:pt x="128588" y="120015"/>
                    </a:cubicBezTo>
                    <a:lnTo>
                      <a:pt x="165735" y="146685"/>
                    </a:lnTo>
                    <a:close/>
                    <a:moveTo>
                      <a:pt x="120968" y="70485"/>
                    </a:moveTo>
                    <a:cubicBezTo>
                      <a:pt x="120968" y="52388"/>
                      <a:pt x="107633" y="38100"/>
                      <a:pt x="88583" y="38100"/>
                    </a:cubicBezTo>
                    <a:cubicBezTo>
                      <a:pt x="65723" y="38100"/>
                      <a:pt x="52388" y="54292"/>
                      <a:pt x="51435" y="70485"/>
                    </a:cubicBezTo>
                    <a:lnTo>
                      <a:pt x="120968" y="70485"/>
                    </a:lnTo>
                    <a:close/>
                  </a:path>
                </a:pathLst>
              </a:custGeom>
              <a:grpFill/>
              <a:ln w="9525" cap="flat">
                <a:noFill/>
                <a:prstDash val="solid"/>
                <a:miter/>
              </a:ln>
            </p:spPr>
            <p:txBody>
              <a:bodyPr rtlCol="0" anchor="ctr"/>
              <a:lstStyle/>
              <a:p>
                <a:endParaRPr lang="en-CA"/>
              </a:p>
            </p:txBody>
          </p:sp>
          <p:sp>
            <p:nvSpPr>
              <p:cNvPr id="18" name="Freeform: Shape 17">
                <a:extLst>
                  <a:ext uri="{FF2B5EF4-FFF2-40B4-BE49-F238E27FC236}">
                    <a16:creationId xmlns:a16="http://schemas.microsoft.com/office/drawing/2014/main" id="{8CE2DEB2-3A6F-71E5-EC46-62504A46F593}"/>
                  </a:ext>
                </a:extLst>
              </p:cNvPr>
              <p:cNvSpPr/>
              <p:nvPr/>
            </p:nvSpPr>
            <p:spPr>
              <a:xfrm>
                <a:off x="1282933" y="668332"/>
                <a:ext cx="174307" cy="180974"/>
              </a:xfrm>
              <a:custGeom>
                <a:avLst/>
                <a:gdLst>
                  <a:gd name="connsiteX0" fmla="*/ 165735 w 174307"/>
                  <a:gd name="connsiteY0" fmla="*/ 146685 h 180974"/>
                  <a:gd name="connsiteX1" fmla="*/ 94298 w 174307"/>
                  <a:gd name="connsiteY1" fmla="*/ 180975 h 180974"/>
                  <a:gd name="connsiteX2" fmla="*/ 0 w 174307"/>
                  <a:gd name="connsiteY2" fmla="*/ 90487 h 180974"/>
                  <a:gd name="connsiteX3" fmla="*/ 94298 w 174307"/>
                  <a:gd name="connsiteY3" fmla="*/ 0 h 180974"/>
                  <a:gd name="connsiteX4" fmla="*/ 174307 w 174307"/>
                  <a:gd name="connsiteY4" fmla="*/ 90487 h 180974"/>
                  <a:gd name="connsiteX5" fmla="*/ 174307 w 174307"/>
                  <a:gd name="connsiteY5" fmla="*/ 107633 h 180974"/>
                  <a:gd name="connsiteX6" fmla="*/ 52388 w 174307"/>
                  <a:gd name="connsiteY6" fmla="*/ 107633 h 180974"/>
                  <a:gd name="connsiteX7" fmla="*/ 92392 w 174307"/>
                  <a:gd name="connsiteY7" fmla="*/ 140970 h 180974"/>
                  <a:gd name="connsiteX8" fmla="*/ 129540 w 174307"/>
                  <a:gd name="connsiteY8" fmla="*/ 120015 h 180974"/>
                  <a:gd name="connsiteX9" fmla="*/ 165735 w 174307"/>
                  <a:gd name="connsiteY9" fmla="*/ 146685 h 180974"/>
                  <a:gd name="connsiteX10" fmla="*/ 121920 w 174307"/>
                  <a:gd name="connsiteY10" fmla="*/ 70485 h 180974"/>
                  <a:gd name="connsiteX11" fmla="*/ 89535 w 174307"/>
                  <a:gd name="connsiteY11" fmla="*/ 38100 h 180974"/>
                  <a:gd name="connsiteX12" fmla="*/ 52388 w 174307"/>
                  <a:gd name="connsiteY12" fmla="*/ 70485 h 180974"/>
                  <a:gd name="connsiteX13" fmla="*/ 121920 w 174307"/>
                  <a:gd name="connsiteY13" fmla="*/ 70485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307" h="180974">
                    <a:moveTo>
                      <a:pt x="165735" y="146685"/>
                    </a:moveTo>
                    <a:cubicBezTo>
                      <a:pt x="148590" y="168592"/>
                      <a:pt x="120967" y="180975"/>
                      <a:pt x="94298" y="180975"/>
                    </a:cubicBezTo>
                    <a:cubicBezTo>
                      <a:pt x="41910" y="180975"/>
                      <a:pt x="0" y="145733"/>
                      <a:pt x="0" y="90487"/>
                    </a:cubicBezTo>
                    <a:cubicBezTo>
                      <a:pt x="0" y="35242"/>
                      <a:pt x="41910" y="0"/>
                      <a:pt x="94298" y="0"/>
                    </a:cubicBezTo>
                    <a:cubicBezTo>
                      <a:pt x="143827" y="0"/>
                      <a:pt x="174307" y="35242"/>
                      <a:pt x="174307" y="90487"/>
                    </a:cubicBezTo>
                    <a:lnTo>
                      <a:pt x="174307" y="107633"/>
                    </a:lnTo>
                    <a:lnTo>
                      <a:pt x="52388" y="107633"/>
                    </a:lnTo>
                    <a:cubicBezTo>
                      <a:pt x="56198" y="127635"/>
                      <a:pt x="71438" y="140970"/>
                      <a:pt x="92392" y="140970"/>
                    </a:cubicBezTo>
                    <a:cubicBezTo>
                      <a:pt x="109538" y="140970"/>
                      <a:pt x="120967" y="132398"/>
                      <a:pt x="129540" y="120015"/>
                    </a:cubicBezTo>
                    <a:lnTo>
                      <a:pt x="165735" y="146685"/>
                    </a:lnTo>
                    <a:close/>
                    <a:moveTo>
                      <a:pt x="121920" y="70485"/>
                    </a:moveTo>
                    <a:cubicBezTo>
                      <a:pt x="121920" y="52388"/>
                      <a:pt x="108585" y="38100"/>
                      <a:pt x="89535" y="38100"/>
                    </a:cubicBezTo>
                    <a:cubicBezTo>
                      <a:pt x="66675" y="38100"/>
                      <a:pt x="53340" y="54292"/>
                      <a:pt x="52388" y="70485"/>
                    </a:cubicBezTo>
                    <a:lnTo>
                      <a:pt x="121920" y="70485"/>
                    </a:lnTo>
                    <a:close/>
                  </a:path>
                </a:pathLst>
              </a:custGeom>
              <a:grpFill/>
              <a:ln w="9525" cap="flat">
                <a:noFill/>
                <a:prstDash val="solid"/>
                <a:miter/>
              </a:ln>
            </p:spPr>
            <p:txBody>
              <a:bodyPr rtlCol="0" anchor="ctr"/>
              <a:lstStyle/>
              <a:p>
                <a:endParaRPr lang="en-CA"/>
              </a:p>
            </p:txBody>
          </p:sp>
          <p:sp>
            <p:nvSpPr>
              <p:cNvPr id="19" name="Freeform: Shape 18">
                <a:extLst>
                  <a:ext uri="{FF2B5EF4-FFF2-40B4-BE49-F238E27FC236}">
                    <a16:creationId xmlns:a16="http://schemas.microsoft.com/office/drawing/2014/main" id="{4DA3C422-7625-00CD-E98E-757FD1B06D7B}"/>
                  </a:ext>
                </a:extLst>
              </p:cNvPr>
              <p:cNvSpPr/>
              <p:nvPr/>
            </p:nvSpPr>
            <p:spPr>
              <a:xfrm>
                <a:off x="1480100" y="594037"/>
                <a:ext cx="52387" cy="251460"/>
              </a:xfrm>
              <a:custGeom>
                <a:avLst/>
                <a:gdLst>
                  <a:gd name="connsiteX0" fmla="*/ 0 w 52387"/>
                  <a:gd name="connsiteY0" fmla="*/ 0 h 251460"/>
                  <a:gd name="connsiteX1" fmla="*/ 52388 w 52387"/>
                  <a:gd name="connsiteY1" fmla="*/ 0 h 251460"/>
                  <a:gd name="connsiteX2" fmla="*/ 52388 w 52387"/>
                  <a:gd name="connsiteY2" fmla="*/ 251460 h 251460"/>
                  <a:gd name="connsiteX3" fmla="*/ 0 w 52387"/>
                  <a:gd name="connsiteY3" fmla="*/ 251460 h 251460"/>
                  <a:gd name="connsiteX4" fmla="*/ 0 w 52387"/>
                  <a:gd name="connsiteY4" fmla="*/ 0 h 251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251460">
                    <a:moveTo>
                      <a:pt x="0" y="0"/>
                    </a:moveTo>
                    <a:lnTo>
                      <a:pt x="52388" y="0"/>
                    </a:lnTo>
                    <a:lnTo>
                      <a:pt x="52388" y="251460"/>
                    </a:lnTo>
                    <a:lnTo>
                      <a:pt x="0" y="251460"/>
                    </a:lnTo>
                    <a:lnTo>
                      <a:pt x="0" y="0"/>
                    </a:lnTo>
                    <a:close/>
                  </a:path>
                </a:pathLst>
              </a:custGeom>
              <a:grpFill/>
              <a:ln w="9525" cap="flat">
                <a:noFill/>
                <a:prstDash val="solid"/>
                <a:miter/>
              </a:ln>
            </p:spPr>
            <p:txBody>
              <a:bodyPr rtlCol="0" anchor="ctr"/>
              <a:lstStyle/>
              <a:p>
                <a:endParaRPr lang="en-CA"/>
              </a:p>
            </p:txBody>
          </p:sp>
          <p:sp>
            <p:nvSpPr>
              <p:cNvPr id="20" name="Freeform: Shape 19">
                <a:extLst>
                  <a:ext uri="{FF2B5EF4-FFF2-40B4-BE49-F238E27FC236}">
                    <a16:creationId xmlns:a16="http://schemas.microsoft.com/office/drawing/2014/main" id="{FBFFB867-A4A3-D9AB-C728-7334463835EE}"/>
                  </a:ext>
                </a:extLst>
              </p:cNvPr>
              <p:cNvSpPr/>
              <p:nvPr/>
            </p:nvSpPr>
            <p:spPr>
              <a:xfrm>
                <a:off x="1647740" y="594037"/>
                <a:ext cx="199072" cy="250507"/>
              </a:xfrm>
              <a:custGeom>
                <a:avLst/>
                <a:gdLst>
                  <a:gd name="connsiteX0" fmla="*/ 0 w 199072"/>
                  <a:gd name="connsiteY0" fmla="*/ 0 h 250507"/>
                  <a:gd name="connsiteX1" fmla="*/ 96203 w 199072"/>
                  <a:gd name="connsiteY1" fmla="*/ 0 h 250507"/>
                  <a:gd name="connsiteX2" fmla="*/ 189548 w 199072"/>
                  <a:gd name="connsiteY2" fmla="*/ 76200 h 250507"/>
                  <a:gd name="connsiteX3" fmla="*/ 136208 w 199072"/>
                  <a:gd name="connsiteY3" fmla="*/ 144780 h 250507"/>
                  <a:gd name="connsiteX4" fmla="*/ 199073 w 199072"/>
                  <a:gd name="connsiteY4" fmla="*/ 250507 h 250507"/>
                  <a:gd name="connsiteX5" fmla="*/ 133350 w 199072"/>
                  <a:gd name="connsiteY5" fmla="*/ 250507 h 250507"/>
                  <a:gd name="connsiteX6" fmla="*/ 81915 w 199072"/>
                  <a:gd name="connsiteY6" fmla="*/ 150495 h 250507"/>
                  <a:gd name="connsiteX7" fmla="*/ 55245 w 199072"/>
                  <a:gd name="connsiteY7" fmla="*/ 150495 h 250507"/>
                  <a:gd name="connsiteX8" fmla="*/ 55245 w 199072"/>
                  <a:gd name="connsiteY8" fmla="*/ 250507 h 250507"/>
                  <a:gd name="connsiteX9" fmla="*/ 953 w 199072"/>
                  <a:gd name="connsiteY9" fmla="*/ 250507 h 250507"/>
                  <a:gd name="connsiteX10" fmla="*/ 953 w 199072"/>
                  <a:gd name="connsiteY10" fmla="*/ 0 h 250507"/>
                  <a:gd name="connsiteX11" fmla="*/ 0 w 199072"/>
                  <a:gd name="connsiteY11" fmla="*/ 0 h 250507"/>
                  <a:gd name="connsiteX12" fmla="*/ 55245 w 199072"/>
                  <a:gd name="connsiteY12" fmla="*/ 103823 h 250507"/>
                  <a:gd name="connsiteX13" fmla="*/ 87630 w 199072"/>
                  <a:gd name="connsiteY13" fmla="*/ 103823 h 250507"/>
                  <a:gd name="connsiteX14" fmla="*/ 133350 w 199072"/>
                  <a:gd name="connsiteY14" fmla="*/ 76200 h 250507"/>
                  <a:gd name="connsiteX15" fmla="*/ 90488 w 199072"/>
                  <a:gd name="connsiteY15" fmla="*/ 46673 h 250507"/>
                  <a:gd name="connsiteX16" fmla="*/ 54292 w 199072"/>
                  <a:gd name="connsiteY16" fmla="*/ 46673 h 250507"/>
                  <a:gd name="connsiteX17" fmla="*/ 54292 w 199072"/>
                  <a:gd name="connsiteY17" fmla="*/ 103823 h 250507"/>
                  <a:gd name="connsiteX18" fmla="*/ 55245 w 199072"/>
                  <a:gd name="connsiteY18" fmla="*/ 103823 h 25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072" h="250507">
                    <a:moveTo>
                      <a:pt x="0" y="0"/>
                    </a:moveTo>
                    <a:lnTo>
                      <a:pt x="96203" y="0"/>
                    </a:lnTo>
                    <a:cubicBezTo>
                      <a:pt x="146685" y="0"/>
                      <a:pt x="189548" y="18098"/>
                      <a:pt x="189548" y="76200"/>
                    </a:cubicBezTo>
                    <a:cubicBezTo>
                      <a:pt x="189548" y="111443"/>
                      <a:pt x="170498" y="139065"/>
                      <a:pt x="136208" y="144780"/>
                    </a:cubicBezTo>
                    <a:lnTo>
                      <a:pt x="199073" y="250507"/>
                    </a:lnTo>
                    <a:lnTo>
                      <a:pt x="133350" y="250507"/>
                    </a:lnTo>
                    <a:lnTo>
                      <a:pt x="81915" y="150495"/>
                    </a:lnTo>
                    <a:lnTo>
                      <a:pt x="55245" y="150495"/>
                    </a:lnTo>
                    <a:lnTo>
                      <a:pt x="55245" y="250507"/>
                    </a:lnTo>
                    <a:lnTo>
                      <a:pt x="953" y="250507"/>
                    </a:lnTo>
                    <a:lnTo>
                      <a:pt x="953" y="0"/>
                    </a:lnTo>
                    <a:lnTo>
                      <a:pt x="0" y="0"/>
                    </a:lnTo>
                    <a:close/>
                    <a:moveTo>
                      <a:pt x="55245" y="103823"/>
                    </a:moveTo>
                    <a:lnTo>
                      <a:pt x="87630" y="103823"/>
                    </a:lnTo>
                    <a:cubicBezTo>
                      <a:pt x="107633" y="103823"/>
                      <a:pt x="133350" y="102870"/>
                      <a:pt x="133350" y="76200"/>
                    </a:cubicBezTo>
                    <a:cubicBezTo>
                      <a:pt x="133350" y="51435"/>
                      <a:pt x="110490" y="46673"/>
                      <a:pt x="90488" y="46673"/>
                    </a:cubicBezTo>
                    <a:lnTo>
                      <a:pt x="54292" y="46673"/>
                    </a:lnTo>
                    <a:lnTo>
                      <a:pt x="54292" y="103823"/>
                    </a:lnTo>
                    <a:lnTo>
                      <a:pt x="55245" y="103823"/>
                    </a:lnTo>
                    <a:close/>
                  </a:path>
                </a:pathLst>
              </a:custGeom>
              <a:grpFill/>
              <a:ln w="9525" cap="flat">
                <a:noFill/>
                <a:prstDash val="solid"/>
                <a:miter/>
              </a:ln>
            </p:spPr>
            <p:txBody>
              <a:bodyPr rtlCol="0" anchor="ctr"/>
              <a:lstStyle/>
              <a:p>
                <a:endParaRPr lang="en-CA"/>
              </a:p>
            </p:txBody>
          </p:sp>
          <p:sp>
            <p:nvSpPr>
              <p:cNvPr id="21" name="Freeform: Shape 20">
                <a:extLst>
                  <a:ext uri="{FF2B5EF4-FFF2-40B4-BE49-F238E27FC236}">
                    <a16:creationId xmlns:a16="http://schemas.microsoft.com/office/drawing/2014/main" id="{46700952-2A65-93BC-0344-A55393CEEFAD}"/>
                  </a:ext>
                </a:extLst>
              </p:cNvPr>
              <p:cNvSpPr/>
              <p:nvPr/>
            </p:nvSpPr>
            <p:spPr>
              <a:xfrm>
                <a:off x="1843002" y="668332"/>
                <a:ext cx="174307" cy="180974"/>
              </a:xfrm>
              <a:custGeom>
                <a:avLst/>
                <a:gdLst>
                  <a:gd name="connsiteX0" fmla="*/ 165735 w 174307"/>
                  <a:gd name="connsiteY0" fmla="*/ 146685 h 180974"/>
                  <a:gd name="connsiteX1" fmla="*/ 94298 w 174307"/>
                  <a:gd name="connsiteY1" fmla="*/ 180975 h 180974"/>
                  <a:gd name="connsiteX2" fmla="*/ 0 w 174307"/>
                  <a:gd name="connsiteY2" fmla="*/ 90487 h 180974"/>
                  <a:gd name="connsiteX3" fmla="*/ 94298 w 174307"/>
                  <a:gd name="connsiteY3" fmla="*/ 0 h 180974"/>
                  <a:gd name="connsiteX4" fmla="*/ 174308 w 174307"/>
                  <a:gd name="connsiteY4" fmla="*/ 90487 h 180974"/>
                  <a:gd name="connsiteX5" fmla="*/ 174308 w 174307"/>
                  <a:gd name="connsiteY5" fmla="*/ 107633 h 180974"/>
                  <a:gd name="connsiteX6" fmla="*/ 52388 w 174307"/>
                  <a:gd name="connsiteY6" fmla="*/ 107633 h 180974"/>
                  <a:gd name="connsiteX7" fmla="*/ 92392 w 174307"/>
                  <a:gd name="connsiteY7" fmla="*/ 140970 h 180974"/>
                  <a:gd name="connsiteX8" fmla="*/ 129540 w 174307"/>
                  <a:gd name="connsiteY8" fmla="*/ 120015 h 180974"/>
                  <a:gd name="connsiteX9" fmla="*/ 165735 w 174307"/>
                  <a:gd name="connsiteY9" fmla="*/ 146685 h 180974"/>
                  <a:gd name="connsiteX10" fmla="*/ 120967 w 174307"/>
                  <a:gd name="connsiteY10" fmla="*/ 70485 h 180974"/>
                  <a:gd name="connsiteX11" fmla="*/ 88583 w 174307"/>
                  <a:gd name="connsiteY11" fmla="*/ 38100 h 180974"/>
                  <a:gd name="connsiteX12" fmla="*/ 51435 w 174307"/>
                  <a:gd name="connsiteY12" fmla="*/ 70485 h 180974"/>
                  <a:gd name="connsiteX13" fmla="*/ 120967 w 174307"/>
                  <a:gd name="connsiteY13" fmla="*/ 70485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307" h="180974">
                    <a:moveTo>
                      <a:pt x="165735" y="146685"/>
                    </a:moveTo>
                    <a:cubicBezTo>
                      <a:pt x="148590" y="168592"/>
                      <a:pt x="120967" y="180975"/>
                      <a:pt x="94298" y="180975"/>
                    </a:cubicBezTo>
                    <a:cubicBezTo>
                      <a:pt x="41910" y="180975"/>
                      <a:pt x="0" y="145733"/>
                      <a:pt x="0" y="90487"/>
                    </a:cubicBezTo>
                    <a:cubicBezTo>
                      <a:pt x="0" y="35242"/>
                      <a:pt x="41910" y="0"/>
                      <a:pt x="94298" y="0"/>
                    </a:cubicBezTo>
                    <a:cubicBezTo>
                      <a:pt x="143828" y="0"/>
                      <a:pt x="174308" y="35242"/>
                      <a:pt x="174308" y="90487"/>
                    </a:cubicBezTo>
                    <a:lnTo>
                      <a:pt x="174308" y="107633"/>
                    </a:lnTo>
                    <a:lnTo>
                      <a:pt x="52388" y="107633"/>
                    </a:lnTo>
                    <a:cubicBezTo>
                      <a:pt x="56198" y="127635"/>
                      <a:pt x="71438" y="140970"/>
                      <a:pt x="92392" y="140970"/>
                    </a:cubicBezTo>
                    <a:cubicBezTo>
                      <a:pt x="109538" y="140970"/>
                      <a:pt x="120967" y="132398"/>
                      <a:pt x="129540" y="120015"/>
                    </a:cubicBezTo>
                    <a:lnTo>
                      <a:pt x="165735" y="146685"/>
                    </a:lnTo>
                    <a:close/>
                    <a:moveTo>
                      <a:pt x="120967" y="70485"/>
                    </a:moveTo>
                    <a:cubicBezTo>
                      <a:pt x="120967" y="52388"/>
                      <a:pt x="107633" y="38100"/>
                      <a:pt x="88583" y="38100"/>
                    </a:cubicBezTo>
                    <a:cubicBezTo>
                      <a:pt x="65723" y="38100"/>
                      <a:pt x="52388" y="54292"/>
                      <a:pt x="51435" y="70485"/>
                    </a:cubicBezTo>
                    <a:lnTo>
                      <a:pt x="120967" y="70485"/>
                    </a:lnTo>
                    <a:close/>
                  </a:path>
                </a:pathLst>
              </a:custGeom>
              <a:grpFill/>
              <a:ln w="9525" cap="flat">
                <a:noFill/>
                <a:prstDash val="solid"/>
                <a:miter/>
              </a:ln>
            </p:spPr>
            <p:txBody>
              <a:bodyPr rtlCol="0" anchor="ctr"/>
              <a:lstStyle/>
              <a:p>
                <a:endParaRPr lang="en-CA"/>
              </a:p>
            </p:txBody>
          </p:sp>
          <p:sp>
            <p:nvSpPr>
              <p:cNvPr id="22" name="Freeform: Shape 21">
                <a:extLst>
                  <a:ext uri="{FF2B5EF4-FFF2-40B4-BE49-F238E27FC236}">
                    <a16:creationId xmlns:a16="http://schemas.microsoft.com/office/drawing/2014/main" id="{BA7BDA5E-3391-CAE0-0A4D-EEEE58846B11}"/>
                  </a:ext>
                </a:extLst>
              </p:cNvPr>
              <p:cNvSpPr/>
              <p:nvPr/>
            </p:nvSpPr>
            <p:spPr>
              <a:xfrm>
                <a:off x="2244957" y="587370"/>
                <a:ext cx="60960" cy="257174"/>
              </a:xfrm>
              <a:custGeom>
                <a:avLst/>
                <a:gdLst>
                  <a:gd name="connsiteX0" fmla="*/ 30480 w 60960"/>
                  <a:gd name="connsiteY0" fmla="*/ 0 h 257174"/>
                  <a:gd name="connsiteX1" fmla="*/ 60960 w 60960"/>
                  <a:gd name="connsiteY1" fmla="*/ 30480 h 257174"/>
                  <a:gd name="connsiteX2" fmla="*/ 30480 w 60960"/>
                  <a:gd name="connsiteY2" fmla="*/ 60960 h 257174"/>
                  <a:gd name="connsiteX3" fmla="*/ 0 w 60960"/>
                  <a:gd name="connsiteY3" fmla="*/ 30480 h 257174"/>
                  <a:gd name="connsiteX4" fmla="*/ 30480 w 60960"/>
                  <a:gd name="connsiteY4" fmla="*/ 0 h 257174"/>
                  <a:gd name="connsiteX5" fmla="*/ 4763 w 60960"/>
                  <a:gd name="connsiteY5" fmla="*/ 84773 h 257174"/>
                  <a:gd name="connsiteX6" fmla="*/ 57150 w 60960"/>
                  <a:gd name="connsiteY6" fmla="*/ 84773 h 257174"/>
                  <a:gd name="connsiteX7" fmla="*/ 57150 w 60960"/>
                  <a:gd name="connsiteY7" fmla="*/ 257175 h 257174"/>
                  <a:gd name="connsiteX8" fmla="*/ 4763 w 60960"/>
                  <a:gd name="connsiteY8" fmla="*/ 257175 h 257174"/>
                  <a:gd name="connsiteX9" fmla="*/ 4763 w 60960"/>
                  <a:gd name="connsiteY9" fmla="*/ 84773 h 25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 h="257174">
                    <a:moveTo>
                      <a:pt x="30480" y="0"/>
                    </a:moveTo>
                    <a:cubicBezTo>
                      <a:pt x="47625" y="0"/>
                      <a:pt x="60960" y="14288"/>
                      <a:pt x="60960" y="30480"/>
                    </a:cubicBezTo>
                    <a:cubicBezTo>
                      <a:pt x="60960" y="46672"/>
                      <a:pt x="47625" y="60960"/>
                      <a:pt x="30480" y="60960"/>
                    </a:cubicBezTo>
                    <a:cubicBezTo>
                      <a:pt x="13335" y="60960"/>
                      <a:pt x="0" y="46672"/>
                      <a:pt x="0" y="30480"/>
                    </a:cubicBezTo>
                    <a:cubicBezTo>
                      <a:pt x="0" y="14288"/>
                      <a:pt x="14288" y="0"/>
                      <a:pt x="30480" y="0"/>
                    </a:cubicBezTo>
                    <a:close/>
                    <a:moveTo>
                      <a:pt x="4763" y="84773"/>
                    </a:moveTo>
                    <a:lnTo>
                      <a:pt x="57150" y="84773"/>
                    </a:lnTo>
                    <a:lnTo>
                      <a:pt x="57150" y="257175"/>
                    </a:lnTo>
                    <a:lnTo>
                      <a:pt x="4763" y="257175"/>
                    </a:lnTo>
                    <a:lnTo>
                      <a:pt x="4763" y="84773"/>
                    </a:lnTo>
                    <a:close/>
                  </a:path>
                </a:pathLst>
              </a:custGeom>
              <a:grpFill/>
              <a:ln w="9525" cap="flat">
                <a:noFill/>
                <a:prstDash val="solid"/>
                <a:miter/>
              </a:ln>
            </p:spPr>
            <p:txBody>
              <a:bodyPr rtlCol="0" anchor="ctr"/>
              <a:lstStyle/>
              <a:p>
                <a:endParaRPr lang="en-CA"/>
              </a:p>
            </p:txBody>
          </p:sp>
          <p:sp>
            <p:nvSpPr>
              <p:cNvPr id="23" name="Freeform: Shape 22">
                <a:extLst>
                  <a:ext uri="{FF2B5EF4-FFF2-40B4-BE49-F238E27FC236}">
                    <a16:creationId xmlns:a16="http://schemas.microsoft.com/office/drawing/2014/main" id="{C1A96C4C-1E61-C97A-7DA3-584970C889EB}"/>
                  </a:ext>
                </a:extLst>
              </p:cNvPr>
              <p:cNvSpPr/>
              <p:nvPr/>
            </p:nvSpPr>
            <p:spPr>
              <a:xfrm>
                <a:off x="2324015" y="668332"/>
                <a:ext cx="188595" cy="180974"/>
              </a:xfrm>
              <a:custGeom>
                <a:avLst/>
                <a:gdLst>
                  <a:gd name="connsiteX0" fmla="*/ 94298 w 188595"/>
                  <a:gd name="connsiteY0" fmla="*/ 0 h 180974"/>
                  <a:gd name="connsiteX1" fmla="*/ 188595 w 188595"/>
                  <a:gd name="connsiteY1" fmla="*/ 90487 h 180974"/>
                  <a:gd name="connsiteX2" fmla="*/ 94298 w 188595"/>
                  <a:gd name="connsiteY2" fmla="*/ 180975 h 180974"/>
                  <a:gd name="connsiteX3" fmla="*/ 0 w 188595"/>
                  <a:gd name="connsiteY3" fmla="*/ 90487 h 180974"/>
                  <a:gd name="connsiteX4" fmla="*/ 94298 w 188595"/>
                  <a:gd name="connsiteY4" fmla="*/ 0 h 180974"/>
                  <a:gd name="connsiteX5" fmla="*/ 94298 w 188595"/>
                  <a:gd name="connsiteY5" fmla="*/ 134303 h 180974"/>
                  <a:gd name="connsiteX6" fmla="*/ 136208 w 188595"/>
                  <a:gd name="connsiteY6" fmla="*/ 90487 h 180974"/>
                  <a:gd name="connsiteX7" fmla="*/ 94298 w 188595"/>
                  <a:gd name="connsiteY7" fmla="*/ 46672 h 180974"/>
                  <a:gd name="connsiteX8" fmla="*/ 52388 w 188595"/>
                  <a:gd name="connsiteY8" fmla="*/ 90487 h 180974"/>
                  <a:gd name="connsiteX9" fmla="*/ 94298 w 188595"/>
                  <a:gd name="connsiteY9" fmla="*/ 134303 h 18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595" h="180974">
                    <a:moveTo>
                      <a:pt x="94298" y="0"/>
                    </a:moveTo>
                    <a:cubicBezTo>
                      <a:pt x="146685" y="0"/>
                      <a:pt x="188595" y="35242"/>
                      <a:pt x="188595" y="90487"/>
                    </a:cubicBezTo>
                    <a:cubicBezTo>
                      <a:pt x="188595" y="145733"/>
                      <a:pt x="146685" y="180975"/>
                      <a:pt x="94298" y="180975"/>
                    </a:cubicBezTo>
                    <a:cubicBezTo>
                      <a:pt x="41910" y="180975"/>
                      <a:pt x="0" y="145733"/>
                      <a:pt x="0" y="90487"/>
                    </a:cubicBezTo>
                    <a:cubicBezTo>
                      <a:pt x="0" y="35242"/>
                      <a:pt x="41910" y="0"/>
                      <a:pt x="94298" y="0"/>
                    </a:cubicBezTo>
                    <a:close/>
                    <a:moveTo>
                      <a:pt x="94298" y="134303"/>
                    </a:moveTo>
                    <a:cubicBezTo>
                      <a:pt x="120967" y="134303"/>
                      <a:pt x="136208" y="116205"/>
                      <a:pt x="136208" y="90487"/>
                    </a:cubicBezTo>
                    <a:cubicBezTo>
                      <a:pt x="136208" y="64770"/>
                      <a:pt x="120015" y="46672"/>
                      <a:pt x="94298" y="46672"/>
                    </a:cubicBezTo>
                    <a:cubicBezTo>
                      <a:pt x="67628" y="46672"/>
                      <a:pt x="52388" y="64770"/>
                      <a:pt x="52388" y="90487"/>
                    </a:cubicBezTo>
                    <a:cubicBezTo>
                      <a:pt x="52388" y="116205"/>
                      <a:pt x="67628" y="134303"/>
                      <a:pt x="94298" y="134303"/>
                    </a:cubicBezTo>
                    <a:close/>
                  </a:path>
                </a:pathLst>
              </a:custGeom>
              <a:grpFill/>
              <a:ln w="9525" cap="flat">
                <a:noFill/>
                <a:prstDash val="solid"/>
                <a:miter/>
              </a:ln>
            </p:spPr>
            <p:txBody>
              <a:bodyPr rtlCol="0" anchor="ctr"/>
              <a:lstStyle/>
              <a:p>
                <a:endParaRPr lang="en-CA"/>
              </a:p>
            </p:txBody>
          </p:sp>
          <p:sp>
            <p:nvSpPr>
              <p:cNvPr id="24" name="Freeform: Shape 23">
                <a:extLst>
                  <a:ext uri="{FF2B5EF4-FFF2-40B4-BE49-F238E27FC236}">
                    <a16:creationId xmlns:a16="http://schemas.microsoft.com/office/drawing/2014/main" id="{1B327065-49D3-7098-871D-3B47B205FDA6}"/>
                  </a:ext>
                </a:extLst>
              </p:cNvPr>
              <p:cNvSpPr/>
              <p:nvPr/>
            </p:nvSpPr>
            <p:spPr>
              <a:xfrm>
                <a:off x="2534518" y="668332"/>
                <a:ext cx="163829" cy="177165"/>
              </a:xfrm>
              <a:custGeom>
                <a:avLst/>
                <a:gdLst>
                  <a:gd name="connsiteX0" fmla="*/ 0 w 163829"/>
                  <a:gd name="connsiteY0" fmla="*/ 3810 h 177165"/>
                  <a:gd name="connsiteX1" fmla="*/ 50483 w 163829"/>
                  <a:gd name="connsiteY1" fmla="*/ 3810 h 177165"/>
                  <a:gd name="connsiteX2" fmla="*/ 50483 w 163829"/>
                  <a:gd name="connsiteY2" fmla="*/ 27622 h 177165"/>
                  <a:gd name="connsiteX3" fmla="*/ 51435 w 163829"/>
                  <a:gd name="connsiteY3" fmla="*/ 27622 h 177165"/>
                  <a:gd name="connsiteX4" fmla="*/ 100965 w 163829"/>
                  <a:gd name="connsiteY4" fmla="*/ 0 h 177165"/>
                  <a:gd name="connsiteX5" fmla="*/ 163830 w 163829"/>
                  <a:gd name="connsiteY5" fmla="*/ 81915 h 177165"/>
                  <a:gd name="connsiteX6" fmla="*/ 163830 w 163829"/>
                  <a:gd name="connsiteY6" fmla="*/ 177165 h 177165"/>
                  <a:gd name="connsiteX7" fmla="*/ 111442 w 163829"/>
                  <a:gd name="connsiteY7" fmla="*/ 177165 h 177165"/>
                  <a:gd name="connsiteX8" fmla="*/ 111442 w 163829"/>
                  <a:gd name="connsiteY8" fmla="*/ 92392 h 177165"/>
                  <a:gd name="connsiteX9" fmla="*/ 83820 w 163829"/>
                  <a:gd name="connsiteY9" fmla="*/ 46672 h 177165"/>
                  <a:gd name="connsiteX10" fmla="*/ 52388 w 163829"/>
                  <a:gd name="connsiteY10" fmla="*/ 90487 h 177165"/>
                  <a:gd name="connsiteX11" fmla="*/ 52388 w 163829"/>
                  <a:gd name="connsiteY11" fmla="*/ 176212 h 177165"/>
                  <a:gd name="connsiteX12" fmla="*/ 0 w 163829"/>
                  <a:gd name="connsiteY12" fmla="*/ 176212 h 177165"/>
                  <a:gd name="connsiteX13" fmla="*/ 0 w 163829"/>
                  <a:gd name="connsiteY13" fmla="*/ 3810 h 177165"/>
                  <a:gd name="connsiteX14" fmla="*/ 0 w 163829"/>
                  <a:gd name="connsiteY14" fmla="*/ 3810 h 17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3829" h="177165">
                    <a:moveTo>
                      <a:pt x="0" y="3810"/>
                    </a:moveTo>
                    <a:lnTo>
                      <a:pt x="50483" y="3810"/>
                    </a:lnTo>
                    <a:lnTo>
                      <a:pt x="50483" y="27622"/>
                    </a:lnTo>
                    <a:lnTo>
                      <a:pt x="51435" y="27622"/>
                    </a:lnTo>
                    <a:cubicBezTo>
                      <a:pt x="58102" y="14288"/>
                      <a:pt x="75247" y="0"/>
                      <a:pt x="100965" y="0"/>
                    </a:cubicBezTo>
                    <a:cubicBezTo>
                      <a:pt x="154305" y="0"/>
                      <a:pt x="163830" y="35242"/>
                      <a:pt x="163830" y="81915"/>
                    </a:cubicBezTo>
                    <a:lnTo>
                      <a:pt x="163830" y="177165"/>
                    </a:lnTo>
                    <a:lnTo>
                      <a:pt x="111442" y="177165"/>
                    </a:lnTo>
                    <a:lnTo>
                      <a:pt x="111442" y="92392"/>
                    </a:lnTo>
                    <a:cubicBezTo>
                      <a:pt x="111442" y="72390"/>
                      <a:pt x="111442" y="46672"/>
                      <a:pt x="83820" y="46672"/>
                    </a:cubicBezTo>
                    <a:cubicBezTo>
                      <a:pt x="56197" y="46672"/>
                      <a:pt x="52388" y="68580"/>
                      <a:pt x="52388" y="90487"/>
                    </a:cubicBezTo>
                    <a:lnTo>
                      <a:pt x="52388" y="176212"/>
                    </a:lnTo>
                    <a:lnTo>
                      <a:pt x="0" y="176212"/>
                    </a:lnTo>
                    <a:lnTo>
                      <a:pt x="0" y="3810"/>
                    </a:lnTo>
                    <a:lnTo>
                      <a:pt x="0" y="3810"/>
                    </a:lnTo>
                    <a:close/>
                  </a:path>
                </a:pathLst>
              </a:custGeom>
              <a:grpFill/>
              <a:ln w="9525" cap="flat">
                <a:noFill/>
                <a:prstDash val="solid"/>
                <a:miter/>
              </a:ln>
            </p:spPr>
            <p:txBody>
              <a:bodyPr rtlCol="0" anchor="ctr"/>
              <a:lstStyle/>
              <a:p>
                <a:endParaRPr lang="en-CA"/>
              </a:p>
            </p:txBody>
          </p:sp>
        </p:grpSp>
        <p:grpSp>
          <p:nvGrpSpPr>
            <p:cNvPr id="25" name="Graphic 12">
              <a:extLst>
                <a:ext uri="{FF2B5EF4-FFF2-40B4-BE49-F238E27FC236}">
                  <a16:creationId xmlns:a16="http://schemas.microsoft.com/office/drawing/2014/main" id="{5DCD3400-A6E5-CF63-E540-A0FEC7F19A17}"/>
                </a:ext>
              </a:extLst>
            </p:cNvPr>
            <p:cNvGrpSpPr/>
            <p:nvPr/>
          </p:nvGrpSpPr>
          <p:grpSpPr>
            <a:xfrm>
              <a:off x="469498" y="521647"/>
              <a:ext cx="320039" cy="401955"/>
              <a:chOff x="469498" y="521647"/>
              <a:chExt cx="320039" cy="401955"/>
            </a:xfrm>
            <a:grpFill/>
          </p:grpSpPr>
          <p:sp>
            <p:nvSpPr>
              <p:cNvPr id="26" name="Freeform: Shape 25">
                <a:extLst>
                  <a:ext uri="{FF2B5EF4-FFF2-40B4-BE49-F238E27FC236}">
                    <a16:creationId xmlns:a16="http://schemas.microsoft.com/office/drawing/2014/main" id="{E3006192-331A-AB87-D6E0-47A975521242}"/>
                  </a:ext>
                </a:extLst>
              </p:cNvPr>
              <p:cNvSpPr/>
              <p:nvPr/>
            </p:nvSpPr>
            <p:spPr>
              <a:xfrm>
                <a:off x="587607" y="698812"/>
                <a:ext cx="190173" cy="224790"/>
              </a:xfrm>
              <a:custGeom>
                <a:avLst/>
                <a:gdLst>
                  <a:gd name="connsiteX0" fmla="*/ 188595 w 190173"/>
                  <a:gd name="connsiteY0" fmla="*/ 0 h 224790"/>
                  <a:gd name="connsiteX1" fmla="*/ 20003 w 190173"/>
                  <a:gd name="connsiteY1" fmla="*/ 0 h 224790"/>
                  <a:gd name="connsiteX2" fmla="*/ 16193 w 190173"/>
                  <a:gd name="connsiteY2" fmla="*/ 0 h 224790"/>
                  <a:gd name="connsiteX3" fmla="*/ 0 w 190173"/>
                  <a:gd name="connsiteY3" fmla="*/ 19050 h 224790"/>
                  <a:gd name="connsiteX4" fmla="*/ 0 w 190173"/>
                  <a:gd name="connsiteY4" fmla="*/ 221933 h 224790"/>
                  <a:gd name="connsiteX5" fmla="*/ 2858 w 190173"/>
                  <a:gd name="connsiteY5" fmla="*/ 224790 h 224790"/>
                  <a:gd name="connsiteX6" fmla="*/ 34290 w 190173"/>
                  <a:gd name="connsiteY6" fmla="*/ 224790 h 224790"/>
                  <a:gd name="connsiteX7" fmla="*/ 37147 w 190173"/>
                  <a:gd name="connsiteY7" fmla="*/ 221933 h 224790"/>
                  <a:gd name="connsiteX8" fmla="*/ 37147 w 190173"/>
                  <a:gd name="connsiteY8" fmla="*/ 88582 h 224790"/>
                  <a:gd name="connsiteX9" fmla="*/ 47625 w 190173"/>
                  <a:gd name="connsiteY9" fmla="*/ 78105 h 224790"/>
                  <a:gd name="connsiteX10" fmla="*/ 86678 w 190173"/>
                  <a:gd name="connsiteY10" fmla="*/ 78105 h 224790"/>
                  <a:gd name="connsiteX11" fmla="*/ 93345 w 190173"/>
                  <a:gd name="connsiteY11" fmla="*/ 78105 h 224790"/>
                  <a:gd name="connsiteX12" fmla="*/ 189548 w 190173"/>
                  <a:gd name="connsiteY12" fmla="*/ 4763 h 224790"/>
                  <a:gd name="connsiteX13" fmla="*/ 189548 w 190173"/>
                  <a:gd name="connsiteY13" fmla="*/ 1905 h 224790"/>
                  <a:gd name="connsiteX14" fmla="*/ 188595 w 190173"/>
                  <a:gd name="connsiteY14" fmla="*/ 0 h 22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173" h="224790">
                    <a:moveTo>
                      <a:pt x="188595" y="0"/>
                    </a:moveTo>
                    <a:lnTo>
                      <a:pt x="20003" y="0"/>
                    </a:lnTo>
                    <a:cubicBezTo>
                      <a:pt x="19050" y="0"/>
                      <a:pt x="17145" y="0"/>
                      <a:pt x="16193" y="0"/>
                    </a:cubicBezTo>
                    <a:cubicBezTo>
                      <a:pt x="7620" y="1905"/>
                      <a:pt x="0" y="9525"/>
                      <a:pt x="0" y="19050"/>
                    </a:cubicBezTo>
                    <a:lnTo>
                      <a:pt x="0" y="221933"/>
                    </a:lnTo>
                    <a:cubicBezTo>
                      <a:pt x="0" y="223838"/>
                      <a:pt x="1905" y="224790"/>
                      <a:pt x="2858" y="224790"/>
                    </a:cubicBezTo>
                    <a:lnTo>
                      <a:pt x="34290" y="224790"/>
                    </a:lnTo>
                    <a:cubicBezTo>
                      <a:pt x="36195" y="224790"/>
                      <a:pt x="37147" y="222885"/>
                      <a:pt x="37147" y="221933"/>
                    </a:cubicBezTo>
                    <a:lnTo>
                      <a:pt x="37147" y="88582"/>
                    </a:lnTo>
                    <a:cubicBezTo>
                      <a:pt x="37147" y="82868"/>
                      <a:pt x="41910" y="78105"/>
                      <a:pt x="47625" y="78105"/>
                    </a:cubicBezTo>
                    <a:lnTo>
                      <a:pt x="86678" y="78105"/>
                    </a:lnTo>
                    <a:cubicBezTo>
                      <a:pt x="86678" y="78105"/>
                      <a:pt x="92393" y="78105"/>
                      <a:pt x="93345" y="78105"/>
                    </a:cubicBezTo>
                    <a:cubicBezTo>
                      <a:pt x="135255" y="74295"/>
                      <a:pt x="172403" y="46673"/>
                      <a:pt x="189548" y="4763"/>
                    </a:cubicBezTo>
                    <a:cubicBezTo>
                      <a:pt x="189548" y="3810"/>
                      <a:pt x="189548" y="2858"/>
                      <a:pt x="189548" y="1905"/>
                    </a:cubicBezTo>
                    <a:cubicBezTo>
                      <a:pt x="190500" y="0"/>
                      <a:pt x="190500" y="0"/>
                      <a:pt x="188595" y="0"/>
                    </a:cubicBezTo>
                  </a:path>
                </a:pathLst>
              </a:custGeom>
              <a:grpFill/>
              <a:ln w="9525" cap="flat">
                <a:noFill/>
                <a:prstDash val="solid"/>
                <a:miter/>
              </a:ln>
            </p:spPr>
            <p:txBody>
              <a:bodyPr rtlCol="0" anchor="ctr"/>
              <a:lstStyle/>
              <a:p>
                <a:endParaRPr lang="en-CA"/>
              </a:p>
            </p:txBody>
          </p:sp>
          <p:sp>
            <p:nvSpPr>
              <p:cNvPr id="27" name="Freeform: Shape 26">
                <a:extLst>
                  <a:ext uri="{FF2B5EF4-FFF2-40B4-BE49-F238E27FC236}">
                    <a16:creationId xmlns:a16="http://schemas.microsoft.com/office/drawing/2014/main" id="{B16A76C7-C894-2F8C-21D8-9B9C9142E05F}"/>
                  </a:ext>
                </a:extLst>
              </p:cNvPr>
              <p:cNvSpPr/>
              <p:nvPr/>
            </p:nvSpPr>
            <p:spPr>
              <a:xfrm>
                <a:off x="531410" y="612135"/>
                <a:ext cx="258127" cy="311467"/>
              </a:xfrm>
              <a:custGeom>
                <a:avLst/>
                <a:gdLst>
                  <a:gd name="connsiteX0" fmla="*/ 253365 w 258127"/>
                  <a:gd name="connsiteY0" fmla="*/ 952 h 311467"/>
                  <a:gd name="connsiteX1" fmla="*/ 251460 w 258127"/>
                  <a:gd name="connsiteY1" fmla="*/ 0 h 311467"/>
                  <a:gd name="connsiteX2" fmla="*/ 33338 w 258127"/>
                  <a:gd name="connsiteY2" fmla="*/ 0 h 311467"/>
                  <a:gd name="connsiteX3" fmla="*/ 9525 w 258127"/>
                  <a:gd name="connsiteY3" fmla="*/ 10477 h 311467"/>
                  <a:gd name="connsiteX4" fmla="*/ 0 w 258127"/>
                  <a:gd name="connsiteY4" fmla="*/ 33338 h 311467"/>
                  <a:gd name="connsiteX5" fmla="*/ 0 w 258127"/>
                  <a:gd name="connsiteY5" fmla="*/ 308610 h 311467"/>
                  <a:gd name="connsiteX6" fmla="*/ 2858 w 258127"/>
                  <a:gd name="connsiteY6" fmla="*/ 311468 h 311467"/>
                  <a:gd name="connsiteX7" fmla="*/ 35243 w 258127"/>
                  <a:gd name="connsiteY7" fmla="*/ 311468 h 311467"/>
                  <a:gd name="connsiteX8" fmla="*/ 38100 w 258127"/>
                  <a:gd name="connsiteY8" fmla="*/ 308610 h 311467"/>
                  <a:gd name="connsiteX9" fmla="*/ 38100 w 258127"/>
                  <a:gd name="connsiteY9" fmla="*/ 106680 h 311467"/>
                  <a:gd name="connsiteX10" fmla="*/ 77153 w 258127"/>
                  <a:gd name="connsiteY10" fmla="*/ 67627 h 311467"/>
                  <a:gd name="connsiteX11" fmla="*/ 252413 w 258127"/>
                  <a:gd name="connsiteY11" fmla="*/ 67627 h 311467"/>
                  <a:gd name="connsiteX12" fmla="*/ 254318 w 258127"/>
                  <a:gd name="connsiteY12" fmla="*/ 65723 h 311467"/>
                  <a:gd name="connsiteX13" fmla="*/ 254318 w 258127"/>
                  <a:gd name="connsiteY13" fmla="*/ 65723 h 311467"/>
                  <a:gd name="connsiteX14" fmla="*/ 258127 w 258127"/>
                  <a:gd name="connsiteY14" fmla="*/ 37147 h 311467"/>
                  <a:gd name="connsiteX15" fmla="*/ 253365 w 258127"/>
                  <a:gd name="connsiteY15" fmla="*/ 952 h 311467"/>
                  <a:gd name="connsiteX16" fmla="*/ 253365 w 258127"/>
                  <a:gd name="connsiteY16" fmla="*/ 952 h 31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8127" h="311467">
                    <a:moveTo>
                      <a:pt x="253365" y="952"/>
                    </a:moveTo>
                    <a:cubicBezTo>
                      <a:pt x="253365" y="0"/>
                      <a:pt x="252413" y="0"/>
                      <a:pt x="251460" y="0"/>
                    </a:cubicBezTo>
                    <a:lnTo>
                      <a:pt x="33338" y="0"/>
                    </a:lnTo>
                    <a:cubicBezTo>
                      <a:pt x="24765" y="0"/>
                      <a:pt x="16192" y="3810"/>
                      <a:pt x="9525" y="10477"/>
                    </a:cubicBezTo>
                    <a:cubicBezTo>
                      <a:pt x="3810" y="17145"/>
                      <a:pt x="0" y="24765"/>
                      <a:pt x="0" y="33338"/>
                    </a:cubicBezTo>
                    <a:lnTo>
                      <a:pt x="0" y="308610"/>
                    </a:lnTo>
                    <a:cubicBezTo>
                      <a:pt x="0" y="310515"/>
                      <a:pt x="1905" y="311468"/>
                      <a:pt x="2858" y="311468"/>
                    </a:cubicBezTo>
                    <a:lnTo>
                      <a:pt x="35243" y="311468"/>
                    </a:lnTo>
                    <a:cubicBezTo>
                      <a:pt x="37147" y="311468"/>
                      <a:pt x="38100" y="309563"/>
                      <a:pt x="38100" y="308610"/>
                    </a:cubicBezTo>
                    <a:lnTo>
                      <a:pt x="38100" y="106680"/>
                    </a:lnTo>
                    <a:cubicBezTo>
                      <a:pt x="38100" y="84773"/>
                      <a:pt x="55245" y="67627"/>
                      <a:pt x="77153" y="67627"/>
                    </a:cubicBezTo>
                    <a:lnTo>
                      <a:pt x="252413" y="67627"/>
                    </a:lnTo>
                    <a:cubicBezTo>
                      <a:pt x="253365" y="67627"/>
                      <a:pt x="254318" y="66675"/>
                      <a:pt x="254318" y="65723"/>
                    </a:cubicBezTo>
                    <a:lnTo>
                      <a:pt x="254318" y="65723"/>
                    </a:lnTo>
                    <a:cubicBezTo>
                      <a:pt x="256223" y="56197"/>
                      <a:pt x="258127" y="46672"/>
                      <a:pt x="258127" y="37147"/>
                    </a:cubicBezTo>
                    <a:cubicBezTo>
                      <a:pt x="258127" y="25717"/>
                      <a:pt x="256223" y="13335"/>
                      <a:pt x="253365" y="952"/>
                    </a:cubicBezTo>
                    <a:cubicBezTo>
                      <a:pt x="253365" y="952"/>
                      <a:pt x="253365" y="952"/>
                      <a:pt x="253365" y="952"/>
                    </a:cubicBezTo>
                  </a:path>
                </a:pathLst>
              </a:custGeom>
              <a:grpFill/>
              <a:ln w="9525" cap="flat">
                <a:noFill/>
                <a:prstDash val="solid"/>
                <a:miter/>
              </a:ln>
            </p:spPr>
            <p:txBody>
              <a:bodyPr rtlCol="0" anchor="ctr"/>
              <a:lstStyle/>
              <a:p>
                <a:endParaRPr lang="en-CA"/>
              </a:p>
            </p:txBody>
          </p:sp>
          <p:sp>
            <p:nvSpPr>
              <p:cNvPr id="28" name="Freeform: Shape 27">
                <a:extLst>
                  <a:ext uri="{FF2B5EF4-FFF2-40B4-BE49-F238E27FC236}">
                    <a16:creationId xmlns:a16="http://schemas.microsoft.com/office/drawing/2014/main" id="{008EE9F8-F971-580D-46E0-A81F68E9B6C7}"/>
                  </a:ext>
                </a:extLst>
              </p:cNvPr>
              <p:cNvSpPr/>
              <p:nvPr/>
            </p:nvSpPr>
            <p:spPr>
              <a:xfrm>
                <a:off x="469498" y="521647"/>
                <a:ext cx="305752" cy="401955"/>
              </a:xfrm>
              <a:custGeom>
                <a:avLst/>
                <a:gdLst>
                  <a:gd name="connsiteX0" fmla="*/ 303848 w 305752"/>
                  <a:gd name="connsiteY0" fmla="*/ 72390 h 401955"/>
                  <a:gd name="connsiteX1" fmla="*/ 305753 w 305752"/>
                  <a:gd name="connsiteY1" fmla="*/ 69533 h 401955"/>
                  <a:gd name="connsiteX2" fmla="*/ 305753 w 305752"/>
                  <a:gd name="connsiteY2" fmla="*/ 68580 h 401955"/>
                  <a:gd name="connsiteX3" fmla="*/ 202883 w 305752"/>
                  <a:gd name="connsiteY3" fmla="*/ 0 h 401955"/>
                  <a:gd name="connsiteX4" fmla="*/ 47625 w 305752"/>
                  <a:gd name="connsiteY4" fmla="*/ 0 h 401955"/>
                  <a:gd name="connsiteX5" fmla="*/ 0 w 305752"/>
                  <a:gd name="connsiteY5" fmla="*/ 48578 h 401955"/>
                  <a:gd name="connsiteX6" fmla="*/ 0 w 305752"/>
                  <a:gd name="connsiteY6" fmla="*/ 399098 h 401955"/>
                  <a:gd name="connsiteX7" fmla="*/ 2858 w 305752"/>
                  <a:gd name="connsiteY7" fmla="*/ 401955 h 401955"/>
                  <a:gd name="connsiteX8" fmla="*/ 40005 w 305752"/>
                  <a:gd name="connsiteY8" fmla="*/ 401955 h 401955"/>
                  <a:gd name="connsiteX9" fmla="*/ 42863 w 305752"/>
                  <a:gd name="connsiteY9" fmla="*/ 399098 h 401955"/>
                  <a:gd name="connsiteX10" fmla="*/ 42863 w 305752"/>
                  <a:gd name="connsiteY10" fmla="*/ 125730 h 401955"/>
                  <a:gd name="connsiteX11" fmla="*/ 58103 w 305752"/>
                  <a:gd name="connsiteY11" fmla="*/ 88583 h 401955"/>
                  <a:gd name="connsiteX12" fmla="*/ 96203 w 305752"/>
                  <a:gd name="connsiteY12" fmla="*/ 73343 h 401955"/>
                  <a:gd name="connsiteX13" fmla="*/ 303848 w 305752"/>
                  <a:gd name="connsiteY13" fmla="*/ 72390 h 401955"/>
                  <a:gd name="connsiteX14" fmla="*/ 303848 w 305752"/>
                  <a:gd name="connsiteY14" fmla="*/ 72390 h 40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5752" h="401955">
                    <a:moveTo>
                      <a:pt x="303848" y="72390"/>
                    </a:moveTo>
                    <a:cubicBezTo>
                      <a:pt x="304800" y="72390"/>
                      <a:pt x="305753" y="71438"/>
                      <a:pt x="305753" y="69533"/>
                    </a:cubicBezTo>
                    <a:cubicBezTo>
                      <a:pt x="305753" y="68580"/>
                      <a:pt x="305753" y="68580"/>
                      <a:pt x="305753" y="68580"/>
                    </a:cubicBezTo>
                    <a:cubicBezTo>
                      <a:pt x="286703" y="28575"/>
                      <a:pt x="245745" y="0"/>
                      <a:pt x="202883" y="0"/>
                    </a:cubicBezTo>
                    <a:lnTo>
                      <a:pt x="47625" y="0"/>
                    </a:lnTo>
                    <a:cubicBezTo>
                      <a:pt x="20955" y="0"/>
                      <a:pt x="0" y="21908"/>
                      <a:pt x="0" y="48578"/>
                    </a:cubicBezTo>
                    <a:lnTo>
                      <a:pt x="0" y="399098"/>
                    </a:lnTo>
                    <a:cubicBezTo>
                      <a:pt x="0" y="401003"/>
                      <a:pt x="1905" y="401955"/>
                      <a:pt x="2858" y="401955"/>
                    </a:cubicBezTo>
                    <a:lnTo>
                      <a:pt x="40005" y="401955"/>
                    </a:lnTo>
                    <a:cubicBezTo>
                      <a:pt x="41910" y="401955"/>
                      <a:pt x="42863" y="400050"/>
                      <a:pt x="42863" y="399098"/>
                    </a:cubicBezTo>
                    <a:lnTo>
                      <a:pt x="42863" y="125730"/>
                    </a:lnTo>
                    <a:cubicBezTo>
                      <a:pt x="42863" y="111443"/>
                      <a:pt x="47625" y="98108"/>
                      <a:pt x="58103" y="88583"/>
                    </a:cubicBezTo>
                    <a:cubicBezTo>
                      <a:pt x="67628" y="78105"/>
                      <a:pt x="81915" y="73343"/>
                      <a:pt x="96203" y="73343"/>
                    </a:cubicBezTo>
                    <a:lnTo>
                      <a:pt x="303848" y="72390"/>
                    </a:lnTo>
                    <a:lnTo>
                      <a:pt x="303848" y="72390"/>
                    </a:lnTo>
                    <a:close/>
                  </a:path>
                </a:pathLst>
              </a:custGeom>
              <a:grpFill/>
              <a:ln w="9525" cap="flat">
                <a:noFill/>
                <a:prstDash val="solid"/>
                <a:miter/>
              </a:ln>
            </p:spPr>
            <p:txBody>
              <a:bodyPr rtlCol="0" anchor="ctr"/>
              <a:lstStyle/>
              <a:p>
                <a:endParaRPr lang="en-CA"/>
              </a:p>
            </p:txBody>
          </p:sp>
        </p:grpSp>
        <p:sp>
          <p:nvSpPr>
            <p:cNvPr id="29" name="Freeform: Shape 28">
              <a:extLst>
                <a:ext uri="{FF2B5EF4-FFF2-40B4-BE49-F238E27FC236}">
                  <a16:creationId xmlns:a16="http://schemas.microsoft.com/office/drawing/2014/main" id="{F63A94AD-B076-A3BD-E11E-713F2F8EC710}"/>
                </a:ext>
              </a:extLst>
            </p:cNvPr>
            <p:cNvSpPr/>
            <p:nvPr/>
          </p:nvSpPr>
          <p:spPr>
            <a:xfrm>
              <a:off x="2035407" y="668332"/>
              <a:ext cx="185737" cy="260984"/>
            </a:xfrm>
            <a:custGeom>
              <a:avLst/>
              <a:gdLst>
                <a:gd name="connsiteX0" fmla="*/ 184785 w 185737"/>
                <a:gd name="connsiteY0" fmla="*/ 162878 h 260984"/>
                <a:gd name="connsiteX1" fmla="*/ 86678 w 185737"/>
                <a:gd name="connsiteY1" fmla="*/ 260985 h 260984"/>
                <a:gd name="connsiteX2" fmla="*/ 953 w 185737"/>
                <a:gd name="connsiteY2" fmla="*/ 236220 h 260984"/>
                <a:gd name="connsiteX3" fmla="*/ 30480 w 185737"/>
                <a:gd name="connsiteY3" fmla="*/ 192405 h 260984"/>
                <a:gd name="connsiteX4" fmla="*/ 85725 w 185737"/>
                <a:gd name="connsiteY4" fmla="*/ 214312 h 260984"/>
                <a:gd name="connsiteX5" fmla="*/ 132398 w 185737"/>
                <a:gd name="connsiteY5" fmla="*/ 169545 h 260984"/>
                <a:gd name="connsiteX6" fmla="*/ 132398 w 185737"/>
                <a:gd name="connsiteY6" fmla="*/ 153353 h 260984"/>
                <a:gd name="connsiteX7" fmla="*/ 131445 w 185737"/>
                <a:gd name="connsiteY7" fmla="*/ 153353 h 260984"/>
                <a:gd name="connsiteX8" fmla="*/ 83820 w 185737"/>
                <a:gd name="connsiteY8" fmla="*/ 176212 h 260984"/>
                <a:gd name="connsiteX9" fmla="*/ 0 w 185737"/>
                <a:gd name="connsiteY9" fmla="*/ 88583 h 260984"/>
                <a:gd name="connsiteX10" fmla="*/ 78105 w 185737"/>
                <a:gd name="connsiteY10" fmla="*/ 0 h 260984"/>
                <a:gd name="connsiteX11" fmla="*/ 136208 w 185737"/>
                <a:gd name="connsiteY11" fmla="*/ 26670 h 260984"/>
                <a:gd name="connsiteX12" fmla="*/ 137160 w 185737"/>
                <a:gd name="connsiteY12" fmla="*/ 26670 h 260984"/>
                <a:gd name="connsiteX13" fmla="*/ 137160 w 185737"/>
                <a:gd name="connsiteY13" fmla="*/ 3810 h 260984"/>
                <a:gd name="connsiteX14" fmla="*/ 185738 w 185737"/>
                <a:gd name="connsiteY14" fmla="*/ 3810 h 260984"/>
                <a:gd name="connsiteX15" fmla="*/ 185738 w 185737"/>
                <a:gd name="connsiteY15" fmla="*/ 162878 h 260984"/>
                <a:gd name="connsiteX16" fmla="*/ 184785 w 185737"/>
                <a:gd name="connsiteY16" fmla="*/ 162878 h 260984"/>
                <a:gd name="connsiteX17" fmla="*/ 94298 w 185737"/>
                <a:gd name="connsiteY17" fmla="*/ 130492 h 260984"/>
                <a:gd name="connsiteX18" fmla="*/ 136208 w 185737"/>
                <a:gd name="connsiteY18" fmla="*/ 88583 h 260984"/>
                <a:gd name="connsiteX19" fmla="*/ 94298 w 185737"/>
                <a:gd name="connsiteY19" fmla="*/ 46672 h 260984"/>
                <a:gd name="connsiteX20" fmla="*/ 52388 w 185737"/>
                <a:gd name="connsiteY20" fmla="*/ 88583 h 260984"/>
                <a:gd name="connsiteX21" fmla="*/ 94298 w 185737"/>
                <a:gd name="connsiteY21" fmla="*/ 130492 h 26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737" h="260984">
                  <a:moveTo>
                    <a:pt x="184785" y="162878"/>
                  </a:moveTo>
                  <a:cubicBezTo>
                    <a:pt x="184785" y="226695"/>
                    <a:pt x="152400" y="260985"/>
                    <a:pt x="86678" y="260985"/>
                  </a:cubicBezTo>
                  <a:cubicBezTo>
                    <a:pt x="56198" y="260985"/>
                    <a:pt x="25718" y="255270"/>
                    <a:pt x="953" y="236220"/>
                  </a:cubicBezTo>
                  <a:lnTo>
                    <a:pt x="30480" y="192405"/>
                  </a:lnTo>
                  <a:cubicBezTo>
                    <a:pt x="46673" y="205740"/>
                    <a:pt x="64770" y="214312"/>
                    <a:pt x="85725" y="214312"/>
                  </a:cubicBezTo>
                  <a:cubicBezTo>
                    <a:pt x="117158" y="214312"/>
                    <a:pt x="132398" y="193358"/>
                    <a:pt x="132398" y="169545"/>
                  </a:cubicBezTo>
                  <a:lnTo>
                    <a:pt x="132398" y="153353"/>
                  </a:lnTo>
                  <a:lnTo>
                    <a:pt x="131445" y="153353"/>
                  </a:lnTo>
                  <a:cubicBezTo>
                    <a:pt x="119063" y="169545"/>
                    <a:pt x="99060" y="176212"/>
                    <a:pt x="83820" y="176212"/>
                  </a:cubicBezTo>
                  <a:cubicBezTo>
                    <a:pt x="33338" y="176212"/>
                    <a:pt x="0" y="140017"/>
                    <a:pt x="0" y="88583"/>
                  </a:cubicBezTo>
                  <a:cubicBezTo>
                    <a:pt x="0" y="43815"/>
                    <a:pt x="29528" y="0"/>
                    <a:pt x="78105" y="0"/>
                  </a:cubicBezTo>
                  <a:cubicBezTo>
                    <a:pt x="107633" y="0"/>
                    <a:pt x="128588" y="14288"/>
                    <a:pt x="136208" y="26670"/>
                  </a:cubicBezTo>
                  <a:lnTo>
                    <a:pt x="137160" y="26670"/>
                  </a:lnTo>
                  <a:lnTo>
                    <a:pt x="137160" y="3810"/>
                  </a:lnTo>
                  <a:lnTo>
                    <a:pt x="185738" y="3810"/>
                  </a:lnTo>
                  <a:lnTo>
                    <a:pt x="185738" y="162878"/>
                  </a:lnTo>
                  <a:lnTo>
                    <a:pt x="184785" y="162878"/>
                  </a:lnTo>
                  <a:close/>
                  <a:moveTo>
                    <a:pt x="94298" y="130492"/>
                  </a:moveTo>
                  <a:cubicBezTo>
                    <a:pt x="118110" y="130492"/>
                    <a:pt x="136208" y="110490"/>
                    <a:pt x="136208" y="88583"/>
                  </a:cubicBezTo>
                  <a:cubicBezTo>
                    <a:pt x="136208" y="66675"/>
                    <a:pt x="118110" y="46672"/>
                    <a:pt x="94298" y="46672"/>
                  </a:cubicBezTo>
                  <a:cubicBezTo>
                    <a:pt x="70485" y="46672"/>
                    <a:pt x="52388" y="66675"/>
                    <a:pt x="52388" y="88583"/>
                  </a:cubicBezTo>
                  <a:cubicBezTo>
                    <a:pt x="52388" y="110490"/>
                    <a:pt x="70485" y="130492"/>
                    <a:pt x="94298" y="130492"/>
                  </a:cubicBezTo>
                  <a:close/>
                </a:path>
              </a:pathLst>
            </a:custGeom>
            <a:grpFill/>
            <a:ln w="9525" cap="flat">
              <a:noFill/>
              <a:prstDash val="solid"/>
              <a:miter/>
            </a:ln>
          </p:spPr>
          <p:txBody>
            <a:bodyPr rtlCol="0" anchor="ctr"/>
            <a:lstStyle/>
            <a:p>
              <a:endParaRPr lang="en-CA"/>
            </a:p>
          </p:txBody>
        </p:sp>
      </p:grpSp>
    </p:spTree>
    <p:extLst>
      <p:ext uri="{BB962C8B-B14F-4D97-AF65-F5344CB8AC3E}">
        <p14:creationId xmlns:p14="http://schemas.microsoft.com/office/powerpoint/2010/main" val="1484972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C9135-8780-AA78-C8F8-ECCD230B4F90}"/>
              </a:ext>
            </a:extLst>
          </p:cNvPr>
          <p:cNvSpPr>
            <a:spLocks noGrp="1"/>
          </p:cNvSpPr>
          <p:nvPr>
            <p:ph type="title"/>
          </p:nvPr>
        </p:nvSpPr>
        <p:spPr/>
        <p:txBody>
          <a:body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0119FE22-B2B9-18F1-8F0B-0DAC9F23EF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D3B730A-125B-AB3C-5E61-50F9A6734E3F}"/>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05A06146-08DA-EEB1-193A-343E52347CC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AA23DDA-F8B5-83BC-CA8D-305508B495EB}"/>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4213893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righ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8410499-9722-0935-D2F2-9D4450067931}"/>
              </a:ext>
            </a:extLst>
          </p:cNvPr>
          <p:cNvSpPr>
            <a:spLocks noGrp="1"/>
          </p:cNvSpPr>
          <p:nvPr>
            <p:ph type="pic" sz="quarter" idx="13"/>
          </p:nvPr>
        </p:nvSpPr>
        <p:spPr>
          <a:xfrm>
            <a:off x="5769959" y="0"/>
            <a:ext cx="3374041" cy="5143500"/>
          </a:xfrm>
          <a:custGeom>
            <a:avLst/>
            <a:gdLst>
              <a:gd name="connsiteX0" fmla="*/ 0 w 3374041"/>
              <a:gd name="connsiteY0" fmla="*/ 0 h 5143500"/>
              <a:gd name="connsiteX1" fmla="*/ 3374041 w 3374041"/>
              <a:gd name="connsiteY1" fmla="*/ 0 h 5143500"/>
              <a:gd name="connsiteX2" fmla="*/ 3374041 w 3374041"/>
              <a:gd name="connsiteY2" fmla="*/ 5143500 h 5143500"/>
              <a:gd name="connsiteX3" fmla="*/ 1378197 w 3374041"/>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3374041" h="5143500">
                <a:moveTo>
                  <a:pt x="0" y="0"/>
                </a:moveTo>
                <a:lnTo>
                  <a:pt x="3374041" y="0"/>
                </a:lnTo>
                <a:lnTo>
                  <a:pt x="3374041" y="5143500"/>
                </a:lnTo>
                <a:lnTo>
                  <a:pt x="1378197" y="5143500"/>
                </a:lnTo>
                <a:close/>
              </a:path>
            </a:pathLst>
          </a:custGeom>
          <a:pattFill prst="pct5">
            <a:fgClr>
              <a:schemeClr val="accent1"/>
            </a:fgClr>
            <a:bgClr>
              <a:schemeClr val="bg1"/>
            </a:bgClr>
          </a:pattFill>
        </p:spPr>
        <p:txBody>
          <a:bodyPr wrap="square">
            <a:noAutofit/>
          </a:bodyPr>
          <a:lstStyle/>
          <a:p>
            <a:r>
              <a:rPr lang="en-US"/>
              <a:t>Click icon to add picture</a:t>
            </a:r>
            <a:endParaRPr lang="en-CA" dirty="0"/>
          </a:p>
        </p:txBody>
      </p:sp>
      <p:sp>
        <p:nvSpPr>
          <p:cNvPr id="2" name="Title 1">
            <a:extLst>
              <a:ext uri="{FF2B5EF4-FFF2-40B4-BE49-F238E27FC236}">
                <a16:creationId xmlns:a16="http://schemas.microsoft.com/office/drawing/2014/main" id="{2A9C9135-8780-AA78-C8F8-ECCD230B4F90}"/>
              </a:ext>
            </a:extLst>
          </p:cNvPr>
          <p:cNvSpPr>
            <a:spLocks noGrp="1"/>
          </p:cNvSpPr>
          <p:nvPr>
            <p:ph type="title"/>
          </p:nvPr>
        </p:nvSpPr>
        <p:spPr>
          <a:xfrm>
            <a:off x="457200" y="457199"/>
            <a:ext cx="5312759" cy="1645920"/>
          </a:xfrm>
        </p:spPr>
        <p:txBody>
          <a:bodyPr anchor="ct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0119FE22-B2B9-18F1-8F0B-0DAC9F23EF9D}"/>
              </a:ext>
            </a:extLst>
          </p:cNvPr>
          <p:cNvSpPr>
            <a:spLocks noGrp="1"/>
          </p:cNvSpPr>
          <p:nvPr>
            <p:ph idx="1"/>
          </p:nvPr>
        </p:nvSpPr>
        <p:spPr>
          <a:xfrm>
            <a:off x="457199" y="2286000"/>
            <a:ext cx="5715965" cy="2409985"/>
          </a:xfrm>
        </p:spPr>
        <p:txBody>
          <a:bodyPr/>
          <a:lstStyle/>
          <a:p>
            <a:pPr lvl="0"/>
            <a:r>
              <a:rPr lang="en-US"/>
              <a:t>Click to edit Master text styles</a:t>
            </a:r>
          </a:p>
        </p:txBody>
      </p:sp>
      <p:sp>
        <p:nvSpPr>
          <p:cNvPr id="4" name="Date Placeholder 3">
            <a:extLst>
              <a:ext uri="{FF2B5EF4-FFF2-40B4-BE49-F238E27FC236}">
                <a16:creationId xmlns:a16="http://schemas.microsoft.com/office/drawing/2014/main" id="{7D3B730A-125B-AB3C-5E61-50F9A6734E3F}"/>
              </a:ext>
            </a:extLst>
          </p:cNvPr>
          <p:cNvSpPr>
            <a:spLocks noGrp="1"/>
          </p:cNvSpPr>
          <p:nvPr>
            <p:ph type="dt" sz="half" idx="10"/>
          </p:nvPr>
        </p:nvSpPr>
        <p:spPr>
          <a:xfrm>
            <a:off x="4907542" y="4767263"/>
            <a:ext cx="1179129" cy="274637"/>
          </a:xfrm>
        </p:spPr>
        <p:txBody>
          <a:bodyPr/>
          <a:lstStyle/>
          <a:p>
            <a:fld id="{35519F6B-2A16-423B-9B7C-24E97AED3EEA}" type="datetimeFigureOut">
              <a:rPr lang="en-CA" smtClean="0"/>
              <a:t>2026-03-25</a:t>
            </a:fld>
            <a:endParaRPr lang="en-CA" dirty="0"/>
          </a:p>
        </p:txBody>
      </p:sp>
      <p:sp>
        <p:nvSpPr>
          <p:cNvPr id="5" name="Footer Placeholder 4">
            <a:extLst>
              <a:ext uri="{FF2B5EF4-FFF2-40B4-BE49-F238E27FC236}">
                <a16:creationId xmlns:a16="http://schemas.microsoft.com/office/drawing/2014/main" id="{05A06146-08DA-EEB1-193A-343E52347CCE}"/>
              </a:ext>
            </a:extLst>
          </p:cNvPr>
          <p:cNvSpPr>
            <a:spLocks noGrp="1"/>
          </p:cNvSpPr>
          <p:nvPr>
            <p:ph type="ftr" sz="quarter" idx="11"/>
          </p:nvPr>
        </p:nvSpPr>
        <p:spPr>
          <a:xfrm>
            <a:off x="462455" y="4767263"/>
            <a:ext cx="4368046" cy="274637"/>
          </a:xfrm>
        </p:spPr>
        <p:txBody>
          <a:bodyPr/>
          <a:lstStyle/>
          <a:p>
            <a:endParaRPr lang="en-CA" dirty="0"/>
          </a:p>
        </p:txBody>
      </p:sp>
      <p:sp>
        <p:nvSpPr>
          <p:cNvPr id="6" name="Slide Number Placeholder 5">
            <a:extLst>
              <a:ext uri="{FF2B5EF4-FFF2-40B4-BE49-F238E27FC236}">
                <a16:creationId xmlns:a16="http://schemas.microsoft.com/office/drawing/2014/main" id="{3AA23DDA-F8B5-83BC-CA8D-305508B495EB}"/>
              </a:ext>
            </a:extLst>
          </p:cNvPr>
          <p:cNvSpPr>
            <a:spLocks noGrp="1"/>
          </p:cNvSpPr>
          <p:nvPr>
            <p:ph type="sldNum" sz="quarter" idx="12"/>
          </p:nvPr>
        </p:nvSpPr>
        <p:spPr>
          <a:xfrm>
            <a:off x="6224190" y="4767263"/>
            <a:ext cx="786743" cy="274637"/>
          </a:xfrm>
        </p:spPr>
        <p:txBody>
          <a:bodyPr/>
          <a:lstStyle/>
          <a:p>
            <a:fld id="{4C022391-C712-40C7-855D-FD7E376C261F}" type="slidenum">
              <a:rPr lang="en-CA" smtClean="0"/>
              <a:t>‹#›</a:t>
            </a:fld>
            <a:endParaRPr lang="en-CA"/>
          </a:p>
        </p:txBody>
      </p:sp>
      <p:sp>
        <p:nvSpPr>
          <p:cNvPr id="11" name="Freeform: Shape 10">
            <a:extLst>
              <a:ext uri="{FF2B5EF4-FFF2-40B4-BE49-F238E27FC236}">
                <a16:creationId xmlns:a16="http://schemas.microsoft.com/office/drawing/2014/main" id="{7B3A4BEE-0818-821A-1AA9-B3A3D285FD01}"/>
              </a:ext>
            </a:extLst>
          </p:cNvPr>
          <p:cNvSpPr/>
          <p:nvPr userDrawn="1"/>
        </p:nvSpPr>
        <p:spPr>
          <a:xfrm>
            <a:off x="5692918" y="0"/>
            <a:ext cx="1453688" cy="5137834"/>
          </a:xfrm>
          <a:custGeom>
            <a:avLst/>
            <a:gdLst>
              <a:gd name="connsiteX0" fmla="*/ 0 w 1453688"/>
              <a:gd name="connsiteY0" fmla="*/ 0 h 5137834"/>
              <a:gd name="connsiteX1" fmla="*/ 77010 w 1453688"/>
              <a:gd name="connsiteY1" fmla="*/ 0 h 5137834"/>
              <a:gd name="connsiteX2" fmla="*/ 1453688 w 1453688"/>
              <a:gd name="connsiteY2" fmla="*/ 5137834 h 5137834"/>
              <a:gd name="connsiteX3" fmla="*/ 1376678 w 1453688"/>
              <a:gd name="connsiteY3" fmla="*/ 5137834 h 5137834"/>
              <a:gd name="connsiteX4" fmla="*/ 0 w 1453688"/>
              <a:gd name="connsiteY4" fmla="*/ 0 h 513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688" h="5137834">
                <a:moveTo>
                  <a:pt x="0" y="0"/>
                </a:moveTo>
                <a:lnTo>
                  <a:pt x="77010" y="0"/>
                </a:lnTo>
                <a:lnTo>
                  <a:pt x="1453688" y="5137834"/>
                </a:lnTo>
                <a:lnTo>
                  <a:pt x="1376678" y="5137834"/>
                </a:lnTo>
                <a:lnTo>
                  <a:pt x="0" y="0"/>
                </a:lnTo>
                <a:close/>
              </a:path>
            </a:pathLst>
          </a:custGeom>
          <a:solidFill>
            <a:srgbClr val="BAD2E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1464498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Dark with image right">
    <p:bg>
      <p:bgRef idx="1001">
        <a:schemeClr val="bg2"/>
      </p:bgRef>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8410499-9722-0935-D2F2-9D4450067931}"/>
              </a:ext>
            </a:extLst>
          </p:cNvPr>
          <p:cNvSpPr>
            <a:spLocks noGrp="1"/>
          </p:cNvSpPr>
          <p:nvPr>
            <p:ph type="pic" sz="quarter" idx="13"/>
          </p:nvPr>
        </p:nvSpPr>
        <p:spPr>
          <a:xfrm>
            <a:off x="5769959" y="0"/>
            <a:ext cx="3374041" cy="5143500"/>
          </a:xfrm>
          <a:custGeom>
            <a:avLst/>
            <a:gdLst>
              <a:gd name="connsiteX0" fmla="*/ 0 w 3374041"/>
              <a:gd name="connsiteY0" fmla="*/ 0 h 5143500"/>
              <a:gd name="connsiteX1" fmla="*/ 3374041 w 3374041"/>
              <a:gd name="connsiteY1" fmla="*/ 0 h 5143500"/>
              <a:gd name="connsiteX2" fmla="*/ 3374041 w 3374041"/>
              <a:gd name="connsiteY2" fmla="*/ 5143500 h 5143500"/>
              <a:gd name="connsiteX3" fmla="*/ 1378197 w 3374041"/>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3374041" h="5143500">
                <a:moveTo>
                  <a:pt x="0" y="0"/>
                </a:moveTo>
                <a:lnTo>
                  <a:pt x="3374041" y="0"/>
                </a:lnTo>
                <a:lnTo>
                  <a:pt x="3374041" y="5143500"/>
                </a:lnTo>
                <a:lnTo>
                  <a:pt x="1378197" y="5143500"/>
                </a:lnTo>
                <a:close/>
              </a:path>
            </a:pathLst>
          </a:custGeom>
          <a:pattFill prst="pct5">
            <a:fgClr>
              <a:schemeClr val="accent1"/>
            </a:fgClr>
            <a:bgClr>
              <a:schemeClr val="bg1"/>
            </a:bgClr>
          </a:pattFill>
        </p:spPr>
        <p:txBody>
          <a:bodyPr wrap="square">
            <a:noAutofit/>
          </a:bodyPr>
          <a:lstStyle/>
          <a:p>
            <a:r>
              <a:rPr lang="en-US"/>
              <a:t>Click icon to add picture</a:t>
            </a:r>
            <a:endParaRPr lang="en-CA" dirty="0"/>
          </a:p>
        </p:txBody>
      </p:sp>
      <p:sp>
        <p:nvSpPr>
          <p:cNvPr id="2" name="Title 1">
            <a:extLst>
              <a:ext uri="{FF2B5EF4-FFF2-40B4-BE49-F238E27FC236}">
                <a16:creationId xmlns:a16="http://schemas.microsoft.com/office/drawing/2014/main" id="{2A9C9135-8780-AA78-C8F8-ECCD230B4F90}"/>
              </a:ext>
            </a:extLst>
          </p:cNvPr>
          <p:cNvSpPr>
            <a:spLocks noGrp="1"/>
          </p:cNvSpPr>
          <p:nvPr>
            <p:ph type="title"/>
          </p:nvPr>
        </p:nvSpPr>
        <p:spPr>
          <a:xfrm>
            <a:off x="457200" y="457199"/>
            <a:ext cx="5312759" cy="1645920"/>
          </a:xfrm>
        </p:spPr>
        <p:txBody>
          <a:bodyPr anchor="ct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0119FE22-B2B9-18F1-8F0B-0DAC9F23EF9D}"/>
              </a:ext>
            </a:extLst>
          </p:cNvPr>
          <p:cNvSpPr>
            <a:spLocks noGrp="1"/>
          </p:cNvSpPr>
          <p:nvPr>
            <p:ph idx="1"/>
          </p:nvPr>
        </p:nvSpPr>
        <p:spPr>
          <a:xfrm>
            <a:off x="457199" y="2286000"/>
            <a:ext cx="5715965" cy="2409985"/>
          </a:xfrm>
        </p:spPr>
        <p:txBody>
          <a:bodyPr/>
          <a:lstStyle/>
          <a:p>
            <a:pPr lvl="0"/>
            <a:r>
              <a:rPr lang="en-US"/>
              <a:t>Click to edit Master text styles</a:t>
            </a:r>
          </a:p>
        </p:txBody>
      </p:sp>
      <p:sp>
        <p:nvSpPr>
          <p:cNvPr id="4" name="Date Placeholder 3">
            <a:extLst>
              <a:ext uri="{FF2B5EF4-FFF2-40B4-BE49-F238E27FC236}">
                <a16:creationId xmlns:a16="http://schemas.microsoft.com/office/drawing/2014/main" id="{7D3B730A-125B-AB3C-5E61-50F9A6734E3F}"/>
              </a:ext>
            </a:extLst>
          </p:cNvPr>
          <p:cNvSpPr>
            <a:spLocks noGrp="1"/>
          </p:cNvSpPr>
          <p:nvPr>
            <p:ph type="dt" sz="half" idx="10"/>
          </p:nvPr>
        </p:nvSpPr>
        <p:spPr>
          <a:xfrm>
            <a:off x="4907542" y="4767263"/>
            <a:ext cx="1179129" cy="274637"/>
          </a:xfrm>
        </p:spPr>
        <p:txBody>
          <a:bodyPr/>
          <a:lstStyle/>
          <a:p>
            <a:fld id="{35519F6B-2A16-423B-9B7C-24E97AED3EEA}" type="datetimeFigureOut">
              <a:rPr lang="en-CA" smtClean="0"/>
              <a:t>2026-03-25</a:t>
            </a:fld>
            <a:endParaRPr lang="en-CA" dirty="0"/>
          </a:p>
        </p:txBody>
      </p:sp>
      <p:sp>
        <p:nvSpPr>
          <p:cNvPr id="5" name="Footer Placeholder 4">
            <a:extLst>
              <a:ext uri="{FF2B5EF4-FFF2-40B4-BE49-F238E27FC236}">
                <a16:creationId xmlns:a16="http://schemas.microsoft.com/office/drawing/2014/main" id="{05A06146-08DA-EEB1-193A-343E52347CCE}"/>
              </a:ext>
            </a:extLst>
          </p:cNvPr>
          <p:cNvSpPr>
            <a:spLocks noGrp="1"/>
          </p:cNvSpPr>
          <p:nvPr>
            <p:ph type="ftr" sz="quarter" idx="11"/>
          </p:nvPr>
        </p:nvSpPr>
        <p:spPr>
          <a:xfrm>
            <a:off x="462455" y="4767263"/>
            <a:ext cx="4368046" cy="274637"/>
          </a:xfrm>
        </p:spPr>
        <p:txBody>
          <a:bodyPr/>
          <a:lstStyle/>
          <a:p>
            <a:endParaRPr lang="en-CA" dirty="0"/>
          </a:p>
        </p:txBody>
      </p:sp>
      <p:sp>
        <p:nvSpPr>
          <p:cNvPr id="6" name="Slide Number Placeholder 5">
            <a:extLst>
              <a:ext uri="{FF2B5EF4-FFF2-40B4-BE49-F238E27FC236}">
                <a16:creationId xmlns:a16="http://schemas.microsoft.com/office/drawing/2014/main" id="{3AA23DDA-F8B5-83BC-CA8D-305508B495EB}"/>
              </a:ext>
            </a:extLst>
          </p:cNvPr>
          <p:cNvSpPr>
            <a:spLocks noGrp="1"/>
          </p:cNvSpPr>
          <p:nvPr>
            <p:ph type="sldNum" sz="quarter" idx="12"/>
          </p:nvPr>
        </p:nvSpPr>
        <p:spPr>
          <a:xfrm>
            <a:off x="6224190" y="4767263"/>
            <a:ext cx="786743" cy="274637"/>
          </a:xfrm>
        </p:spPr>
        <p:txBody>
          <a:bodyPr/>
          <a:lstStyle/>
          <a:p>
            <a:fld id="{4C022391-C712-40C7-855D-FD7E376C261F}" type="slidenum">
              <a:rPr lang="en-CA" smtClean="0"/>
              <a:t>‹#›</a:t>
            </a:fld>
            <a:endParaRPr lang="en-CA"/>
          </a:p>
        </p:txBody>
      </p:sp>
      <p:sp>
        <p:nvSpPr>
          <p:cNvPr id="7" name="Freeform: Shape 6">
            <a:extLst>
              <a:ext uri="{FF2B5EF4-FFF2-40B4-BE49-F238E27FC236}">
                <a16:creationId xmlns:a16="http://schemas.microsoft.com/office/drawing/2014/main" id="{49F0296F-F92A-9D50-D014-35396AECAB22}"/>
              </a:ext>
            </a:extLst>
          </p:cNvPr>
          <p:cNvSpPr/>
          <p:nvPr userDrawn="1"/>
        </p:nvSpPr>
        <p:spPr>
          <a:xfrm>
            <a:off x="5692918" y="0"/>
            <a:ext cx="1453688" cy="5137834"/>
          </a:xfrm>
          <a:custGeom>
            <a:avLst/>
            <a:gdLst>
              <a:gd name="connsiteX0" fmla="*/ 0 w 1453688"/>
              <a:gd name="connsiteY0" fmla="*/ 0 h 5137834"/>
              <a:gd name="connsiteX1" fmla="*/ 77010 w 1453688"/>
              <a:gd name="connsiteY1" fmla="*/ 0 h 5137834"/>
              <a:gd name="connsiteX2" fmla="*/ 1453688 w 1453688"/>
              <a:gd name="connsiteY2" fmla="*/ 5137834 h 5137834"/>
              <a:gd name="connsiteX3" fmla="*/ 1376678 w 1453688"/>
              <a:gd name="connsiteY3" fmla="*/ 5137834 h 5137834"/>
              <a:gd name="connsiteX4" fmla="*/ 0 w 1453688"/>
              <a:gd name="connsiteY4" fmla="*/ 0 h 513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688" h="5137834">
                <a:moveTo>
                  <a:pt x="0" y="0"/>
                </a:moveTo>
                <a:lnTo>
                  <a:pt x="77010" y="0"/>
                </a:lnTo>
                <a:lnTo>
                  <a:pt x="1453688" y="5137834"/>
                </a:lnTo>
                <a:lnTo>
                  <a:pt x="1376678" y="5137834"/>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2347091878"/>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C9135-8780-AA78-C8F8-ECCD230B4F90}"/>
              </a:ext>
            </a:extLst>
          </p:cNvPr>
          <p:cNvSpPr>
            <a:spLocks noGrp="1"/>
          </p:cNvSpPr>
          <p:nvPr>
            <p:ph type="title"/>
          </p:nvPr>
        </p:nvSpPr>
        <p:spPr>
          <a:xfrm>
            <a:off x="3044142" y="457199"/>
            <a:ext cx="5632147" cy="1645920"/>
          </a:xfrm>
        </p:spPr>
        <p:txBody>
          <a:bodyPr anchor="ct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0119FE22-B2B9-18F1-8F0B-0DAC9F23EF9D}"/>
              </a:ext>
            </a:extLst>
          </p:cNvPr>
          <p:cNvSpPr>
            <a:spLocks noGrp="1"/>
          </p:cNvSpPr>
          <p:nvPr>
            <p:ph idx="1"/>
          </p:nvPr>
        </p:nvSpPr>
        <p:spPr>
          <a:xfrm>
            <a:off x="3507128" y="2286000"/>
            <a:ext cx="5169161" cy="2321247"/>
          </a:xfrm>
        </p:spPr>
        <p:txBody>
          <a:bodyPr/>
          <a:lstStyle/>
          <a:p>
            <a:pPr lvl="0"/>
            <a:r>
              <a:rPr lang="en-US"/>
              <a:t>Click to edit Master text styles</a:t>
            </a:r>
          </a:p>
        </p:txBody>
      </p:sp>
      <p:sp>
        <p:nvSpPr>
          <p:cNvPr id="4" name="Date Placeholder 3">
            <a:extLst>
              <a:ext uri="{FF2B5EF4-FFF2-40B4-BE49-F238E27FC236}">
                <a16:creationId xmlns:a16="http://schemas.microsoft.com/office/drawing/2014/main" id="{7D3B730A-125B-AB3C-5E61-50F9A6734E3F}"/>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05A06146-08DA-EEB1-193A-343E52347CC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AA23DDA-F8B5-83BC-CA8D-305508B495EB}"/>
              </a:ext>
            </a:extLst>
          </p:cNvPr>
          <p:cNvSpPr>
            <a:spLocks noGrp="1"/>
          </p:cNvSpPr>
          <p:nvPr>
            <p:ph type="sldNum" sz="quarter" idx="12"/>
          </p:nvPr>
        </p:nvSpPr>
        <p:spPr/>
        <p:txBody>
          <a:bodyPr/>
          <a:lstStyle/>
          <a:p>
            <a:fld id="{4C022391-C712-40C7-855D-FD7E376C261F}" type="slidenum">
              <a:rPr lang="en-CA" smtClean="0"/>
              <a:t>‹#›</a:t>
            </a:fld>
            <a:endParaRPr lang="en-CA"/>
          </a:p>
        </p:txBody>
      </p:sp>
      <p:sp>
        <p:nvSpPr>
          <p:cNvPr id="13" name="Picture Placeholder 12">
            <a:extLst>
              <a:ext uri="{FF2B5EF4-FFF2-40B4-BE49-F238E27FC236}">
                <a16:creationId xmlns:a16="http://schemas.microsoft.com/office/drawing/2014/main" id="{0D5188B9-B59D-37A2-906F-EDDCB5041BB1}"/>
              </a:ext>
            </a:extLst>
          </p:cNvPr>
          <p:cNvSpPr>
            <a:spLocks noGrp="1"/>
          </p:cNvSpPr>
          <p:nvPr>
            <p:ph type="pic" sz="quarter" idx="13"/>
          </p:nvPr>
        </p:nvSpPr>
        <p:spPr>
          <a:xfrm>
            <a:off x="0" y="0"/>
            <a:ext cx="3459496" cy="5143500"/>
          </a:xfrm>
          <a:custGeom>
            <a:avLst/>
            <a:gdLst>
              <a:gd name="connsiteX0" fmla="*/ 0 w 3459496"/>
              <a:gd name="connsiteY0" fmla="*/ 0 h 5143500"/>
              <a:gd name="connsiteX1" fmla="*/ 2081299 w 3459496"/>
              <a:gd name="connsiteY1" fmla="*/ 0 h 5143500"/>
              <a:gd name="connsiteX2" fmla="*/ 3459496 w 3459496"/>
              <a:gd name="connsiteY2" fmla="*/ 5143500 h 5143500"/>
              <a:gd name="connsiteX3" fmla="*/ 0 w 3459496"/>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3459496" h="5143500">
                <a:moveTo>
                  <a:pt x="0" y="0"/>
                </a:moveTo>
                <a:lnTo>
                  <a:pt x="2081299" y="0"/>
                </a:lnTo>
                <a:lnTo>
                  <a:pt x="3459496" y="5143500"/>
                </a:lnTo>
                <a:lnTo>
                  <a:pt x="0" y="5143500"/>
                </a:lnTo>
                <a:close/>
              </a:path>
            </a:pathLst>
          </a:custGeom>
          <a:pattFill prst="pct5">
            <a:fgClr>
              <a:schemeClr val="accent1"/>
            </a:fgClr>
            <a:bgClr>
              <a:schemeClr val="bg1"/>
            </a:bgClr>
          </a:pattFill>
        </p:spPr>
        <p:txBody>
          <a:bodyPr wrap="square">
            <a:noAutofit/>
          </a:bodyPr>
          <a:lstStyle/>
          <a:p>
            <a:r>
              <a:rPr lang="en-US"/>
              <a:t>Click icon to add picture</a:t>
            </a:r>
            <a:endParaRPr lang="en-CA" dirty="0"/>
          </a:p>
        </p:txBody>
      </p:sp>
      <p:sp>
        <p:nvSpPr>
          <p:cNvPr id="23" name="Freeform: Shape 22">
            <a:extLst>
              <a:ext uri="{FF2B5EF4-FFF2-40B4-BE49-F238E27FC236}">
                <a16:creationId xmlns:a16="http://schemas.microsoft.com/office/drawing/2014/main" id="{1ABFA984-7DA8-5D60-BDF0-067CE71DB346}"/>
              </a:ext>
            </a:extLst>
          </p:cNvPr>
          <p:cNvSpPr/>
          <p:nvPr userDrawn="1"/>
        </p:nvSpPr>
        <p:spPr>
          <a:xfrm>
            <a:off x="2079998" y="0"/>
            <a:ext cx="1453688" cy="5137834"/>
          </a:xfrm>
          <a:custGeom>
            <a:avLst/>
            <a:gdLst>
              <a:gd name="connsiteX0" fmla="*/ 0 w 1453688"/>
              <a:gd name="connsiteY0" fmla="*/ 0 h 5137834"/>
              <a:gd name="connsiteX1" fmla="*/ 77010 w 1453688"/>
              <a:gd name="connsiteY1" fmla="*/ 0 h 5137834"/>
              <a:gd name="connsiteX2" fmla="*/ 1453688 w 1453688"/>
              <a:gd name="connsiteY2" fmla="*/ 5137834 h 5137834"/>
              <a:gd name="connsiteX3" fmla="*/ 1376678 w 1453688"/>
              <a:gd name="connsiteY3" fmla="*/ 5137834 h 5137834"/>
              <a:gd name="connsiteX4" fmla="*/ 0 w 1453688"/>
              <a:gd name="connsiteY4" fmla="*/ 0 h 513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688" h="5137834">
                <a:moveTo>
                  <a:pt x="0" y="0"/>
                </a:moveTo>
                <a:lnTo>
                  <a:pt x="77010" y="0"/>
                </a:lnTo>
                <a:lnTo>
                  <a:pt x="1453688" y="5137834"/>
                </a:lnTo>
                <a:lnTo>
                  <a:pt x="1376678" y="5137834"/>
                </a:lnTo>
                <a:lnTo>
                  <a:pt x="0" y="0"/>
                </a:lnTo>
                <a:close/>
              </a:path>
            </a:pathLst>
          </a:custGeom>
          <a:solidFill>
            <a:srgbClr val="BAD2E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Tree>
    <p:extLst>
      <p:ext uri="{BB962C8B-B14F-4D97-AF65-F5344CB8AC3E}">
        <p14:creationId xmlns:p14="http://schemas.microsoft.com/office/powerpoint/2010/main" val="3130908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C9135-8780-AA78-C8F8-ECCD230B4F90}"/>
              </a:ext>
            </a:extLst>
          </p:cNvPr>
          <p:cNvSpPr>
            <a:spLocks noGrp="1"/>
          </p:cNvSpPr>
          <p:nvPr>
            <p:ph type="title"/>
          </p:nvPr>
        </p:nvSpPr>
        <p:spPr>
          <a:xfrm>
            <a:off x="457200" y="457200"/>
            <a:ext cx="5397849" cy="993775"/>
          </a:xfrm>
        </p:spPr>
        <p:txBody>
          <a:body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0119FE22-B2B9-18F1-8F0B-0DAC9F23EF9D}"/>
              </a:ext>
            </a:extLst>
          </p:cNvPr>
          <p:cNvSpPr>
            <a:spLocks noGrp="1"/>
          </p:cNvSpPr>
          <p:nvPr>
            <p:ph idx="1"/>
          </p:nvPr>
        </p:nvSpPr>
        <p:spPr>
          <a:xfrm>
            <a:off x="462455" y="1625599"/>
            <a:ext cx="5397849" cy="3006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Date Placeholder 3">
            <a:extLst>
              <a:ext uri="{FF2B5EF4-FFF2-40B4-BE49-F238E27FC236}">
                <a16:creationId xmlns:a16="http://schemas.microsoft.com/office/drawing/2014/main" id="{7D3B730A-125B-AB3C-5E61-50F9A6734E3F}"/>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05A06146-08DA-EEB1-193A-343E52347CC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AA23DDA-F8B5-83BC-CA8D-305508B495EB}"/>
              </a:ext>
            </a:extLst>
          </p:cNvPr>
          <p:cNvSpPr>
            <a:spLocks noGrp="1"/>
          </p:cNvSpPr>
          <p:nvPr>
            <p:ph type="sldNum" sz="quarter" idx="12"/>
          </p:nvPr>
        </p:nvSpPr>
        <p:spPr/>
        <p:txBody>
          <a:bodyPr/>
          <a:lstStyle/>
          <a:p>
            <a:fld id="{4C022391-C712-40C7-855D-FD7E376C261F}" type="slidenum">
              <a:rPr lang="en-CA" smtClean="0"/>
              <a:t>‹#›</a:t>
            </a:fld>
            <a:endParaRPr lang="en-CA"/>
          </a:p>
        </p:txBody>
      </p:sp>
      <p:sp>
        <p:nvSpPr>
          <p:cNvPr id="7" name="Picture Placeholder 2" descr="Picture 1">
            <a:extLst>
              <a:ext uri="{FF2B5EF4-FFF2-40B4-BE49-F238E27FC236}">
                <a16:creationId xmlns:a16="http://schemas.microsoft.com/office/drawing/2014/main" id="{361E28E0-C5C6-33F2-1F5E-BA73EB355578}"/>
              </a:ext>
            </a:extLst>
          </p:cNvPr>
          <p:cNvSpPr>
            <a:spLocks noGrp="1"/>
          </p:cNvSpPr>
          <p:nvPr>
            <p:ph type="pic" idx="13"/>
          </p:nvPr>
        </p:nvSpPr>
        <p:spPr>
          <a:xfrm>
            <a:off x="6084887" y="0"/>
            <a:ext cx="3059113" cy="1625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8" name="Picture Placeholder 2" descr="Picture 2">
            <a:extLst>
              <a:ext uri="{FF2B5EF4-FFF2-40B4-BE49-F238E27FC236}">
                <a16:creationId xmlns:a16="http://schemas.microsoft.com/office/drawing/2014/main" id="{7F1C7CDF-AC6B-7F51-1BAA-02C470CD3E66}"/>
              </a:ext>
            </a:extLst>
          </p:cNvPr>
          <p:cNvSpPr>
            <a:spLocks noGrp="1"/>
          </p:cNvSpPr>
          <p:nvPr>
            <p:ph type="pic" idx="14"/>
          </p:nvPr>
        </p:nvSpPr>
        <p:spPr>
          <a:xfrm>
            <a:off x="6084888" y="1676976"/>
            <a:ext cx="3059113" cy="17075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9" name="Picture Placeholder 2" descr="Picture 3">
            <a:extLst>
              <a:ext uri="{FF2B5EF4-FFF2-40B4-BE49-F238E27FC236}">
                <a16:creationId xmlns:a16="http://schemas.microsoft.com/office/drawing/2014/main" id="{57D8F863-893B-8F8A-FEA1-D90ABDCC53BB}"/>
              </a:ext>
            </a:extLst>
          </p:cNvPr>
          <p:cNvSpPr>
            <a:spLocks noGrp="1"/>
          </p:cNvSpPr>
          <p:nvPr>
            <p:ph type="pic" idx="15"/>
          </p:nvPr>
        </p:nvSpPr>
        <p:spPr>
          <a:xfrm>
            <a:off x="6084886" y="3435926"/>
            <a:ext cx="3059113" cy="17075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3008804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C866DD5-39D9-772A-8DD1-4B34034D4659}"/>
              </a:ext>
              <a:ext uri="{C183D7F6-B498-43B3-948B-1728B52AA6E4}">
                <adec:decorative xmlns:adec="http://schemas.microsoft.com/office/drawing/2017/decorative" val="1"/>
              </a:ext>
            </a:extLst>
          </p:cNvPr>
          <p:cNvGrpSpPr/>
          <p:nvPr userDrawn="1"/>
        </p:nvGrpSpPr>
        <p:grpSpPr>
          <a:xfrm>
            <a:off x="6602610" y="2336891"/>
            <a:ext cx="2251991" cy="2976838"/>
            <a:chOff x="7000303" y="2336891"/>
            <a:chExt cx="2251991" cy="2976838"/>
          </a:xfrm>
        </p:grpSpPr>
        <p:sp>
          <p:nvSpPr>
            <p:cNvPr id="8" name="Freeform: Shape 7">
              <a:extLst>
                <a:ext uri="{FF2B5EF4-FFF2-40B4-BE49-F238E27FC236}">
                  <a16:creationId xmlns:a16="http://schemas.microsoft.com/office/drawing/2014/main" id="{2E5AC353-5FFF-577F-CDB1-2CDC82529B5A}"/>
                </a:ext>
              </a:extLst>
            </p:cNvPr>
            <p:cNvSpPr/>
            <p:nvPr userDrawn="1"/>
          </p:nvSpPr>
          <p:spPr>
            <a:xfrm>
              <a:off x="8029903" y="3325449"/>
              <a:ext cx="1215532" cy="1781298"/>
            </a:xfrm>
            <a:custGeom>
              <a:avLst/>
              <a:gdLst>
                <a:gd name="connsiteX0" fmla="*/ 1192038 w 1215532"/>
                <a:gd name="connsiteY0" fmla="*/ 390 h 1781298"/>
                <a:gd name="connsiteX1" fmla="*/ 96710 w 1215532"/>
                <a:gd name="connsiteY1" fmla="*/ 293521 h 1781298"/>
                <a:gd name="connsiteX2" fmla="*/ 75452 w 1215532"/>
                <a:gd name="connsiteY2" fmla="*/ 301353 h 1781298"/>
                <a:gd name="connsiteX3" fmla="*/ 2729 w 1215532"/>
                <a:gd name="connsiteY3" fmla="*/ 453513 h 1781298"/>
                <a:gd name="connsiteX4" fmla="*/ 354039 w 1215532"/>
                <a:gd name="connsiteY4" fmla="*/ 1764774 h 1781298"/>
                <a:gd name="connsiteX5" fmla="*/ 380891 w 1215532"/>
                <a:gd name="connsiteY5" fmla="*/ 1780437 h 1781298"/>
                <a:gd name="connsiteX6" fmla="*/ 587873 w 1215532"/>
                <a:gd name="connsiteY6" fmla="*/ 1725615 h 1781298"/>
                <a:gd name="connsiteX7" fmla="*/ 603537 w 1215532"/>
                <a:gd name="connsiteY7" fmla="*/ 1698763 h 1781298"/>
                <a:gd name="connsiteX8" fmla="*/ 371940 w 1215532"/>
                <a:gd name="connsiteY8" fmla="*/ 832794 h 1781298"/>
                <a:gd name="connsiteX9" fmla="*/ 420050 w 1215532"/>
                <a:gd name="connsiteY9" fmla="*/ 750001 h 1781298"/>
                <a:gd name="connsiteX10" fmla="*/ 674023 w 1215532"/>
                <a:gd name="connsiteY10" fmla="*/ 681753 h 1781298"/>
                <a:gd name="connsiteX11" fmla="*/ 718776 w 1215532"/>
                <a:gd name="connsiteY11" fmla="*/ 668327 h 1781298"/>
                <a:gd name="connsiteX12" fmla="*/ 1215533 w 1215532"/>
                <a:gd name="connsiteY12" fmla="*/ 23885 h 1781298"/>
                <a:gd name="connsiteX13" fmla="*/ 1211058 w 1215532"/>
                <a:gd name="connsiteY13" fmla="*/ 5984 h 1781298"/>
                <a:gd name="connsiteX14" fmla="*/ 1193156 w 1215532"/>
                <a:gd name="connsiteY14" fmla="*/ 390 h 17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5532" h="1781298">
                  <a:moveTo>
                    <a:pt x="1192038" y="390"/>
                  </a:moveTo>
                  <a:cubicBezTo>
                    <a:pt x="1192038" y="390"/>
                    <a:pt x="102304" y="292403"/>
                    <a:pt x="96710" y="293521"/>
                  </a:cubicBezTo>
                  <a:cubicBezTo>
                    <a:pt x="91116" y="294640"/>
                    <a:pt x="79928" y="299116"/>
                    <a:pt x="75452" y="301353"/>
                  </a:cubicBezTo>
                  <a:cubicBezTo>
                    <a:pt x="20630" y="329324"/>
                    <a:pt x="-9578" y="391978"/>
                    <a:pt x="2729" y="453513"/>
                  </a:cubicBezTo>
                  <a:lnTo>
                    <a:pt x="354039" y="1764774"/>
                  </a:lnTo>
                  <a:cubicBezTo>
                    <a:pt x="357396" y="1777081"/>
                    <a:pt x="369703" y="1783794"/>
                    <a:pt x="380891" y="1780437"/>
                  </a:cubicBezTo>
                  <a:lnTo>
                    <a:pt x="587873" y="1725615"/>
                  </a:lnTo>
                  <a:cubicBezTo>
                    <a:pt x="600180" y="1722258"/>
                    <a:pt x="606893" y="1709951"/>
                    <a:pt x="603537" y="1698763"/>
                  </a:cubicBezTo>
                  <a:lnTo>
                    <a:pt x="371940" y="832794"/>
                  </a:lnTo>
                  <a:cubicBezTo>
                    <a:pt x="361871" y="796992"/>
                    <a:pt x="384247" y="758952"/>
                    <a:pt x="420050" y="750001"/>
                  </a:cubicBezTo>
                  <a:lnTo>
                    <a:pt x="674023" y="681753"/>
                  </a:lnTo>
                  <a:cubicBezTo>
                    <a:pt x="674023" y="681753"/>
                    <a:pt x="709825" y="671684"/>
                    <a:pt x="718776" y="668327"/>
                  </a:cubicBezTo>
                  <a:cubicBezTo>
                    <a:pt x="981699" y="572108"/>
                    <a:pt x="1173018" y="324849"/>
                    <a:pt x="1215533" y="23885"/>
                  </a:cubicBezTo>
                  <a:cubicBezTo>
                    <a:pt x="1215533" y="18291"/>
                    <a:pt x="1215533" y="10459"/>
                    <a:pt x="1211058" y="5984"/>
                  </a:cubicBezTo>
                  <a:cubicBezTo>
                    <a:pt x="1206582" y="390"/>
                    <a:pt x="1199869" y="-729"/>
                    <a:pt x="1193156" y="390"/>
                  </a:cubicBezTo>
                  <a:close/>
                </a:path>
              </a:pathLst>
            </a:custGeom>
            <a:solidFill>
              <a:schemeClr val="tx1">
                <a:alpha val="10000"/>
              </a:schemeClr>
            </a:solidFill>
            <a:ln w="0" cap="flat">
              <a:noFill/>
              <a:prstDash val="solid"/>
              <a:miter/>
            </a:ln>
          </p:spPr>
          <p:txBody>
            <a:bodyPr rtlCol="0" anchor="ctr"/>
            <a:lstStyle/>
            <a:p>
              <a:endParaRPr lang="en-CA"/>
            </a:p>
          </p:txBody>
        </p:sp>
        <p:sp>
          <p:nvSpPr>
            <p:cNvPr id="9" name="Freeform: Shape 8">
              <a:extLst>
                <a:ext uri="{FF2B5EF4-FFF2-40B4-BE49-F238E27FC236}">
                  <a16:creationId xmlns:a16="http://schemas.microsoft.com/office/drawing/2014/main" id="{0C88555E-38E0-B4AB-E7D4-71D6B952BEC3}"/>
                </a:ext>
              </a:extLst>
            </p:cNvPr>
            <p:cNvSpPr/>
            <p:nvPr userDrawn="1"/>
          </p:nvSpPr>
          <p:spPr>
            <a:xfrm>
              <a:off x="7535255" y="2753682"/>
              <a:ext cx="1717039" cy="2452641"/>
            </a:xfrm>
            <a:custGeom>
              <a:avLst/>
              <a:gdLst>
                <a:gd name="connsiteX0" fmla="*/ 1591732 w 1717039"/>
                <a:gd name="connsiteY0" fmla="*/ 2677 h 2452641"/>
                <a:gd name="connsiteX1" fmla="*/ 1578306 w 1717039"/>
                <a:gd name="connsiteY1" fmla="*/ 439 h 2452641"/>
                <a:gd name="connsiteX2" fmla="*/ 165232 w 1717039"/>
                <a:gd name="connsiteY2" fmla="*/ 378601 h 2452641"/>
                <a:gd name="connsiteX3" fmla="*/ 29855 w 1717039"/>
                <a:gd name="connsiteY3" fmla="*/ 486008 h 2452641"/>
                <a:gd name="connsiteX4" fmla="*/ 6360 w 1717039"/>
                <a:gd name="connsiteY4" fmla="*/ 652713 h 2452641"/>
                <a:gd name="connsiteX5" fmla="*/ 484097 w 1717039"/>
                <a:gd name="connsiteY5" fmla="*/ 2436117 h 2452641"/>
                <a:gd name="connsiteX6" fmla="*/ 510949 w 1717039"/>
                <a:gd name="connsiteY6" fmla="*/ 2451780 h 2452641"/>
                <a:gd name="connsiteX7" fmla="*/ 717931 w 1717039"/>
                <a:gd name="connsiteY7" fmla="*/ 2396958 h 2452641"/>
                <a:gd name="connsiteX8" fmla="*/ 733595 w 1717039"/>
                <a:gd name="connsiteY8" fmla="*/ 2370106 h 2452641"/>
                <a:gd name="connsiteX9" fmla="*/ 384522 w 1717039"/>
                <a:gd name="connsiteY9" fmla="*/ 1065558 h 2452641"/>
                <a:gd name="connsiteX10" fmla="*/ 570246 w 1717039"/>
                <a:gd name="connsiteY10" fmla="*/ 744456 h 2452641"/>
                <a:gd name="connsiteX11" fmla="*/ 1704733 w 1717039"/>
                <a:gd name="connsiteY11" fmla="*/ 440136 h 2452641"/>
                <a:gd name="connsiteX12" fmla="*/ 1717040 w 1717039"/>
                <a:gd name="connsiteY12" fmla="*/ 424473 h 2452641"/>
                <a:gd name="connsiteX13" fmla="*/ 1717040 w 1717039"/>
                <a:gd name="connsiteY13" fmla="*/ 424473 h 2452641"/>
                <a:gd name="connsiteX14" fmla="*/ 1689069 w 1717039"/>
                <a:gd name="connsiteY14" fmla="*/ 232035 h 2452641"/>
                <a:gd name="connsiteX15" fmla="*/ 1599563 w 1717039"/>
                <a:gd name="connsiteY15" fmla="*/ 13865 h 2452641"/>
                <a:gd name="connsiteX16" fmla="*/ 1591732 w 1717039"/>
                <a:gd name="connsiteY16" fmla="*/ 4914 h 245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7039" h="2452641">
                  <a:moveTo>
                    <a:pt x="1591732" y="2677"/>
                  </a:moveTo>
                  <a:cubicBezTo>
                    <a:pt x="1587256" y="439"/>
                    <a:pt x="1582781" y="-680"/>
                    <a:pt x="1578306" y="439"/>
                  </a:cubicBezTo>
                  <a:cubicBezTo>
                    <a:pt x="1578306" y="439"/>
                    <a:pt x="165232" y="378601"/>
                    <a:pt x="165232" y="378601"/>
                  </a:cubicBezTo>
                  <a:cubicBezTo>
                    <a:pt x="108172" y="396502"/>
                    <a:pt x="60063" y="433423"/>
                    <a:pt x="29855" y="486008"/>
                  </a:cubicBezTo>
                  <a:cubicBezTo>
                    <a:pt x="766" y="537474"/>
                    <a:pt x="-7066" y="595653"/>
                    <a:pt x="6360" y="652713"/>
                  </a:cubicBezTo>
                  <a:lnTo>
                    <a:pt x="484097" y="2436117"/>
                  </a:lnTo>
                  <a:cubicBezTo>
                    <a:pt x="487453" y="2448424"/>
                    <a:pt x="499761" y="2455137"/>
                    <a:pt x="510949" y="2451780"/>
                  </a:cubicBezTo>
                  <a:lnTo>
                    <a:pt x="717931" y="2396958"/>
                  </a:lnTo>
                  <a:cubicBezTo>
                    <a:pt x="730238" y="2393601"/>
                    <a:pt x="736951" y="2381294"/>
                    <a:pt x="733595" y="2370106"/>
                  </a:cubicBezTo>
                  <a:lnTo>
                    <a:pt x="384522" y="1065558"/>
                  </a:lnTo>
                  <a:cubicBezTo>
                    <a:pt x="347601" y="925706"/>
                    <a:pt x="430394" y="782496"/>
                    <a:pt x="570246" y="744456"/>
                  </a:cubicBezTo>
                  <a:lnTo>
                    <a:pt x="1704733" y="440136"/>
                  </a:lnTo>
                  <a:cubicBezTo>
                    <a:pt x="1711446" y="437899"/>
                    <a:pt x="1717040" y="431186"/>
                    <a:pt x="1717040" y="424473"/>
                  </a:cubicBezTo>
                  <a:cubicBezTo>
                    <a:pt x="1717040" y="424473"/>
                    <a:pt x="1717040" y="424473"/>
                    <a:pt x="1717040" y="424473"/>
                  </a:cubicBezTo>
                  <a:cubicBezTo>
                    <a:pt x="1713683" y="362938"/>
                    <a:pt x="1705852" y="292452"/>
                    <a:pt x="1689069" y="232035"/>
                  </a:cubicBezTo>
                  <a:cubicBezTo>
                    <a:pt x="1668930" y="154836"/>
                    <a:pt x="1638722" y="82113"/>
                    <a:pt x="1599563" y="13865"/>
                  </a:cubicBezTo>
                  <a:cubicBezTo>
                    <a:pt x="1596207" y="7152"/>
                    <a:pt x="1593969" y="6033"/>
                    <a:pt x="1591732" y="4914"/>
                  </a:cubicBezTo>
                  <a:close/>
                </a:path>
              </a:pathLst>
            </a:custGeom>
            <a:solidFill>
              <a:schemeClr val="tx1">
                <a:alpha val="10000"/>
              </a:schemeClr>
            </a:solidFill>
            <a:ln w="0"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E02B4478-0C3F-4FFD-925B-8B5C876E7EFE}"/>
                </a:ext>
              </a:extLst>
            </p:cNvPr>
            <p:cNvSpPr/>
            <p:nvPr userDrawn="1"/>
          </p:nvSpPr>
          <p:spPr>
            <a:xfrm>
              <a:off x="7000303" y="2336891"/>
              <a:ext cx="2034714" cy="2976838"/>
            </a:xfrm>
            <a:custGeom>
              <a:avLst/>
              <a:gdLst>
                <a:gd name="connsiteX0" fmla="*/ 2023752 w 2034714"/>
                <a:gd name="connsiteY0" fmla="*/ 315416 h 2976838"/>
                <a:gd name="connsiteX1" fmla="*/ 2033821 w 2034714"/>
                <a:gd name="connsiteY1" fmla="*/ 295277 h 2976838"/>
                <a:gd name="connsiteX2" fmla="*/ 2029346 w 2034714"/>
                <a:gd name="connsiteY2" fmla="*/ 287446 h 2976838"/>
                <a:gd name="connsiteX3" fmla="*/ 1247289 w 2034714"/>
                <a:gd name="connsiteY3" fmla="*/ 23403 h 2976838"/>
                <a:gd name="connsiteX4" fmla="*/ 240348 w 2034714"/>
                <a:gd name="connsiteY4" fmla="*/ 293040 h 2976838"/>
                <a:gd name="connsiteX5" fmla="*/ 10990 w 2034714"/>
                <a:gd name="connsiteY5" fmla="*/ 689103 h 2976838"/>
                <a:gd name="connsiteX6" fmla="*/ 619629 w 2034714"/>
                <a:gd name="connsiteY6" fmla="*/ 2960314 h 2976838"/>
                <a:gd name="connsiteX7" fmla="*/ 646481 w 2034714"/>
                <a:gd name="connsiteY7" fmla="*/ 2975977 h 2976838"/>
                <a:gd name="connsiteX8" fmla="*/ 885909 w 2034714"/>
                <a:gd name="connsiteY8" fmla="*/ 2912204 h 2976838"/>
                <a:gd name="connsiteX9" fmla="*/ 901573 w 2034714"/>
                <a:gd name="connsiteY9" fmla="*/ 2885353 h 2976838"/>
                <a:gd name="connsiteX10" fmla="*/ 427192 w 2034714"/>
                <a:gd name="connsiteY10" fmla="*/ 1110899 h 2976838"/>
                <a:gd name="connsiteX11" fmla="*/ 460756 w 2034714"/>
                <a:gd name="connsiteY11" fmla="*/ 842382 h 2976838"/>
                <a:gd name="connsiteX12" fmla="*/ 677808 w 2034714"/>
                <a:gd name="connsiteY12" fmla="*/ 675677 h 2976838"/>
                <a:gd name="connsiteX13" fmla="*/ 2024871 w 2034714"/>
                <a:gd name="connsiteY13" fmla="*/ 314297 h 297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4714" h="2976838">
                  <a:moveTo>
                    <a:pt x="2023752" y="315416"/>
                  </a:moveTo>
                  <a:cubicBezTo>
                    <a:pt x="2030465" y="313179"/>
                    <a:pt x="2037178" y="304228"/>
                    <a:pt x="2033821" y="295277"/>
                  </a:cubicBezTo>
                  <a:cubicBezTo>
                    <a:pt x="2032703" y="291921"/>
                    <a:pt x="2029346" y="287446"/>
                    <a:pt x="2029346" y="287446"/>
                  </a:cubicBezTo>
                  <a:cubicBezTo>
                    <a:pt x="1835790" y="58087"/>
                    <a:pt x="1523638" y="-51558"/>
                    <a:pt x="1247289" y="23403"/>
                  </a:cubicBezTo>
                  <a:lnTo>
                    <a:pt x="240348" y="293040"/>
                  </a:lnTo>
                  <a:cubicBezTo>
                    <a:pt x="66931" y="338912"/>
                    <a:pt x="-34882" y="516804"/>
                    <a:pt x="10990" y="689103"/>
                  </a:cubicBezTo>
                  <a:lnTo>
                    <a:pt x="619629" y="2960314"/>
                  </a:lnTo>
                  <a:cubicBezTo>
                    <a:pt x="622986" y="2972621"/>
                    <a:pt x="635293" y="2979334"/>
                    <a:pt x="646481" y="2975977"/>
                  </a:cubicBezTo>
                  <a:lnTo>
                    <a:pt x="885909" y="2912204"/>
                  </a:lnTo>
                  <a:cubicBezTo>
                    <a:pt x="898216" y="2908848"/>
                    <a:pt x="904929" y="2896541"/>
                    <a:pt x="901573" y="2885353"/>
                  </a:cubicBezTo>
                  <a:lnTo>
                    <a:pt x="427192" y="1110899"/>
                  </a:lnTo>
                  <a:cubicBezTo>
                    <a:pt x="401459" y="1020275"/>
                    <a:pt x="413766" y="925175"/>
                    <a:pt x="460756" y="842382"/>
                  </a:cubicBezTo>
                  <a:cubicBezTo>
                    <a:pt x="507747" y="759589"/>
                    <a:pt x="584946" y="700291"/>
                    <a:pt x="677808" y="675677"/>
                  </a:cubicBezTo>
                  <a:lnTo>
                    <a:pt x="2024871" y="314297"/>
                  </a:lnTo>
                  <a:close/>
                </a:path>
              </a:pathLst>
            </a:custGeom>
            <a:solidFill>
              <a:schemeClr val="tx1">
                <a:alpha val="10000"/>
              </a:schemeClr>
            </a:solidFill>
            <a:ln w="0" cap="flat">
              <a:noFill/>
              <a:prstDash val="solid"/>
              <a:miter/>
            </a:ln>
          </p:spPr>
          <p:txBody>
            <a:bodyPr rtlCol="0" anchor="ctr"/>
            <a:lstStyle/>
            <a:p>
              <a:endParaRPr lang="en-CA"/>
            </a:p>
          </p:txBody>
        </p:sp>
      </p:grpSp>
      <p:sp>
        <p:nvSpPr>
          <p:cNvPr id="2" name="Title 1">
            <a:extLst>
              <a:ext uri="{FF2B5EF4-FFF2-40B4-BE49-F238E27FC236}">
                <a16:creationId xmlns:a16="http://schemas.microsoft.com/office/drawing/2014/main" id="{757F593E-8F87-AC6E-5A37-6724CAB6A8AF}"/>
              </a:ext>
            </a:extLst>
          </p:cNvPr>
          <p:cNvSpPr>
            <a:spLocks noGrp="1"/>
          </p:cNvSpPr>
          <p:nvPr>
            <p:ph type="title"/>
          </p:nvPr>
        </p:nvSpPr>
        <p:spPr>
          <a:xfrm>
            <a:off x="462455" y="923885"/>
            <a:ext cx="8219090" cy="2139950"/>
          </a:xfrm>
        </p:spPr>
        <p:txBody>
          <a:bodyPr anchor="ctr"/>
          <a:lstStyle>
            <a:lvl1pPr>
              <a:defRPr sz="6000"/>
            </a:lvl1p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5FD7DAC4-6528-0AA6-08EB-7A94CC8E65D3}"/>
              </a:ext>
            </a:extLst>
          </p:cNvPr>
          <p:cNvSpPr>
            <a:spLocks noGrp="1"/>
          </p:cNvSpPr>
          <p:nvPr>
            <p:ph type="body" idx="1"/>
          </p:nvPr>
        </p:nvSpPr>
        <p:spPr>
          <a:xfrm>
            <a:off x="462455" y="3082885"/>
            <a:ext cx="821909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C09120-5DE6-B4C6-55B3-C025DB4D8858}"/>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BFA75B68-E51A-087E-8AA2-240E286BF7C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975189-9956-E924-6557-C78B0030BA34}"/>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458592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Grey">
    <p:bg>
      <p:bgRef idx="1001">
        <a:schemeClr val="bg2"/>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C866DD5-39D9-772A-8DD1-4B34034D4659}"/>
              </a:ext>
              <a:ext uri="{C183D7F6-B498-43B3-948B-1728B52AA6E4}">
                <adec:decorative xmlns:adec="http://schemas.microsoft.com/office/drawing/2017/decorative" val="1"/>
              </a:ext>
            </a:extLst>
          </p:cNvPr>
          <p:cNvGrpSpPr/>
          <p:nvPr userDrawn="1"/>
        </p:nvGrpSpPr>
        <p:grpSpPr>
          <a:xfrm>
            <a:off x="6602610" y="2336891"/>
            <a:ext cx="2251991" cy="2976838"/>
            <a:chOff x="7000303" y="2336891"/>
            <a:chExt cx="2251991" cy="2976838"/>
          </a:xfrm>
        </p:grpSpPr>
        <p:sp>
          <p:nvSpPr>
            <p:cNvPr id="8" name="Freeform: Shape 7">
              <a:extLst>
                <a:ext uri="{FF2B5EF4-FFF2-40B4-BE49-F238E27FC236}">
                  <a16:creationId xmlns:a16="http://schemas.microsoft.com/office/drawing/2014/main" id="{2E5AC353-5FFF-577F-CDB1-2CDC82529B5A}"/>
                </a:ext>
              </a:extLst>
            </p:cNvPr>
            <p:cNvSpPr/>
            <p:nvPr userDrawn="1"/>
          </p:nvSpPr>
          <p:spPr>
            <a:xfrm>
              <a:off x="8029903" y="3325449"/>
              <a:ext cx="1215532" cy="1781298"/>
            </a:xfrm>
            <a:custGeom>
              <a:avLst/>
              <a:gdLst>
                <a:gd name="connsiteX0" fmla="*/ 1192038 w 1215532"/>
                <a:gd name="connsiteY0" fmla="*/ 390 h 1781298"/>
                <a:gd name="connsiteX1" fmla="*/ 96710 w 1215532"/>
                <a:gd name="connsiteY1" fmla="*/ 293521 h 1781298"/>
                <a:gd name="connsiteX2" fmla="*/ 75452 w 1215532"/>
                <a:gd name="connsiteY2" fmla="*/ 301353 h 1781298"/>
                <a:gd name="connsiteX3" fmla="*/ 2729 w 1215532"/>
                <a:gd name="connsiteY3" fmla="*/ 453513 h 1781298"/>
                <a:gd name="connsiteX4" fmla="*/ 354039 w 1215532"/>
                <a:gd name="connsiteY4" fmla="*/ 1764774 h 1781298"/>
                <a:gd name="connsiteX5" fmla="*/ 380891 w 1215532"/>
                <a:gd name="connsiteY5" fmla="*/ 1780437 h 1781298"/>
                <a:gd name="connsiteX6" fmla="*/ 587873 w 1215532"/>
                <a:gd name="connsiteY6" fmla="*/ 1725615 h 1781298"/>
                <a:gd name="connsiteX7" fmla="*/ 603537 w 1215532"/>
                <a:gd name="connsiteY7" fmla="*/ 1698763 h 1781298"/>
                <a:gd name="connsiteX8" fmla="*/ 371940 w 1215532"/>
                <a:gd name="connsiteY8" fmla="*/ 832794 h 1781298"/>
                <a:gd name="connsiteX9" fmla="*/ 420050 w 1215532"/>
                <a:gd name="connsiteY9" fmla="*/ 750001 h 1781298"/>
                <a:gd name="connsiteX10" fmla="*/ 674023 w 1215532"/>
                <a:gd name="connsiteY10" fmla="*/ 681753 h 1781298"/>
                <a:gd name="connsiteX11" fmla="*/ 718776 w 1215532"/>
                <a:gd name="connsiteY11" fmla="*/ 668327 h 1781298"/>
                <a:gd name="connsiteX12" fmla="*/ 1215533 w 1215532"/>
                <a:gd name="connsiteY12" fmla="*/ 23885 h 1781298"/>
                <a:gd name="connsiteX13" fmla="*/ 1211058 w 1215532"/>
                <a:gd name="connsiteY13" fmla="*/ 5984 h 1781298"/>
                <a:gd name="connsiteX14" fmla="*/ 1193156 w 1215532"/>
                <a:gd name="connsiteY14" fmla="*/ 390 h 17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5532" h="1781298">
                  <a:moveTo>
                    <a:pt x="1192038" y="390"/>
                  </a:moveTo>
                  <a:cubicBezTo>
                    <a:pt x="1192038" y="390"/>
                    <a:pt x="102304" y="292403"/>
                    <a:pt x="96710" y="293521"/>
                  </a:cubicBezTo>
                  <a:cubicBezTo>
                    <a:pt x="91116" y="294640"/>
                    <a:pt x="79928" y="299116"/>
                    <a:pt x="75452" y="301353"/>
                  </a:cubicBezTo>
                  <a:cubicBezTo>
                    <a:pt x="20630" y="329324"/>
                    <a:pt x="-9578" y="391978"/>
                    <a:pt x="2729" y="453513"/>
                  </a:cubicBezTo>
                  <a:lnTo>
                    <a:pt x="354039" y="1764774"/>
                  </a:lnTo>
                  <a:cubicBezTo>
                    <a:pt x="357396" y="1777081"/>
                    <a:pt x="369703" y="1783794"/>
                    <a:pt x="380891" y="1780437"/>
                  </a:cubicBezTo>
                  <a:lnTo>
                    <a:pt x="587873" y="1725615"/>
                  </a:lnTo>
                  <a:cubicBezTo>
                    <a:pt x="600180" y="1722258"/>
                    <a:pt x="606893" y="1709951"/>
                    <a:pt x="603537" y="1698763"/>
                  </a:cubicBezTo>
                  <a:lnTo>
                    <a:pt x="371940" y="832794"/>
                  </a:lnTo>
                  <a:cubicBezTo>
                    <a:pt x="361871" y="796992"/>
                    <a:pt x="384247" y="758952"/>
                    <a:pt x="420050" y="750001"/>
                  </a:cubicBezTo>
                  <a:lnTo>
                    <a:pt x="674023" y="681753"/>
                  </a:lnTo>
                  <a:cubicBezTo>
                    <a:pt x="674023" y="681753"/>
                    <a:pt x="709825" y="671684"/>
                    <a:pt x="718776" y="668327"/>
                  </a:cubicBezTo>
                  <a:cubicBezTo>
                    <a:pt x="981699" y="572108"/>
                    <a:pt x="1173018" y="324849"/>
                    <a:pt x="1215533" y="23885"/>
                  </a:cubicBezTo>
                  <a:cubicBezTo>
                    <a:pt x="1215533" y="18291"/>
                    <a:pt x="1215533" y="10459"/>
                    <a:pt x="1211058" y="5984"/>
                  </a:cubicBezTo>
                  <a:cubicBezTo>
                    <a:pt x="1206582" y="390"/>
                    <a:pt x="1199869" y="-729"/>
                    <a:pt x="1193156" y="390"/>
                  </a:cubicBezTo>
                  <a:close/>
                </a:path>
              </a:pathLst>
            </a:custGeom>
            <a:solidFill>
              <a:schemeClr val="tx1">
                <a:alpha val="10000"/>
              </a:schemeClr>
            </a:solidFill>
            <a:ln w="0" cap="flat">
              <a:noFill/>
              <a:prstDash val="solid"/>
              <a:miter/>
            </a:ln>
          </p:spPr>
          <p:txBody>
            <a:bodyPr rtlCol="0" anchor="ctr"/>
            <a:lstStyle/>
            <a:p>
              <a:endParaRPr lang="en-CA"/>
            </a:p>
          </p:txBody>
        </p:sp>
        <p:sp>
          <p:nvSpPr>
            <p:cNvPr id="9" name="Freeform: Shape 8">
              <a:extLst>
                <a:ext uri="{FF2B5EF4-FFF2-40B4-BE49-F238E27FC236}">
                  <a16:creationId xmlns:a16="http://schemas.microsoft.com/office/drawing/2014/main" id="{0C88555E-38E0-B4AB-E7D4-71D6B952BEC3}"/>
                </a:ext>
              </a:extLst>
            </p:cNvPr>
            <p:cNvSpPr/>
            <p:nvPr userDrawn="1"/>
          </p:nvSpPr>
          <p:spPr>
            <a:xfrm>
              <a:off x="7535255" y="2753682"/>
              <a:ext cx="1717039" cy="2452641"/>
            </a:xfrm>
            <a:custGeom>
              <a:avLst/>
              <a:gdLst>
                <a:gd name="connsiteX0" fmla="*/ 1591732 w 1717039"/>
                <a:gd name="connsiteY0" fmla="*/ 2677 h 2452641"/>
                <a:gd name="connsiteX1" fmla="*/ 1578306 w 1717039"/>
                <a:gd name="connsiteY1" fmla="*/ 439 h 2452641"/>
                <a:gd name="connsiteX2" fmla="*/ 165232 w 1717039"/>
                <a:gd name="connsiteY2" fmla="*/ 378601 h 2452641"/>
                <a:gd name="connsiteX3" fmla="*/ 29855 w 1717039"/>
                <a:gd name="connsiteY3" fmla="*/ 486008 h 2452641"/>
                <a:gd name="connsiteX4" fmla="*/ 6360 w 1717039"/>
                <a:gd name="connsiteY4" fmla="*/ 652713 h 2452641"/>
                <a:gd name="connsiteX5" fmla="*/ 484097 w 1717039"/>
                <a:gd name="connsiteY5" fmla="*/ 2436117 h 2452641"/>
                <a:gd name="connsiteX6" fmla="*/ 510949 w 1717039"/>
                <a:gd name="connsiteY6" fmla="*/ 2451780 h 2452641"/>
                <a:gd name="connsiteX7" fmla="*/ 717931 w 1717039"/>
                <a:gd name="connsiteY7" fmla="*/ 2396958 h 2452641"/>
                <a:gd name="connsiteX8" fmla="*/ 733595 w 1717039"/>
                <a:gd name="connsiteY8" fmla="*/ 2370106 h 2452641"/>
                <a:gd name="connsiteX9" fmla="*/ 384522 w 1717039"/>
                <a:gd name="connsiteY9" fmla="*/ 1065558 h 2452641"/>
                <a:gd name="connsiteX10" fmla="*/ 570246 w 1717039"/>
                <a:gd name="connsiteY10" fmla="*/ 744456 h 2452641"/>
                <a:gd name="connsiteX11" fmla="*/ 1704733 w 1717039"/>
                <a:gd name="connsiteY11" fmla="*/ 440136 h 2452641"/>
                <a:gd name="connsiteX12" fmla="*/ 1717040 w 1717039"/>
                <a:gd name="connsiteY12" fmla="*/ 424473 h 2452641"/>
                <a:gd name="connsiteX13" fmla="*/ 1717040 w 1717039"/>
                <a:gd name="connsiteY13" fmla="*/ 424473 h 2452641"/>
                <a:gd name="connsiteX14" fmla="*/ 1689069 w 1717039"/>
                <a:gd name="connsiteY14" fmla="*/ 232035 h 2452641"/>
                <a:gd name="connsiteX15" fmla="*/ 1599563 w 1717039"/>
                <a:gd name="connsiteY15" fmla="*/ 13865 h 2452641"/>
                <a:gd name="connsiteX16" fmla="*/ 1591732 w 1717039"/>
                <a:gd name="connsiteY16" fmla="*/ 4914 h 245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7039" h="2452641">
                  <a:moveTo>
                    <a:pt x="1591732" y="2677"/>
                  </a:moveTo>
                  <a:cubicBezTo>
                    <a:pt x="1587256" y="439"/>
                    <a:pt x="1582781" y="-680"/>
                    <a:pt x="1578306" y="439"/>
                  </a:cubicBezTo>
                  <a:cubicBezTo>
                    <a:pt x="1578306" y="439"/>
                    <a:pt x="165232" y="378601"/>
                    <a:pt x="165232" y="378601"/>
                  </a:cubicBezTo>
                  <a:cubicBezTo>
                    <a:pt x="108172" y="396502"/>
                    <a:pt x="60063" y="433423"/>
                    <a:pt x="29855" y="486008"/>
                  </a:cubicBezTo>
                  <a:cubicBezTo>
                    <a:pt x="766" y="537474"/>
                    <a:pt x="-7066" y="595653"/>
                    <a:pt x="6360" y="652713"/>
                  </a:cubicBezTo>
                  <a:lnTo>
                    <a:pt x="484097" y="2436117"/>
                  </a:lnTo>
                  <a:cubicBezTo>
                    <a:pt x="487453" y="2448424"/>
                    <a:pt x="499761" y="2455137"/>
                    <a:pt x="510949" y="2451780"/>
                  </a:cubicBezTo>
                  <a:lnTo>
                    <a:pt x="717931" y="2396958"/>
                  </a:lnTo>
                  <a:cubicBezTo>
                    <a:pt x="730238" y="2393601"/>
                    <a:pt x="736951" y="2381294"/>
                    <a:pt x="733595" y="2370106"/>
                  </a:cubicBezTo>
                  <a:lnTo>
                    <a:pt x="384522" y="1065558"/>
                  </a:lnTo>
                  <a:cubicBezTo>
                    <a:pt x="347601" y="925706"/>
                    <a:pt x="430394" y="782496"/>
                    <a:pt x="570246" y="744456"/>
                  </a:cubicBezTo>
                  <a:lnTo>
                    <a:pt x="1704733" y="440136"/>
                  </a:lnTo>
                  <a:cubicBezTo>
                    <a:pt x="1711446" y="437899"/>
                    <a:pt x="1717040" y="431186"/>
                    <a:pt x="1717040" y="424473"/>
                  </a:cubicBezTo>
                  <a:cubicBezTo>
                    <a:pt x="1717040" y="424473"/>
                    <a:pt x="1717040" y="424473"/>
                    <a:pt x="1717040" y="424473"/>
                  </a:cubicBezTo>
                  <a:cubicBezTo>
                    <a:pt x="1713683" y="362938"/>
                    <a:pt x="1705852" y="292452"/>
                    <a:pt x="1689069" y="232035"/>
                  </a:cubicBezTo>
                  <a:cubicBezTo>
                    <a:pt x="1668930" y="154836"/>
                    <a:pt x="1638722" y="82113"/>
                    <a:pt x="1599563" y="13865"/>
                  </a:cubicBezTo>
                  <a:cubicBezTo>
                    <a:pt x="1596207" y="7152"/>
                    <a:pt x="1593969" y="6033"/>
                    <a:pt x="1591732" y="4914"/>
                  </a:cubicBezTo>
                  <a:close/>
                </a:path>
              </a:pathLst>
            </a:custGeom>
            <a:solidFill>
              <a:schemeClr val="tx1">
                <a:alpha val="10000"/>
              </a:schemeClr>
            </a:solidFill>
            <a:ln w="0"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E02B4478-0C3F-4FFD-925B-8B5C876E7EFE}"/>
                </a:ext>
              </a:extLst>
            </p:cNvPr>
            <p:cNvSpPr/>
            <p:nvPr userDrawn="1"/>
          </p:nvSpPr>
          <p:spPr>
            <a:xfrm>
              <a:off x="7000303" y="2336891"/>
              <a:ext cx="2034714" cy="2976838"/>
            </a:xfrm>
            <a:custGeom>
              <a:avLst/>
              <a:gdLst>
                <a:gd name="connsiteX0" fmla="*/ 2023752 w 2034714"/>
                <a:gd name="connsiteY0" fmla="*/ 315416 h 2976838"/>
                <a:gd name="connsiteX1" fmla="*/ 2033821 w 2034714"/>
                <a:gd name="connsiteY1" fmla="*/ 295277 h 2976838"/>
                <a:gd name="connsiteX2" fmla="*/ 2029346 w 2034714"/>
                <a:gd name="connsiteY2" fmla="*/ 287446 h 2976838"/>
                <a:gd name="connsiteX3" fmla="*/ 1247289 w 2034714"/>
                <a:gd name="connsiteY3" fmla="*/ 23403 h 2976838"/>
                <a:gd name="connsiteX4" fmla="*/ 240348 w 2034714"/>
                <a:gd name="connsiteY4" fmla="*/ 293040 h 2976838"/>
                <a:gd name="connsiteX5" fmla="*/ 10990 w 2034714"/>
                <a:gd name="connsiteY5" fmla="*/ 689103 h 2976838"/>
                <a:gd name="connsiteX6" fmla="*/ 619629 w 2034714"/>
                <a:gd name="connsiteY6" fmla="*/ 2960314 h 2976838"/>
                <a:gd name="connsiteX7" fmla="*/ 646481 w 2034714"/>
                <a:gd name="connsiteY7" fmla="*/ 2975977 h 2976838"/>
                <a:gd name="connsiteX8" fmla="*/ 885909 w 2034714"/>
                <a:gd name="connsiteY8" fmla="*/ 2912204 h 2976838"/>
                <a:gd name="connsiteX9" fmla="*/ 901573 w 2034714"/>
                <a:gd name="connsiteY9" fmla="*/ 2885353 h 2976838"/>
                <a:gd name="connsiteX10" fmla="*/ 427192 w 2034714"/>
                <a:gd name="connsiteY10" fmla="*/ 1110899 h 2976838"/>
                <a:gd name="connsiteX11" fmla="*/ 460756 w 2034714"/>
                <a:gd name="connsiteY11" fmla="*/ 842382 h 2976838"/>
                <a:gd name="connsiteX12" fmla="*/ 677808 w 2034714"/>
                <a:gd name="connsiteY12" fmla="*/ 675677 h 2976838"/>
                <a:gd name="connsiteX13" fmla="*/ 2024871 w 2034714"/>
                <a:gd name="connsiteY13" fmla="*/ 314297 h 297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4714" h="2976838">
                  <a:moveTo>
                    <a:pt x="2023752" y="315416"/>
                  </a:moveTo>
                  <a:cubicBezTo>
                    <a:pt x="2030465" y="313179"/>
                    <a:pt x="2037178" y="304228"/>
                    <a:pt x="2033821" y="295277"/>
                  </a:cubicBezTo>
                  <a:cubicBezTo>
                    <a:pt x="2032703" y="291921"/>
                    <a:pt x="2029346" y="287446"/>
                    <a:pt x="2029346" y="287446"/>
                  </a:cubicBezTo>
                  <a:cubicBezTo>
                    <a:pt x="1835790" y="58087"/>
                    <a:pt x="1523638" y="-51558"/>
                    <a:pt x="1247289" y="23403"/>
                  </a:cubicBezTo>
                  <a:lnTo>
                    <a:pt x="240348" y="293040"/>
                  </a:lnTo>
                  <a:cubicBezTo>
                    <a:pt x="66931" y="338912"/>
                    <a:pt x="-34882" y="516804"/>
                    <a:pt x="10990" y="689103"/>
                  </a:cubicBezTo>
                  <a:lnTo>
                    <a:pt x="619629" y="2960314"/>
                  </a:lnTo>
                  <a:cubicBezTo>
                    <a:pt x="622986" y="2972621"/>
                    <a:pt x="635293" y="2979334"/>
                    <a:pt x="646481" y="2975977"/>
                  </a:cubicBezTo>
                  <a:lnTo>
                    <a:pt x="885909" y="2912204"/>
                  </a:lnTo>
                  <a:cubicBezTo>
                    <a:pt x="898216" y="2908848"/>
                    <a:pt x="904929" y="2896541"/>
                    <a:pt x="901573" y="2885353"/>
                  </a:cubicBezTo>
                  <a:lnTo>
                    <a:pt x="427192" y="1110899"/>
                  </a:lnTo>
                  <a:cubicBezTo>
                    <a:pt x="401459" y="1020275"/>
                    <a:pt x="413766" y="925175"/>
                    <a:pt x="460756" y="842382"/>
                  </a:cubicBezTo>
                  <a:cubicBezTo>
                    <a:pt x="507747" y="759589"/>
                    <a:pt x="584946" y="700291"/>
                    <a:pt x="677808" y="675677"/>
                  </a:cubicBezTo>
                  <a:lnTo>
                    <a:pt x="2024871" y="314297"/>
                  </a:lnTo>
                  <a:close/>
                </a:path>
              </a:pathLst>
            </a:custGeom>
            <a:solidFill>
              <a:schemeClr val="tx1">
                <a:alpha val="10000"/>
              </a:schemeClr>
            </a:solidFill>
            <a:ln w="0" cap="flat">
              <a:noFill/>
              <a:prstDash val="solid"/>
              <a:miter/>
            </a:ln>
          </p:spPr>
          <p:txBody>
            <a:bodyPr rtlCol="0" anchor="ctr"/>
            <a:lstStyle/>
            <a:p>
              <a:endParaRPr lang="en-CA"/>
            </a:p>
          </p:txBody>
        </p:sp>
      </p:grpSp>
      <p:sp>
        <p:nvSpPr>
          <p:cNvPr id="2" name="Title 1">
            <a:extLst>
              <a:ext uri="{FF2B5EF4-FFF2-40B4-BE49-F238E27FC236}">
                <a16:creationId xmlns:a16="http://schemas.microsoft.com/office/drawing/2014/main" id="{757F593E-8F87-AC6E-5A37-6724CAB6A8AF}"/>
              </a:ext>
            </a:extLst>
          </p:cNvPr>
          <p:cNvSpPr>
            <a:spLocks noGrp="1"/>
          </p:cNvSpPr>
          <p:nvPr>
            <p:ph type="title"/>
          </p:nvPr>
        </p:nvSpPr>
        <p:spPr>
          <a:xfrm>
            <a:off x="462455" y="923885"/>
            <a:ext cx="8219090" cy="2139950"/>
          </a:xfrm>
        </p:spPr>
        <p:txBody>
          <a:bodyPr anchor="ctr"/>
          <a:lstStyle>
            <a:lvl1pPr>
              <a:defRPr sz="6000"/>
            </a:lvl1p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5FD7DAC4-6528-0AA6-08EB-7A94CC8E65D3}"/>
              </a:ext>
            </a:extLst>
          </p:cNvPr>
          <p:cNvSpPr>
            <a:spLocks noGrp="1"/>
          </p:cNvSpPr>
          <p:nvPr>
            <p:ph type="body" idx="1"/>
          </p:nvPr>
        </p:nvSpPr>
        <p:spPr>
          <a:xfrm>
            <a:off x="462455" y="3082885"/>
            <a:ext cx="8219090" cy="11255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C09120-5DE6-B4C6-55B3-C025DB4D8858}"/>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BFA75B68-E51A-087E-8AA2-240E286BF7C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975189-9956-E924-6557-C78B0030BA34}"/>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229231118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Dark">
    <p:bg>
      <p:bgRef idx="1001">
        <a:schemeClr val="bg2"/>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C866DD5-39D9-772A-8DD1-4B34034D4659}"/>
              </a:ext>
              <a:ext uri="{C183D7F6-B498-43B3-948B-1728B52AA6E4}">
                <adec:decorative xmlns:adec="http://schemas.microsoft.com/office/drawing/2017/decorative" val="1"/>
              </a:ext>
            </a:extLst>
          </p:cNvPr>
          <p:cNvGrpSpPr/>
          <p:nvPr userDrawn="1"/>
        </p:nvGrpSpPr>
        <p:grpSpPr>
          <a:xfrm>
            <a:off x="6602610" y="2336891"/>
            <a:ext cx="2251991" cy="2976838"/>
            <a:chOff x="7000303" y="2336891"/>
            <a:chExt cx="2251991" cy="2976838"/>
          </a:xfrm>
        </p:grpSpPr>
        <p:sp>
          <p:nvSpPr>
            <p:cNvPr id="8" name="Freeform: Shape 7">
              <a:extLst>
                <a:ext uri="{FF2B5EF4-FFF2-40B4-BE49-F238E27FC236}">
                  <a16:creationId xmlns:a16="http://schemas.microsoft.com/office/drawing/2014/main" id="{2E5AC353-5FFF-577F-CDB1-2CDC82529B5A}"/>
                </a:ext>
              </a:extLst>
            </p:cNvPr>
            <p:cNvSpPr/>
            <p:nvPr userDrawn="1"/>
          </p:nvSpPr>
          <p:spPr>
            <a:xfrm>
              <a:off x="8029903" y="3325449"/>
              <a:ext cx="1215532" cy="1781298"/>
            </a:xfrm>
            <a:custGeom>
              <a:avLst/>
              <a:gdLst>
                <a:gd name="connsiteX0" fmla="*/ 1192038 w 1215532"/>
                <a:gd name="connsiteY0" fmla="*/ 390 h 1781298"/>
                <a:gd name="connsiteX1" fmla="*/ 96710 w 1215532"/>
                <a:gd name="connsiteY1" fmla="*/ 293521 h 1781298"/>
                <a:gd name="connsiteX2" fmla="*/ 75452 w 1215532"/>
                <a:gd name="connsiteY2" fmla="*/ 301353 h 1781298"/>
                <a:gd name="connsiteX3" fmla="*/ 2729 w 1215532"/>
                <a:gd name="connsiteY3" fmla="*/ 453513 h 1781298"/>
                <a:gd name="connsiteX4" fmla="*/ 354039 w 1215532"/>
                <a:gd name="connsiteY4" fmla="*/ 1764774 h 1781298"/>
                <a:gd name="connsiteX5" fmla="*/ 380891 w 1215532"/>
                <a:gd name="connsiteY5" fmla="*/ 1780437 h 1781298"/>
                <a:gd name="connsiteX6" fmla="*/ 587873 w 1215532"/>
                <a:gd name="connsiteY6" fmla="*/ 1725615 h 1781298"/>
                <a:gd name="connsiteX7" fmla="*/ 603537 w 1215532"/>
                <a:gd name="connsiteY7" fmla="*/ 1698763 h 1781298"/>
                <a:gd name="connsiteX8" fmla="*/ 371940 w 1215532"/>
                <a:gd name="connsiteY8" fmla="*/ 832794 h 1781298"/>
                <a:gd name="connsiteX9" fmla="*/ 420050 w 1215532"/>
                <a:gd name="connsiteY9" fmla="*/ 750001 h 1781298"/>
                <a:gd name="connsiteX10" fmla="*/ 674023 w 1215532"/>
                <a:gd name="connsiteY10" fmla="*/ 681753 h 1781298"/>
                <a:gd name="connsiteX11" fmla="*/ 718776 w 1215532"/>
                <a:gd name="connsiteY11" fmla="*/ 668327 h 1781298"/>
                <a:gd name="connsiteX12" fmla="*/ 1215533 w 1215532"/>
                <a:gd name="connsiteY12" fmla="*/ 23885 h 1781298"/>
                <a:gd name="connsiteX13" fmla="*/ 1211058 w 1215532"/>
                <a:gd name="connsiteY13" fmla="*/ 5984 h 1781298"/>
                <a:gd name="connsiteX14" fmla="*/ 1193156 w 1215532"/>
                <a:gd name="connsiteY14" fmla="*/ 390 h 17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5532" h="1781298">
                  <a:moveTo>
                    <a:pt x="1192038" y="390"/>
                  </a:moveTo>
                  <a:cubicBezTo>
                    <a:pt x="1192038" y="390"/>
                    <a:pt x="102304" y="292403"/>
                    <a:pt x="96710" y="293521"/>
                  </a:cubicBezTo>
                  <a:cubicBezTo>
                    <a:pt x="91116" y="294640"/>
                    <a:pt x="79928" y="299116"/>
                    <a:pt x="75452" y="301353"/>
                  </a:cubicBezTo>
                  <a:cubicBezTo>
                    <a:pt x="20630" y="329324"/>
                    <a:pt x="-9578" y="391978"/>
                    <a:pt x="2729" y="453513"/>
                  </a:cubicBezTo>
                  <a:lnTo>
                    <a:pt x="354039" y="1764774"/>
                  </a:lnTo>
                  <a:cubicBezTo>
                    <a:pt x="357396" y="1777081"/>
                    <a:pt x="369703" y="1783794"/>
                    <a:pt x="380891" y="1780437"/>
                  </a:cubicBezTo>
                  <a:lnTo>
                    <a:pt x="587873" y="1725615"/>
                  </a:lnTo>
                  <a:cubicBezTo>
                    <a:pt x="600180" y="1722258"/>
                    <a:pt x="606893" y="1709951"/>
                    <a:pt x="603537" y="1698763"/>
                  </a:cubicBezTo>
                  <a:lnTo>
                    <a:pt x="371940" y="832794"/>
                  </a:lnTo>
                  <a:cubicBezTo>
                    <a:pt x="361871" y="796992"/>
                    <a:pt x="384247" y="758952"/>
                    <a:pt x="420050" y="750001"/>
                  </a:cubicBezTo>
                  <a:lnTo>
                    <a:pt x="674023" y="681753"/>
                  </a:lnTo>
                  <a:cubicBezTo>
                    <a:pt x="674023" y="681753"/>
                    <a:pt x="709825" y="671684"/>
                    <a:pt x="718776" y="668327"/>
                  </a:cubicBezTo>
                  <a:cubicBezTo>
                    <a:pt x="981699" y="572108"/>
                    <a:pt x="1173018" y="324849"/>
                    <a:pt x="1215533" y="23885"/>
                  </a:cubicBezTo>
                  <a:cubicBezTo>
                    <a:pt x="1215533" y="18291"/>
                    <a:pt x="1215533" y="10459"/>
                    <a:pt x="1211058" y="5984"/>
                  </a:cubicBezTo>
                  <a:cubicBezTo>
                    <a:pt x="1206582" y="390"/>
                    <a:pt x="1199869" y="-729"/>
                    <a:pt x="1193156" y="390"/>
                  </a:cubicBezTo>
                  <a:close/>
                </a:path>
              </a:pathLst>
            </a:custGeom>
            <a:solidFill>
              <a:schemeClr val="tx1">
                <a:alpha val="10000"/>
              </a:schemeClr>
            </a:solidFill>
            <a:ln w="0" cap="flat">
              <a:noFill/>
              <a:prstDash val="solid"/>
              <a:miter/>
            </a:ln>
          </p:spPr>
          <p:txBody>
            <a:bodyPr rtlCol="0" anchor="ctr"/>
            <a:lstStyle/>
            <a:p>
              <a:endParaRPr lang="en-CA"/>
            </a:p>
          </p:txBody>
        </p:sp>
        <p:sp>
          <p:nvSpPr>
            <p:cNvPr id="9" name="Freeform: Shape 8">
              <a:extLst>
                <a:ext uri="{FF2B5EF4-FFF2-40B4-BE49-F238E27FC236}">
                  <a16:creationId xmlns:a16="http://schemas.microsoft.com/office/drawing/2014/main" id="{0C88555E-38E0-B4AB-E7D4-71D6B952BEC3}"/>
                </a:ext>
              </a:extLst>
            </p:cNvPr>
            <p:cNvSpPr/>
            <p:nvPr userDrawn="1"/>
          </p:nvSpPr>
          <p:spPr>
            <a:xfrm>
              <a:off x="7535255" y="2753682"/>
              <a:ext cx="1717039" cy="2452641"/>
            </a:xfrm>
            <a:custGeom>
              <a:avLst/>
              <a:gdLst>
                <a:gd name="connsiteX0" fmla="*/ 1591732 w 1717039"/>
                <a:gd name="connsiteY0" fmla="*/ 2677 h 2452641"/>
                <a:gd name="connsiteX1" fmla="*/ 1578306 w 1717039"/>
                <a:gd name="connsiteY1" fmla="*/ 439 h 2452641"/>
                <a:gd name="connsiteX2" fmla="*/ 165232 w 1717039"/>
                <a:gd name="connsiteY2" fmla="*/ 378601 h 2452641"/>
                <a:gd name="connsiteX3" fmla="*/ 29855 w 1717039"/>
                <a:gd name="connsiteY3" fmla="*/ 486008 h 2452641"/>
                <a:gd name="connsiteX4" fmla="*/ 6360 w 1717039"/>
                <a:gd name="connsiteY4" fmla="*/ 652713 h 2452641"/>
                <a:gd name="connsiteX5" fmla="*/ 484097 w 1717039"/>
                <a:gd name="connsiteY5" fmla="*/ 2436117 h 2452641"/>
                <a:gd name="connsiteX6" fmla="*/ 510949 w 1717039"/>
                <a:gd name="connsiteY6" fmla="*/ 2451780 h 2452641"/>
                <a:gd name="connsiteX7" fmla="*/ 717931 w 1717039"/>
                <a:gd name="connsiteY7" fmla="*/ 2396958 h 2452641"/>
                <a:gd name="connsiteX8" fmla="*/ 733595 w 1717039"/>
                <a:gd name="connsiteY8" fmla="*/ 2370106 h 2452641"/>
                <a:gd name="connsiteX9" fmla="*/ 384522 w 1717039"/>
                <a:gd name="connsiteY9" fmla="*/ 1065558 h 2452641"/>
                <a:gd name="connsiteX10" fmla="*/ 570246 w 1717039"/>
                <a:gd name="connsiteY10" fmla="*/ 744456 h 2452641"/>
                <a:gd name="connsiteX11" fmla="*/ 1704733 w 1717039"/>
                <a:gd name="connsiteY11" fmla="*/ 440136 h 2452641"/>
                <a:gd name="connsiteX12" fmla="*/ 1717040 w 1717039"/>
                <a:gd name="connsiteY12" fmla="*/ 424473 h 2452641"/>
                <a:gd name="connsiteX13" fmla="*/ 1717040 w 1717039"/>
                <a:gd name="connsiteY13" fmla="*/ 424473 h 2452641"/>
                <a:gd name="connsiteX14" fmla="*/ 1689069 w 1717039"/>
                <a:gd name="connsiteY14" fmla="*/ 232035 h 2452641"/>
                <a:gd name="connsiteX15" fmla="*/ 1599563 w 1717039"/>
                <a:gd name="connsiteY15" fmla="*/ 13865 h 2452641"/>
                <a:gd name="connsiteX16" fmla="*/ 1591732 w 1717039"/>
                <a:gd name="connsiteY16" fmla="*/ 4914 h 245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7039" h="2452641">
                  <a:moveTo>
                    <a:pt x="1591732" y="2677"/>
                  </a:moveTo>
                  <a:cubicBezTo>
                    <a:pt x="1587256" y="439"/>
                    <a:pt x="1582781" y="-680"/>
                    <a:pt x="1578306" y="439"/>
                  </a:cubicBezTo>
                  <a:cubicBezTo>
                    <a:pt x="1578306" y="439"/>
                    <a:pt x="165232" y="378601"/>
                    <a:pt x="165232" y="378601"/>
                  </a:cubicBezTo>
                  <a:cubicBezTo>
                    <a:pt x="108172" y="396502"/>
                    <a:pt x="60063" y="433423"/>
                    <a:pt x="29855" y="486008"/>
                  </a:cubicBezTo>
                  <a:cubicBezTo>
                    <a:pt x="766" y="537474"/>
                    <a:pt x="-7066" y="595653"/>
                    <a:pt x="6360" y="652713"/>
                  </a:cubicBezTo>
                  <a:lnTo>
                    <a:pt x="484097" y="2436117"/>
                  </a:lnTo>
                  <a:cubicBezTo>
                    <a:pt x="487453" y="2448424"/>
                    <a:pt x="499761" y="2455137"/>
                    <a:pt x="510949" y="2451780"/>
                  </a:cubicBezTo>
                  <a:lnTo>
                    <a:pt x="717931" y="2396958"/>
                  </a:lnTo>
                  <a:cubicBezTo>
                    <a:pt x="730238" y="2393601"/>
                    <a:pt x="736951" y="2381294"/>
                    <a:pt x="733595" y="2370106"/>
                  </a:cubicBezTo>
                  <a:lnTo>
                    <a:pt x="384522" y="1065558"/>
                  </a:lnTo>
                  <a:cubicBezTo>
                    <a:pt x="347601" y="925706"/>
                    <a:pt x="430394" y="782496"/>
                    <a:pt x="570246" y="744456"/>
                  </a:cubicBezTo>
                  <a:lnTo>
                    <a:pt x="1704733" y="440136"/>
                  </a:lnTo>
                  <a:cubicBezTo>
                    <a:pt x="1711446" y="437899"/>
                    <a:pt x="1717040" y="431186"/>
                    <a:pt x="1717040" y="424473"/>
                  </a:cubicBezTo>
                  <a:cubicBezTo>
                    <a:pt x="1717040" y="424473"/>
                    <a:pt x="1717040" y="424473"/>
                    <a:pt x="1717040" y="424473"/>
                  </a:cubicBezTo>
                  <a:cubicBezTo>
                    <a:pt x="1713683" y="362938"/>
                    <a:pt x="1705852" y="292452"/>
                    <a:pt x="1689069" y="232035"/>
                  </a:cubicBezTo>
                  <a:cubicBezTo>
                    <a:pt x="1668930" y="154836"/>
                    <a:pt x="1638722" y="82113"/>
                    <a:pt x="1599563" y="13865"/>
                  </a:cubicBezTo>
                  <a:cubicBezTo>
                    <a:pt x="1596207" y="7152"/>
                    <a:pt x="1593969" y="6033"/>
                    <a:pt x="1591732" y="4914"/>
                  </a:cubicBezTo>
                  <a:close/>
                </a:path>
              </a:pathLst>
            </a:custGeom>
            <a:solidFill>
              <a:schemeClr val="tx1">
                <a:alpha val="10000"/>
              </a:schemeClr>
            </a:solidFill>
            <a:ln w="0"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E02B4478-0C3F-4FFD-925B-8B5C876E7EFE}"/>
                </a:ext>
              </a:extLst>
            </p:cNvPr>
            <p:cNvSpPr/>
            <p:nvPr userDrawn="1"/>
          </p:nvSpPr>
          <p:spPr>
            <a:xfrm>
              <a:off x="7000303" y="2336891"/>
              <a:ext cx="2034714" cy="2976838"/>
            </a:xfrm>
            <a:custGeom>
              <a:avLst/>
              <a:gdLst>
                <a:gd name="connsiteX0" fmla="*/ 2023752 w 2034714"/>
                <a:gd name="connsiteY0" fmla="*/ 315416 h 2976838"/>
                <a:gd name="connsiteX1" fmla="*/ 2033821 w 2034714"/>
                <a:gd name="connsiteY1" fmla="*/ 295277 h 2976838"/>
                <a:gd name="connsiteX2" fmla="*/ 2029346 w 2034714"/>
                <a:gd name="connsiteY2" fmla="*/ 287446 h 2976838"/>
                <a:gd name="connsiteX3" fmla="*/ 1247289 w 2034714"/>
                <a:gd name="connsiteY3" fmla="*/ 23403 h 2976838"/>
                <a:gd name="connsiteX4" fmla="*/ 240348 w 2034714"/>
                <a:gd name="connsiteY4" fmla="*/ 293040 h 2976838"/>
                <a:gd name="connsiteX5" fmla="*/ 10990 w 2034714"/>
                <a:gd name="connsiteY5" fmla="*/ 689103 h 2976838"/>
                <a:gd name="connsiteX6" fmla="*/ 619629 w 2034714"/>
                <a:gd name="connsiteY6" fmla="*/ 2960314 h 2976838"/>
                <a:gd name="connsiteX7" fmla="*/ 646481 w 2034714"/>
                <a:gd name="connsiteY7" fmla="*/ 2975977 h 2976838"/>
                <a:gd name="connsiteX8" fmla="*/ 885909 w 2034714"/>
                <a:gd name="connsiteY8" fmla="*/ 2912204 h 2976838"/>
                <a:gd name="connsiteX9" fmla="*/ 901573 w 2034714"/>
                <a:gd name="connsiteY9" fmla="*/ 2885353 h 2976838"/>
                <a:gd name="connsiteX10" fmla="*/ 427192 w 2034714"/>
                <a:gd name="connsiteY10" fmla="*/ 1110899 h 2976838"/>
                <a:gd name="connsiteX11" fmla="*/ 460756 w 2034714"/>
                <a:gd name="connsiteY11" fmla="*/ 842382 h 2976838"/>
                <a:gd name="connsiteX12" fmla="*/ 677808 w 2034714"/>
                <a:gd name="connsiteY12" fmla="*/ 675677 h 2976838"/>
                <a:gd name="connsiteX13" fmla="*/ 2024871 w 2034714"/>
                <a:gd name="connsiteY13" fmla="*/ 314297 h 297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4714" h="2976838">
                  <a:moveTo>
                    <a:pt x="2023752" y="315416"/>
                  </a:moveTo>
                  <a:cubicBezTo>
                    <a:pt x="2030465" y="313179"/>
                    <a:pt x="2037178" y="304228"/>
                    <a:pt x="2033821" y="295277"/>
                  </a:cubicBezTo>
                  <a:cubicBezTo>
                    <a:pt x="2032703" y="291921"/>
                    <a:pt x="2029346" y="287446"/>
                    <a:pt x="2029346" y="287446"/>
                  </a:cubicBezTo>
                  <a:cubicBezTo>
                    <a:pt x="1835790" y="58087"/>
                    <a:pt x="1523638" y="-51558"/>
                    <a:pt x="1247289" y="23403"/>
                  </a:cubicBezTo>
                  <a:lnTo>
                    <a:pt x="240348" y="293040"/>
                  </a:lnTo>
                  <a:cubicBezTo>
                    <a:pt x="66931" y="338912"/>
                    <a:pt x="-34882" y="516804"/>
                    <a:pt x="10990" y="689103"/>
                  </a:cubicBezTo>
                  <a:lnTo>
                    <a:pt x="619629" y="2960314"/>
                  </a:lnTo>
                  <a:cubicBezTo>
                    <a:pt x="622986" y="2972621"/>
                    <a:pt x="635293" y="2979334"/>
                    <a:pt x="646481" y="2975977"/>
                  </a:cubicBezTo>
                  <a:lnTo>
                    <a:pt x="885909" y="2912204"/>
                  </a:lnTo>
                  <a:cubicBezTo>
                    <a:pt x="898216" y="2908848"/>
                    <a:pt x="904929" y="2896541"/>
                    <a:pt x="901573" y="2885353"/>
                  </a:cubicBezTo>
                  <a:lnTo>
                    <a:pt x="427192" y="1110899"/>
                  </a:lnTo>
                  <a:cubicBezTo>
                    <a:pt x="401459" y="1020275"/>
                    <a:pt x="413766" y="925175"/>
                    <a:pt x="460756" y="842382"/>
                  </a:cubicBezTo>
                  <a:cubicBezTo>
                    <a:pt x="507747" y="759589"/>
                    <a:pt x="584946" y="700291"/>
                    <a:pt x="677808" y="675677"/>
                  </a:cubicBezTo>
                  <a:lnTo>
                    <a:pt x="2024871" y="314297"/>
                  </a:lnTo>
                  <a:close/>
                </a:path>
              </a:pathLst>
            </a:custGeom>
            <a:solidFill>
              <a:schemeClr val="tx1">
                <a:alpha val="10000"/>
              </a:schemeClr>
            </a:solidFill>
            <a:ln w="0" cap="flat">
              <a:noFill/>
              <a:prstDash val="solid"/>
              <a:miter/>
            </a:ln>
          </p:spPr>
          <p:txBody>
            <a:bodyPr rtlCol="0" anchor="ctr"/>
            <a:lstStyle/>
            <a:p>
              <a:endParaRPr lang="en-CA"/>
            </a:p>
          </p:txBody>
        </p:sp>
      </p:grpSp>
      <p:sp>
        <p:nvSpPr>
          <p:cNvPr id="2" name="Title 1">
            <a:extLst>
              <a:ext uri="{FF2B5EF4-FFF2-40B4-BE49-F238E27FC236}">
                <a16:creationId xmlns:a16="http://schemas.microsoft.com/office/drawing/2014/main" id="{757F593E-8F87-AC6E-5A37-6724CAB6A8AF}"/>
              </a:ext>
            </a:extLst>
          </p:cNvPr>
          <p:cNvSpPr>
            <a:spLocks noGrp="1"/>
          </p:cNvSpPr>
          <p:nvPr>
            <p:ph type="title"/>
          </p:nvPr>
        </p:nvSpPr>
        <p:spPr>
          <a:xfrm>
            <a:off x="462455" y="923885"/>
            <a:ext cx="8219090" cy="2139950"/>
          </a:xfrm>
        </p:spPr>
        <p:txBody>
          <a:bodyPr anchor="ctr"/>
          <a:lstStyle>
            <a:lvl1pPr>
              <a:defRPr sz="6000"/>
            </a:lvl1p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5FD7DAC4-6528-0AA6-08EB-7A94CC8E65D3}"/>
              </a:ext>
            </a:extLst>
          </p:cNvPr>
          <p:cNvSpPr>
            <a:spLocks noGrp="1"/>
          </p:cNvSpPr>
          <p:nvPr>
            <p:ph type="body" idx="1"/>
          </p:nvPr>
        </p:nvSpPr>
        <p:spPr>
          <a:xfrm>
            <a:off x="462455" y="3082885"/>
            <a:ext cx="821909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C09120-5DE6-B4C6-55B3-C025DB4D8858}"/>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BFA75B68-E51A-087E-8AA2-240E286BF7C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975189-9956-E924-6557-C78B0030BA34}"/>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195563225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08D78-FB2C-C260-0229-B67960EB63A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A6C3049-80CD-AE45-9236-F2175AD9FAE6}"/>
              </a:ext>
            </a:extLst>
          </p:cNvPr>
          <p:cNvSpPr>
            <a:spLocks noGrp="1"/>
          </p:cNvSpPr>
          <p:nvPr>
            <p:ph sz="half" idx="1"/>
          </p:nvPr>
        </p:nvSpPr>
        <p:spPr>
          <a:xfrm>
            <a:off x="457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Content Placeholder 3">
            <a:extLst>
              <a:ext uri="{FF2B5EF4-FFF2-40B4-BE49-F238E27FC236}">
                <a16:creationId xmlns:a16="http://schemas.microsoft.com/office/drawing/2014/main" id="{D231B00A-AD8A-6F68-59B1-F94377F6C45E}"/>
              </a:ext>
            </a:extLst>
          </p:cNvPr>
          <p:cNvSpPr>
            <a:spLocks noGrp="1"/>
          </p:cNvSpPr>
          <p:nvPr>
            <p:ph sz="half" idx="2"/>
          </p:nvPr>
        </p:nvSpPr>
        <p:spPr>
          <a:xfrm>
            <a:off x="480914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435033A-8DA2-EA6B-8356-BA5459C1C499}"/>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6" name="Footer Placeholder 5">
            <a:extLst>
              <a:ext uri="{FF2B5EF4-FFF2-40B4-BE49-F238E27FC236}">
                <a16:creationId xmlns:a16="http://schemas.microsoft.com/office/drawing/2014/main" id="{33B2FE60-156C-A380-5B76-B3E2A0F9F07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E6E22C6-BB09-3E4C-0E40-29F8EC51210C}"/>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2944211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33A1F-7790-FB21-F104-F3610D791E0A}"/>
              </a:ext>
            </a:extLst>
          </p:cNvPr>
          <p:cNvSpPr>
            <a:spLocks noGrp="1"/>
          </p:cNvSpPr>
          <p:nvPr>
            <p:ph type="title"/>
          </p:nvPr>
        </p:nvSpPr>
        <p:spPr>
          <a:xfrm>
            <a:off x="462455" y="274638"/>
            <a:ext cx="8222266" cy="755509"/>
          </a:xfrm>
        </p:spPr>
        <p:txBody>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D9F33A4A-3303-3B06-9FEB-E3FC523856B9}"/>
              </a:ext>
            </a:extLst>
          </p:cNvPr>
          <p:cNvSpPr>
            <a:spLocks noGrp="1"/>
          </p:cNvSpPr>
          <p:nvPr>
            <p:ph type="body" idx="1"/>
          </p:nvPr>
        </p:nvSpPr>
        <p:spPr>
          <a:xfrm>
            <a:off x="462455" y="1080305"/>
            <a:ext cx="3868737" cy="79929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AD9A48-B304-D717-CA53-E78789C8BE3D}"/>
              </a:ext>
            </a:extLst>
          </p:cNvPr>
          <p:cNvSpPr>
            <a:spLocks noGrp="1"/>
          </p:cNvSpPr>
          <p:nvPr>
            <p:ph sz="half" idx="2"/>
          </p:nvPr>
        </p:nvSpPr>
        <p:spPr>
          <a:xfrm>
            <a:off x="462455" y="1879600"/>
            <a:ext cx="3868737" cy="2762250"/>
          </a:xfrm>
        </p:spPr>
        <p:txBody>
          <a:bodyPr/>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p:txBody>
      </p:sp>
      <p:sp>
        <p:nvSpPr>
          <p:cNvPr id="5" name="Text Placeholder 4">
            <a:extLst>
              <a:ext uri="{FF2B5EF4-FFF2-40B4-BE49-F238E27FC236}">
                <a16:creationId xmlns:a16="http://schemas.microsoft.com/office/drawing/2014/main" id="{1D2DC959-88AC-D52F-D939-D0B4408601C3}"/>
              </a:ext>
            </a:extLst>
          </p:cNvPr>
          <p:cNvSpPr>
            <a:spLocks noGrp="1"/>
          </p:cNvSpPr>
          <p:nvPr>
            <p:ph type="body" sz="quarter" idx="3"/>
          </p:nvPr>
        </p:nvSpPr>
        <p:spPr>
          <a:xfrm>
            <a:off x="4793757" y="1080305"/>
            <a:ext cx="3887788" cy="7992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B2D461-D46F-FFE1-180F-BBA182F97C48}"/>
              </a:ext>
            </a:extLst>
          </p:cNvPr>
          <p:cNvSpPr>
            <a:spLocks noGrp="1"/>
          </p:cNvSpPr>
          <p:nvPr>
            <p:ph sz="quarter" idx="4"/>
          </p:nvPr>
        </p:nvSpPr>
        <p:spPr>
          <a:xfrm>
            <a:off x="4793757" y="1879600"/>
            <a:ext cx="3887788" cy="2762250"/>
          </a:xfrm>
        </p:spPr>
        <p:txBody>
          <a:bodyPr/>
          <a:lstStyle>
            <a:lvl1pPr>
              <a:defRPr sz="2000"/>
            </a:lvl1pPr>
            <a:lvl2pPr>
              <a:defRPr sz="1800"/>
            </a:lvl2pPr>
          </a:lstStyle>
          <a:p>
            <a:pPr lvl="0"/>
            <a:r>
              <a:rPr lang="en-US"/>
              <a:t>Click to edit Master text styles</a:t>
            </a:r>
          </a:p>
          <a:p>
            <a:pPr lvl="1"/>
            <a:r>
              <a:rPr lang="en-US"/>
              <a:t>Second level</a:t>
            </a:r>
          </a:p>
        </p:txBody>
      </p:sp>
      <p:sp>
        <p:nvSpPr>
          <p:cNvPr id="7" name="Date Placeholder 6">
            <a:extLst>
              <a:ext uri="{FF2B5EF4-FFF2-40B4-BE49-F238E27FC236}">
                <a16:creationId xmlns:a16="http://schemas.microsoft.com/office/drawing/2014/main" id="{DD7C4BA0-0928-70DB-079B-2C887A6A3E9E}"/>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8" name="Footer Placeholder 7">
            <a:extLst>
              <a:ext uri="{FF2B5EF4-FFF2-40B4-BE49-F238E27FC236}">
                <a16:creationId xmlns:a16="http://schemas.microsoft.com/office/drawing/2014/main" id="{6212A174-2E3F-7362-93DA-FDD30653515E}"/>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4FEA3BF-4E04-15F0-2284-AFC5F62C1AA9}"/>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2949258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A0C2-A067-FE6F-3186-101885161AD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26AF1D0-68B8-8AC5-3B93-2A1153D179D9}"/>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4" name="Footer Placeholder 3">
            <a:extLst>
              <a:ext uri="{FF2B5EF4-FFF2-40B4-BE49-F238E27FC236}">
                <a16:creationId xmlns:a16="http://schemas.microsoft.com/office/drawing/2014/main" id="{BCB2B3FE-6805-B233-FA0F-ADE095CF589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30E83A9-9FA5-AC10-AC42-EDA2A63955B0}"/>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372606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 colum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A0C2-A067-FE6F-3186-101885161AD4}"/>
              </a:ext>
            </a:extLst>
          </p:cNvPr>
          <p:cNvSpPr>
            <a:spLocks noGrp="1"/>
          </p:cNvSpPr>
          <p:nvPr>
            <p:ph type="title"/>
          </p:nvPr>
        </p:nvSpPr>
        <p:spPr/>
        <p:txBody>
          <a:bodyPr/>
          <a:lstStyle/>
          <a:p>
            <a:r>
              <a:rPr lang="en-US"/>
              <a:t>Click to edit Master title style</a:t>
            </a:r>
            <a:endParaRPr lang="en-CA" dirty="0"/>
          </a:p>
        </p:txBody>
      </p:sp>
      <p:sp>
        <p:nvSpPr>
          <p:cNvPr id="3" name="Date Placeholder 2">
            <a:extLst>
              <a:ext uri="{FF2B5EF4-FFF2-40B4-BE49-F238E27FC236}">
                <a16:creationId xmlns:a16="http://schemas.microsoft.com/office/drawing/2014/main" id="{F26AF1D0-68B8-8AC5-3B93-2A1153D179D9}"/>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4" name="Footer Placeholder 3">
            <a:extLst>
              <a:ext uri="{FF2B5EF4-FFF2-40B4-BE49-F238E27FC236}">
                <a16:creationId xmlns:a16="http://schemas.microsoft.com/office/drawing/2014/main" id="{BCB2B3FE-6805-B233-FA0F-ADE095CF589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30E83A9-9FA5-AC10-AC42-EDA2A63955B0}"/>
              </a:ext>
            </a:extLst>
          </p:cNvPr>
          <p:cNvSpPr>
            <a:spLocks noGrp="1"/>
          </p:cNvSpPr>
          <p:nvPr>
            <p:ph type="sldNum" sz="quarter" idx="12"/>
          </p:nvPr>
        </p:nvSpPr>
        <p:spPr/>
        <p:txBody>
          <a:bodyPr/>
          <a:lstStyle/>
          <a:p>
            <a:fld id="{4C022391-C712-40C7-855D-FD7E376C261F}" type="slidenum">
              <a:rPr lang="en-CA" smtClean="0"/>
              <a:t>‹#›</a:t>
            </a:fld>
            <a:endParaRPr lang="en-CA"/>
          </a:p>
        </p:txBody>
      </p:sp>
      <p:sp>
        <p:nvSpPr>
          <p:cNvPr id="6" name="Content Placeholder 1A">
            <a:extLst>
              <a:ext uri="{FF2B5EF4-FFF2-40B4-BE49-F238E27FC236}">
                <a16:creationId xmlns:a16="http://schemas.microsoft.com/office/drawing/2014/main" id="{425B0912-B47D-783A-6414-4769FC960CA4}"/>
              </a:ext>
              <a:ext uri="{C183D7F6-B498-43B3-948B-1728B52AA6E4}">
                <adec:decorative xmlns:adec="http://schemas.microsoft.com/office/drawing/2017/decorative" val="1"/>
              </a:ext>
            </a:extLst>
          </p:cNvPr>
          <p:cNvSpPr>
            <a:spLocks noGrp="1"/>
          </p:cNvSpPr>
          <p:nvPr>
            <p:ph sz="quarter" idx="25" hasCustomPrompt="1"/>
          </p:nvPr>
        </p:nvSpPr>
        <p:spPr>
          <a:xfrm>
            <a:off x="514350"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dirty="0"/>
              <a:t> </a:t>
            </a:r>
          </a:p>
        </p:txBody>
      </p:sp>
      <p:sp>
        <p:nvSpPr>
          <p:cNvPr id="7" name="Picture Placeholder 1B">
            <a:extLst>
              <a:ext uri="{FF2B5EF4-FFF2-40B4-BE49-F238E27FC236}">
                <a16:creationId xmlns:a16="http://schemas.microsoft.com/office/drawing/2014/main" id="{7BE3685A-8403-B3B6-ACD2-59902F6E93BE}"/>
              </a:ext>
              <a:ext uri="{C183D7F6-B498-43B3-948B-1728B52AA6E4}">
                <adec:decorative xmlns:adec="http://schemas.microsoft.com/office/drawing/2017/decorative" val="1"/>
              </a:ext>
            </a:extLst>
          </p:cNvPr>
          <p:cNvSpPr>
            <a:spLocks noGrp="1"/>
          </p:cNvSpPr>
          <p:nvPr>
            <p:ph type="pic" sz="quarter" idx="26"/>
          </p:nvPr>
        </p:nvSpPr>
        <p:spPr>
          <a:xfrm>
            <a:off x="628650"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endParaRPr lang="en-US" dirty="0"/>
          </a:p>
        </p:txBody>
      </p:sp>
      <p:sp>
        <p:nvSpPr>
          <p:cNvPr id="8" name="Content Placeholder 1C">
            <a:extLst>
              <a:ext uri="{FF2B5EF4-FFF2-40B4-BE49-F238E27FC236}">
                <a16:creationId xmlns:a16="http://schemas.microsoft.com/office/drawing/2014/main" id="{AD3FA447-1167-3152-D378-B10ACCA412DD}"/>
              </a:ext>
            </a:extLst>
          </p:cNvPr>
          <p:cNvSpPr>
            <a:spLocks noGrp="1"/>
          </p:cNvSpPr>
          <p:nvPr>
            <p:ph sz="half" idx="1"/>
          </p:nvPr>
        </p:nvSpPr>
        <p:spPr>
          <a:xfrm>
            <a:off x="628650"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9" name="Content Placeholder 1D">
            <a:extLst>
              <a:ext uri="{FF2B5EF4-FFF2-40B4-BE49-F238E27FC236}">
                <a16:creationId xmlns:a16="http://schemas.microsoft.com/office/drawing/2014/main" id="{B4628825-3F8E-C468-7299-97AD5EF27BC7}"/>
              </a:ext>
            </a:extLst>
          </p:cNvPr>
          <p:cNvSpPr>
            <a:spLocks noGrp="1"/>
          </p:cNvSpPr>
          <p:nvPr>
            <p:ph sz="half" idx="27"/>
          </p:nvPr>
        </p:nvSpPr>
        <p:spPr>
          <a:xfrm>
            <a:off x="628650"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0" name="Content Placeholder 2A">
            <a:extLst>
              <a:ext uri="{FF2B5EF4-FFF2-40B4-BE49-F238E27FC236}">
                <a16:creationId xmlns:a16="http://schemas.microsoft.com/office/drawing/2014/main" id="{B09F50D6-F04C-F8BD-22E2-3D9208964165}"/>
              </a:ext>
              <a:ext uri="{C183D7F6-B498-43B3-948B-1728B52AA6E4}">
                <adec:decorative xmlns:adec="http://schemas.microsoft.com/office/drawing/2017/decorative" val="1"/>
              </a:ext>
            </a:extLst>
          </p:cNvPr>
          <p:cNvSpPr>
            <a:spLocks noGrp="1"/>
          </p:cNvSpPr>
          <p:nvPr>
            <p:ph sz="quarter" idx="28" hasCustomPrompt="1"/>
          </p:nvPr>
        </p:nvSpPr>
        <p:spPr>
          <a:xfrm>
            <a:off x="2174474"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dirty="0"/>
              <a:t> </a:t>
            </a:r>
          </a:p>
        </p:txBody>
      </p:sp>
      <p:sp>
        <p:nvSpPr>
          <p:cNvPr id="11" name="Picture Placeholder 2B">
            <a:extLst>
              <a:ext uri="{FF2B5EF4-FFF2-40B4-BE49-F238E27FC236}">
                <a16:creationId xmlns:a16="http://schemas.microsoft.com/office/drawing/2014/main" id="{88AAA182-6434-4877-E75F-82E9EF4491D1}"/>
              </a:ext>
              <a:ext uri="{C183D7F6-B498-43B3-948B-1728B52AA6E4}">
                <adec:decorative xmlns:adec="http://schemas.microsoft.com/office/drawing/2017/decorative" val="1"/>
              </a:ext>
            </a:extLst>
          </p:cNvPr>
          <p:cNvSpPr>
            <a:spLocks noGrp="1"/>
          </p:cNvSpPr>
          <p:nvPr>
            <p:ph type="pic" sz="quarter" idx="29"/>
          </p:nvPr>
        </p:nvSpPr>
        <p:spPr>
          <a:xfrm>
            <a:off x="2282358"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endParaRPr lang="en-US" dirty="0"/>
          </a:p>
        </p:txBody>
      </p:sp>
      <p:sp>
        <p:nvSpPr>
          <p:cNvPr id="12" name="Content Placeholder 2C">
            <a:extLst>
              <a:ext uri="{FF2B5EF4-FFF2-40B4-BE49-F238E27FC236}">
                <a16:creationId xmlns:a16="http://schemas.microsoft.com/office/drawing/2014/main" id="{070B0E1D-25E3-EEE7-1D9A-BDA358EBA07E}"/>
              </a:ext>
            </a:extLst>
          </p:cNvPr>
          <p:cNvSpPr>
            <a:spLocks noGrp="1"/>
          </p:cNvSpPr>
          <p:nvPr>
            <p:ph sz="half" idx="16"/>
          </p:nvPr>
        </p:nvSpPr>
        <p:spPr>
          <a:xfrm>
            <a:off x="2269192"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3" name="Content Placeholder 2D">
            <a:extLst>
              <a:ext uri="{FF2B5EF4-FFF2-40B4-BE49-F238E27FC236}">
                <a16:creationId xmlns:a16="http://schemas.microsoft.com/office/drawing/2014/main" id="{8FD5E2CC-41B4-2B3B-13A5-A6DEEFD3C160}"/>
              </a:ext>
            </a:extLst>
          </p:cNvPr>
          <p:cNvSpPr>
            <a:spLocks noGrp="1"/>
          </p:cNvSpPr>
          <p:nvPr>
            <p:ph sz="half" idx="17"/>
          </p:nvPr>
        </p:nvSpPr>
        <p:spPr>
          <a:xfrm>
            <a:off x="2269192"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4" name="Content Placeholder 3A">
            <a:extLst>
              <a:ext uri="{FF2B5EF4-FFF2-40B4-BE49-F238E27FC236}">
                <a16:creationId xmlns:a16="http://schemas.microsoft.com/office/drawing/2014/main" id="{4440DF06-C833-68B0-F39B-72993C0B9A49}"/>
              </a:ext>
              <a:ext uri="{C183D7F6-B498-43B3-948B-1728B52AA6E4}">
                <adec:decorative xmlns:adec="http://schemas.microsoft.com/office/drawing/2017/decorative" val="1"/>
              </a:ext>
            </a:extLst>
          </p:cNvPr>
          <p:cNvSpPr>
            <a:spLocks noGrp="1"/>
          </p:cNvSpPr>
          <p:nvPr>
            <p:ph sz="quarter" idx="30" hasCustomPrompt="1"/>
          </p:nvPr>
        </p:nvSpPr>
        <p:spPr>
          <a:xfrm>
            <a:off x="3834598"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dirty="0"/>
              <a:t> </a:t>
            </a:r>
          </a:p>
        </p:txBody>
      </p:sp>
      <p:sp>
        <p:nvSpPr>
          <p:cNvPr id="15" name="Picture Placeholder 3B">
            <a:extLst>
              <a:ext uri="{FF2B5EF4-FFF2-40B4-BE49-F238E27FC236}">
                <a16:creationId xmlns:a16="http://schemas.microsoft.com/office/drawing/2014/main" id="{4FA340CF-97E3-6484-924E-CDDD7064EB85}"/>
              </a:ext>
              <a:ext uri="{C183D7F6-B498-43B3-948B-1728B52AA6E4}">
                <adec:decorative xmlns:adec="http://schemas.microsoft.com/office/drawing/2017/decorative" val="1"/>
              </a:ext>
            </a:extLst>
          </p:cNvPr>
          <p:cNvSpPr>
            <a:spLocks noGrp="1"/>
          </p:cNvSpPr>
          <p:nvPr>
            <p:ph type="pic" sz="quarter" idx="13"/>
          </p:nvPr>
        </p:nvSpPr>
        <p:spPr>
          <a:xfrm>
            <a:off x="3936066"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endParaRPr lang="en-US" dirty="0"/>
          </a:p>
        </p:txBody>
      </p:sp>
      <p:sp>
        <p:nvSpPr>
          <p:cNvPr id="16" name="Content Placeholder 3C">
            <a:extLst>
              <a:ext uri="{FF2B5EF4-FFF2-40B4-BE49-F238E27FC236}">
                <a16:creationId xmlns:a16="http://schemas.microsoft.com/office/drawing/2014/main" id="{E5F403F4-8377-F34D-F14D-A953C3DABFA4}"/>
              </a:ext>
            </a:extLst>
          </p:cNvPr>
          <p:cNvSpPr>
            <a:spLocks noGrp="1"/>
          </p:cNvSpPr>
          <p:nvPr>
            <p:ph sz="half" idx="18"/>
          </p:nvPr>
        </p:nvSpPr>
        <p:spPr>
          <a:xfrm>
            <a:off x="3936628"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7" name="Content Placeholder 3D">
            <a:extLst>
              <a:ext uri="{FF2B5EF4-FFF2-40B4-BE49-F238E27FC236}">
                <a16:creationId xmlns:a16="http://schemas.microsoft.com/office/drawing/2014/main" id="{05ABD8EC-CAB0-469C-42A5-6792896AA879}"/>
              </a:ext>
            </a:extLst>
          </p:cNvPr>
          <p:cNvSpPr>
            <a:spLocks noGrp="1"/>
          </p:cNvSpPr>
          <p:nvPr>
            <p:ph sz="half" idx="19"/>
          </p:nvPr>
        </p:nvSpPr>
        <p:spPr>
          <a:xfrm>
            <a:off x="3936628"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8" name="Content Placeholder 4A">
            <a:extLst>
              <a:ext uri="{FF2B5EF4-FFF2-40B4-BE49-F238E27FC236}">
                <a16:creationId xmlns:a16="http://schemas.microsoft.com/office/drawing/2014/main" id="{30C41467-A25A-B0AE-7F02-955CBA614ED1}"/>
              </a:ext>
              <a:ext uri="{C183D7F6-B498-43B3-948B-1728B52AA6E4}">
                <adec:decorative xmlns:adec="http://schemas.microsoft.com/office/drawing/2017/decorative" val="1"/>
              </a:ext>
            </a:extLst>
          </p:cNvPr>
          <p:cNvSpPr>
            <a:spLocks noGrp="1"/>
          </p:cNvSpPr>
          <p:nvPr>
            <p:ph sz="quarter" idx="31" hasCustomPrompt="1"/>
          </p:nvPr>
        </p:nvSpPr>
        <p:spPr>
          <a:xfrm>
            <a:off x="5476966"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dirty="0"/>
              <a:t> </a:t>
            </a:r>
          </a:p>
        </p:txBody>
      </p:sp>
      <p:sp>
        <p:nvSpPr>
          <p:cNvPr id="19" name="Picture Placeholder 4B">
            <a:extLst>
              <a:ext uri="{FF2B5EF4-FFF2-40B4-BE49-F238E27FC236}">
                <a16:creationId xmlns:a16="http://schemas.microsoft.com/office/drawing/2014/main" id="{B883F15B-A3B9-FE65-815F-43339AACFF8C}"/>
              </a:ext>
              <a:ext uri="{C183D7F6-B498-43B3-948B-1728B52AA6E4}">
                <adec:decorative xmlns:adec="http://schemas.microsoft.com/office/drawing/2017/decorative" val="1"/>
              </a:ext>
            </a:extLst>
          </p:cNvPr>
          <p:cNvSpPr>
            <a:spLocks noGrp="1"/>
          </p:cNvSpPr>
          <p:nvPr>
            <p:ph type="pic" sz="quarter" idx="14"/>
          </p:nvPr>
        </p:nvSpPr>
        <p:spPr>
          <a:xfrm>
            <a:off x="5589774"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endParaRPr lang="en-US" dirty="0"/>
          </a:p>
        </p:txBody>
      </p:sp>
      <p:sp>
        <p:nvSpPr>
          <p:cNvPr id="20" name="Content Placeholder 4C">
            <a:extLst>
              <a:ext uri="{FF2B5EF4-FFF2-40B4-BE49-F238E27FC236}">
                <a16:creationId xmlns:a16="http://schemas.microsoft.com/office/drawing/2014/main" id="{EAD7F158-899F-D8F5-ECCD-CD032B7E1C6C}"/>
              </a:ext>
            </a:extLst>
          </p:cNvPr>
          <p:cNvSpPr>
            <a:spLocks noGrp="1"/>
          </p:cNvSpPr>
          <p:nvPr>
            <p:ph sz="half" idx="20"/>
          </p:nvPr>
        </p:nvSpPr>
        <p:spPr>
          <a:xfrm>
            <a:off x="5577169"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1" name="Content Placeholder 4D">
            <a:extLst>
              <a:ext uri="{FF2B5EF4-FFF2-40B4-BE49-F238E27FC236}">
                <a16:creationId xmlns:a16="http://schemas.microsoft.com/office/drawing/2014/main" id="{6D8A835D-581B-8CCD-AC05-157A7DDC7DB2}"/>
              </a:ext>
            </a:extLst>
          </p:cNvPr>
          <p:cNvSpPr>
            <a:spLocks noGrp="1"/>
          </p:cNvSpPr>
          <p:nvPr>
            <p:ph sz="half" idx="21"/>
          </p:nvPr>
        </p:nvSpPr>
        <p:spPr>
          <a:xfrm>
            <a:off x="5577169"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2" name="Content Placeholder 5A">
            <a:extLst>
              <a:ext uri="{FF2B5EF4-FFF2-40B4-BE49-F238E27FC236}">
                <a16:creationId xmlns:a16="http://schemas.microsoft.com/office/drawing/2014/main" id="{C49F62DD-016F-5908-25E8-5A8A3224DAD9}"/>
              </a:ext>
              <a:ext uri="{C183D7F6-B498-43B3-948B-1728B52AA6E4}">
                <adec:decorative xmlns:adec="http://schemas.microsoft.com/office/drawing/2017/decorative" val="1"/>
              </a:ext>
            </a:extLst>
          </p:cNvPr>
          <p:cNvSpPr>
            <a:spLocks noGrp="1"/>
          </p:cNvSpPr>
          <p:nvPr>
            <p:ph sz="quarter" idx="32" hasCustomPrompt="1"/>
          </p:nvPr>
        </p:nvSpPr>
        <p:spPr>
          <a:xfrm>
            <a:off x="7128212"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dirty="0"/>
              <a:t> </a:t>
            </a:r>
          </a:p>
        </p:txBody>
      </p:sp>
      <p:sp>
        <p:nvSpPr>
          <p:cNvPr id="23" name="Picture Placeholder 5B">
            <a:extLst>
              <a:ext uri="{FF2B5EF4-FFF2-40B4-BE49-F238E27FC236}">
                <a16:creationId xmlns:a16="http://schemas.microsoft.com/office/drawing/2014/main" id="{CD5387BF-60A0-04C0-9FC6-6CCE6EB77845}"/>
              </a:ext>
              <a:ext uri="{C183D7F6-B498-43B3-948B-1728B52AA6E4}">
                <adec:decorative xmlns:adec="http://schemas.microsoft.com/office/drawing/2017/decorative" val="1"/>
              </a:ext>
            </a:extLst>
          </p:cNvPr>
          <p:cNvSpPr>
            <a:spLocks noGrp="1"/>
          </p:cNvSpPr>
          <p:nvPr>
            <p:ph type="pic" sz="quarter" idx="15"/>
          </p:nvPr>
        </p:nvSpPr>
        <p:spPr>
          <a:xfrm>
            <a:off x="7243482"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endParaRPr lang="en-US" dirty="0"/>
          </a:p>
        </p:txBody>
      </p:sp>
      <p:sp>
        <p:nvSpPr>
          <p:cNvPr id="24" name="Content Placeholder 5C">
            <a:extLst>
              <a:ext uri="{FF2B5EF4-FFF2-40B4-BE49-F238E27FC236}">
                <a16:creationId xmlns:a16="http://schemas.microsoft.com/office/drawing/2014/main" id="{00647821-E1B6-0792-0959-2E783D8942AB}"/>
              </a:ext>
            </a:extLst>
          </p:cNvPr>
          <p:cNvSpPr>
            <a:spLocks noGrp="1"/>
          </p:cNvSpPr>
          <p:nvPr>
            <p:ph sz="half" idx="22"/>
          </p:nvPr>
        </p:nvSpPr>
        <p:spPr>
          <a:xfrm>
            <a:off x="7262534"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5" name="Content Placeholder 5D">
            <a:extLst>
              <a:ext uri="{FF2B5EF4-FFF2-40B4-BE49-F238E27FC236}">
                <a16:creationId xmlns:a16="http://schemas.microsoft.com/office/drawing/2014/main" id="{0A7E51DB-EBD8-46FE-0249-A836328D1613}"/>
              </a:ext>
            </a:extLst>
          </p:cNvPr>
          <p:cNvSpPr>
            <a:spLocks noGrp="1"/>
          </p:cNvSpPr>
          <p:nvPr>
            <p:ph sz="half" idx="23"/>
          </p:nvPr>
        </p:nvSpPr>
        <p:spPr>
          <a:xfrm>
            <a:off x="7262534"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Tree>
    <p:extLst>
      <p:ext uri="{BB962C8B-B14F-4D97-AF65-F5344CB8AC3E}">
        <p14:creationId xmlns:p14="http://schemas.microsoft.com/office/powerpoint/2010/main" val="2015984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85E60-A114-BBCD-78EA-0F81967CB4D1}"/>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3" name="Footer Placeholder 2">
            <a:extLst>
              <a:ext uri="{FF2B5EF4-FFF2-40B4-BE49-F238E27FC236}">
                <a16:creationId xmlns:a16="http://schemas.microsoft.com/office/drawing/2014/main" id="{274E77A2-1D79-4A97-1A7F-B178DAC7F22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56CC733-45B2-CBB0-79BF-CAFA3110D3ED}"/>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2309546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full">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85E60-A114-BBCD-78EA-0F81967CB4D1}"/>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3" name="Footer Placeholder 2">
            <a:extLst>
              <a:ext uri="{FF2B5EF4-FFF2-40B4-BE49-F238E27FC236}">
                <a16:creationId xmlns:a16="http://schemas.microsoft.com/office/drawing/2014/main" id="{274E77A2-1D79-4A97-1A7F-B178DAC7F22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56CC733-45B2-CBB0-79BF-CAFA3110D3ED}"/>
              </a:ext>
            </a:extLst>
          </p:cNvPr>
          <p:cNvSpPr>
            <a:spLocks noGrp="1"/>
          </p:cNvSpPr>
          <p:nvPr>
            <p:ph type="sldNum" sz="quarter" idx="12"/>
          </p:nvPr>
        </p:nvSpPr>
        <p:spPr/>
        <p:txBody>
          <a:bodyPr/>
          <a:lstStyle/>
          <a:p>
            <a:fld id="{4C022391-C712-40C7-855D-FD7E376C261F}" type="slidenum">
              <a:rPr lang="en-CA" smtClean="0"/>
              <a:t>‹#›</a:t>
            </a:fld>
            <a:endParaRPr lang="en-CA"/>
          </a:p>
        </p:txBody>
      </p:sp>
      <p:sp>
        <p:nvSpPr>
          <p:cNvPr id="5" name="Picture Placeholder 2">
            <a:extLst>
              <a:ext uri="{FF2B5EF4-FFF2-40B4-BE49-F238E27FC236}">
                <a16:creationId xmlns:a16="http://schemas.microsoft.com/office/drawing/2014/main" id="{528C34A9-B799-697E-ADA8-8C0CA2BB1CC5}"/>
              </a:ext>
              <a:ext uri="{C183D7F6-B498-43B3-948B-1728B52AA6E4}">
                <adec:decorative xmlns:adec="http://schemas.microsoft.com/office/drawing/2017/decorative" val="1"/>
              </a:ext>
            </a:extLst>
          </p:cNvPr>
          <p:cNvSpPr>
            <a:spLocks noGrp="1"/>
          </p:cNvSpPr>
          <p:nvPr>
            <p:ph type="pic" idx="1"/>
          </p:nvPr>
        </p:nvSpPr>
        <p:spPr>
          <a:xfrm>
            <a:off x="1" y="0"/>
            <a:ext cx="9144000" cy="5143500"/>
          </a:xfrm>
          <a:pattFill prst="dashHorz">
            <a:fgClr>
              <a:schemeClr val="bg2"/>
            </a:fgClr>
            <a:bgClr>
              <a:schemeClr val="bg1"/>
            </a:bgClr>
          </a:patt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1656978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blue background">
    <p:bg>
      <p:bgRef idx="1001">
        <a:schemeClr val="bg2"/>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85E60-A114-BBCD-78EA-0F81967CB4D1}"/>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3" name="Footer Placeholder 2">
            <a:extLst>
              <a:ext uri="{FF2B5EF4-FFF2-40B4-BE49-F238E27FC236}">
                <a16:creationId xmlns:a16="http://schemas.microsoft.com/office/drawing/2014/main" id="{274E77A2-1D79-4A97-1A7F-B178DAC7F22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56CC733-45B2-CBB0-79BF-CAFA3110D3ED}"/>
              </a:ext>
            </a:extLst>
          </p:cNvPr>
          <p:cNvSpPr>
            <a:spLocks noGrp="1"/>
          </p:cNvSpPr>
          <p:nvPr>
            <p:ph type="sldNum" sz="quarter" idx="12"/>
          </p:nvPr>
        </p:nvSpPr>
        <p:spPr/>
        <p:txBody>
          <a:bodyPr/>
          <a:lstStyle/>
          <a:p>
            <a:fld id="{4C022391-C712-40C7-855D-FD7E376C261F}" type="slidenum">
              <a:rPr lang="en-CA" smtClean="0"/>
              <a:t>‹#›</a:t>
            </a:fld>
            <a:endParaRPr lang="en-CA"/>
          </a:p>
        </p:txBody>
      </p:sp>
      <p:sp>
        <p:nvSpPr>
          <p:cNvPr id="5" name="Picture Placeholder 2">
            <a:extLst>
              <a:ext uri="{FF2B5EF4-FFF2-40B4-BE49-F238E27FC236}">
                <a16:creationId xmlns:a16="http://schemas.microsoft.com/office/drawing/2014/main" id="{528C34A9-B799-697E-ADA8-8C0CA2BB1CC5}"/>
              </a:ext>
              <a:ext uri="{C183D7F6-B498-43B3-948B-1728B52AA6E4}">
                <adec:decorative xmlns:adec="http://schemas.microsoft.com/office/drawing/2017/decorative" val="1"/>
              </a:ext>
            </a:extLst>
          </p:cNvPr>
          <p:cNvSpPr>
            <a:spLocks noGrp="1"/>
          </p:cNvSpPr>
          <p:nvPr>
            <p:ph type="pic" idx="1"/>
          </p:nvPr>
        </p:nvSpPr>
        <p:spPr>
          <a:xfrm>
            <a:off x="462455" y="472966"/>
            <a:ext cx="8219090" cy="4197568"/>
          </a:xfrm>
          <a:pattFill prst="dashHorz">
            <a:fgClr>
              <a:schemeClr val="bg2"/>
            </a:fgClr>
            <a:bgClr>
              <a:schemeClr val="bg1"/>
            </a:bgClr>
          </a:patt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2547806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black background">
    <p:bg>
      <p:bgRef idx="1001">
        <a:schemeClr val="bg1"/>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85E60-A114-BBCD-78EA-0F81967CB4D1}"/>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3" name="Footer Placeholder 2">
            <a:extLst>
              <a:ext uri="{FF2B5EF4-FFF2-40B4-BE49-F238E27FC236}">
                <a16:creationId xmlns:a16="http://schemas.microsoft.com/office/drawing/2014/main" id="{274E77A2-1D79-4A97-1A7F-B178DAC7F22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56CC733-45B2-CBB0-79BF-CAFA3110D3ED}"/>
              </a:ext>
            </a:extLst>
          </p:cNvPr>
          <p:cNvSpPr>
            <a:spLocks noGrp="1"/>
          </p:cNvSpPr>
          <p:nvPr>
            <p:ph type="sldNum" sz="quarter" idx="12"/>
          </p:nvPr>
        </p:nvSpPr>
        <p:spPr/>
        <p:txBody>
          <a:bodyPr/>
          <a:lstStyle/>
          <a:p>
            <a:fld id="{4C022391-C712-40C7-855D-FD7E376C261F}" type="slidenum">
              <a:rPr lang="en-CA" smtClean="0"/>
              <a:t>‹#›</a:t>
            </a:fld>
            <a:endParaRPr lang="en-CA"/>
          </a:p>
        </p:txBody>
      </p:sp>
      <p:sp>
        <p:nvSpPr>
          <p:cNvPr id="5" name="Picture Placeholder 2">
            <a:extLst>
              <a:ext uri="{FF2B5EF4-FFF2-40B4-BE49-F238E27FC236}">
                <a16:creationId xmlns:a16="http://schemas.microsoft.com/office/drawing/2014/main" id="{528C34A9-B799-697E-ADA8-8C0CA2BB1CC5}"/>
              </a:ext>
              <a:ext uri="{C183D7F6-B498-43B3-948B-1728B52AA6E4}">
                <adec:decorative xmlns:adec="http://schemas.microsoft.com/office/drawing/2017/decorative" val="1"/>
              </a:ext>
            </a:extLst>
          </p:cNvPr>
          <p:cNvSpPr>
            <a:spLocks noGrp="1"/>
          </p:cNvSpPr>
          <p:nvPr>
            <p:ph type="pic" idx="1"/>
          </p:nvPr>
        </p:nvSpPr>
        <p:spPr>
          <a:xfrm>
            <a:off x="462455" y="472966"/>
            <a:ext cx="8219090" cy="4197568"/>
          </a:xfrm>
          <a:pattFill prst="dashHorz">
            <a:fgClr>
              <a:schemeClr val="bg2"/>
            </a:fgClr>
            <a:bgClr>
              <a:schemeClr val="bg1"/>
            </a:bgClr>
          </a:patt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4090268735"/>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3897-A8C5-434F-6655-5CD8BB2EEF7A}"/>
              </a:ext>
            </a:extLst>
          </p:cNvPr>
          <p:cNvSpPr>
            <a:spLocks noGrp="1"/>
          </p:cNvSpPr>
          <p:nvPr>
            <p:ph type="title"/>
          </p:nvPr>
        </p:nvSpPr>
        <p:spPr>
          <a:xfrm>
            <a:off x="457200" y="342900"/>
            <a:ext cx="2949575" cy="1577340"/>
          </a:xfrm>
        </p:spPr>
        <p:txBody>
          <a:bodyPr anchor="b"/>
          <a:lstStyle>
            <a:lvl1pPr>
              <a:defRPr sz="3200"/>
            </a:lvl1p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EBB38997-65E0-5B3A-9FB5-25FB554FC136}"/>
              </a:ext>
            </a:extLst>
          </p:cNvPr>
          <p:cNvSpPr>
            <a:spLocks noGrp="1"/>
          </p:cNvSpPr>
          <p:nvPr>
            <p:ph idx="1"/>
          </p:nvPr>
        </p:nvSpPr>
        <p:spPr>
          <a:xfrm>
            <a:off x="3831595" y="342900"/>
            <a:ext cx="4849950" cy="42846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Text Placeholder 3">
            <a:extLst>
              <a:ext uri="{FF2B5EF4-FFF2-40B4-BE49-F238E27FC236}">
                <a16:creationId xmlns:a16="http://schemas.microsoft.com/office/drawing/2014/main" id="{5FE53EC8-D171-63C2-2279-206C27456D2D}"/>
              </a:ext>
            </a:extLst>
          </p:cNvPr>
          <p:cNvSpPr>
            <a:spLocks noGrp="1"/>
          </p:cNvSpPr>
          <p:nvPr>
            <p:ph type="body" sz="half" idx="2"/>
          </p:nvPr>
        </p:nvSpPr>
        <p:spPr>
          <a:xfrm>
            <a:off x="457200" y="1920240"/>
            <a:ext cx="2949575" cy="270728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52128-C1C3-CE2C-2450-9F7161204F4F}"/>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6" name="Footer Placeholder 5">
            <a:extLst>
              <a:ext uri="{FF2B5EF4-FFF2-40B4-BE49-F238E27FC236}">
                <a16:creationId xmlns:a16="http://schemas.microsoft.com/office/drawing/2014/main" id="{17FF9A98-155E-DF77-0E4F-1A18224CA08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C874A4E-5E90-2F2E-59FA-663A2193CDEC}"/>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891443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461366-81D1-AF83-542D-2F7C6E899F0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3768436"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1232E2-3C84-B5BF-E5DB-F537741F1DA8}"/>
              </a:ext>
            </a:extLst>
          </p:cNvPr>
          <p:cNvSpPr>
            <a:spLocks noGrp="1"/>
          </p:cNvSpPr>
          <p:nvPr>
            <p:ph type="title"/>
          </p:nvPr>
        </p:nvSpPr>
        <p:spPr>
          <a:xfrm>
            <a:off x="462456" y="342900"/>
            <a:ext cx="3117358" cy="1577340"/>
          </a:xfrm>
        </p:spPr>
        <p:txBody>
          <a:bodyPr anchor="b"/>
          <a:lstStyle>
            <a:lvl1pPr>
              <a:defRPr sz="3200"/>
            </a:lvl1pPr>
          </a:lstStyle>
          <a:p>
            <a:r>
              <a:rPr lang="en-US"/>
              <a:t>Click to edit Master title style</a:t>
            </a:r>
            <a:endParaRPr lang="en-CA" dirty="0"/>
          </a:p>
        </p:txBody>
      </p:sp>
      <p:sp>
        <p:nvSpPr>
          <p:cNvPr id="3" name="Picture Placeholder 2">
            <a:extLst>
              <a:ext uri="{FF2B5EF4-FFF2-40B4-BE49-F238E27FC236}">
                <a16:creationId xmlns:a16="http://schemas.microsoft.com/office/drawing/2014/main" id="{6C07FAEA-8F19-1318-E884-E1D56018FA40}"/>
              </a:ext>
            </a:extLst>
          </p:cNvPr>
          <p:cNvSpPr>
            <a:spLocks noGrp="1"/>
          </p:cNvSpPr>
          <p:nvPr>
            <p:ph type="pic" idx="1"/>
          </p:nvPr>
        </p:nvSpPr>
        <p:spPr>
          <a:xfrm>
            <a:off x="3887787" y="342900"/>
            <a:ext cx="4793757" cy="428833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dirty="0"/>
          </a:p>
        </p:txBody>
      </p:sp>
      <p:sp>
        <p:nvSpPr>
          <p:cNvPr id="4" name="Text Placeholder 3">
            <a:extLst>
              <a:ext uri="{FF2B5EF4-FFF2-40B4-BE49-F238E27FC236}">
                <a16:creationId xmlns:a16="http://schemas.microsoft.com/office/drawing/2014/main" id="{12A7640A-0082-E74D-C31F-5E92D189494C}"/>
              </a:ext>
            </a:extLst>
          </p:cNvPr>
          <p:cNvSpPr>
            <a:spLocks noGrp="1"/>
          </p:cNvSpPr>
          <p:nvPr>
            <p:ph type="body" sz="half" idx="2"/>
          </p:nvPr>
        </p:nvSpPr>
        <p:spPr>
          <a:xfrm>
            <a:off x="457200" y="1920240"/>
            <a:ext cx="3117358" cy="2745281"/>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451522-F79E-F02F-AF5E-DEDFDDDEB6EF}"/>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6" name="Footer Placeholder 5">
            <a:extLst>
              <a:ext uri="{FF2B5EF4-FFF2-40B4-BE49-F238E27FC236}">
                <a16:creationId xmlns:a16="http://schemas.microsoft.com/office/drawing/2014/main" id="{009639CD-5B1A-785A-FF35-96DCA3C3E44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AA62EEB-8963-3EFE-DE5A-1692CD68F0B2}"/>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2895289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E4A9-FF4C-96EB-27E4-F32C33C8378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BF08014-F5BB-E465-F14C-7BD622D7C1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702E19B-CB8F-616C-5550-72830B4CA128}"/>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57F586DD-D398-BC50-D163-929A66B3B25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8F5DBBE-A631-53E8-3B59-7A65ABADA58C}"/>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2848787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31527A-8E39-0960-665E-00BCA35F617F}"/>
              </a:ext>
            </a:extLst>
          </p:cNvPr>
          <p:cNvSpPr>
            <a:spLocks noGrp="1"/>
          </p:cNvSpPr>
          <p:nvPr>
            <p:ph type="title" orient="vert"/>
          </p:nvPr>
        </p:nvSpPr>
        <p:spPr>
          <a:xfrm>
            <a:off x="6543675" y="274638"/>
            <a:ext cx="1971675" cy="4357687"/>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A8BEF59-4A99-BCA8-9B11-68B0B6629F58}"/>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4D11456-666B-4525-8096-89215BA9A52D}"/>
              </a:ext>
            </a:extLst>
          </p:cNvPr>
          <p:cNvSpPr>
            <a:spLocks noGrp="1"/>
          </p:cNvSpPr>
          <p:nvPr>
            <p:ph type="dt" sz="half" idx="10"/>
          </p:nvPr>
        </p:nvSpPr>
        <p:spPr/>
        <p:txBody>
          <a:bodyPr/>
          <a:lstStyle/>
          <a:p>
            <a:fld id="{35519F6B-2A16-423B-9B7C-24E97AED3EEA}" type="datetimeFigureOut">
              <a:rPr lang="en-CA" smtClean="0"/>
              <a:t>2026-03-25</a:t>
            </a:fld>
            <a:endParaRPr lang="en-CA"/>
          </a:p>
        </p:txBody>
      </p:sp>
      <p:sp>
        <p:nvSpPr>
          <p:cNvPr id="5" name="Footer Placeholder 4">
            <a:extLst>
              <a:ext uri="{FF2B5EF4-FFF2-40B4-BE49-F238E27FC236}">
                <a16:creationId xmlns:a16="http://schemas.microsoft.com/office/drawing/2014/main" id="{22AE2341-AF0A-A01B-A3E5-4803AEA1FDE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E1F169C-82EF-D4AB-F1A4-CE733C5519B2}"/>
              </a:ext>
            </a:extLst>
          </p:cNvPr>
          <p:cNvSpPr>
            <a:spLocks noGrp="1"/>
          </p:cNvSpPr>
          <p:nvPr>
            <p:ph type="sldNum" sz="quarter" idx="12"/>
          </p:nvPr>
        </p:nvSpPr>
        <p:spPr/>
        <p:txBody>
          <a:bodyPr/>
          <a:lstStyle/>
          <a:p>
            <a:fld id="{4C022391-C712-40C7-855D-FD7E376C261F}" type="slidenum">
              <a:rPr lang="en-CA" smtClean="0"/>
              <a:t>‹#›</a:t>
            </a:fld>
            <a:endParaRPr lang="en-CA"/>
          </a:p>
        </p:txBody>
      </p:sp>
    </p:spTree>
    <p:extLst>
      <p:ext uri="{BB962C8B-B14F-4D97-AF65-F5344CB8AC3E}">
        <p14:creationId xmlns:p14="http://schemas.microsoft.com/office/powerpoint/2010/main" val="3306190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8927AD-B6C6-83F8-87C9-7D57C8E9AAA5}"/>
              </a:ext>
            </a:extLst>
          </p:cNvPr>
          <p:cNvSpPr>
            <a:spLocks noGrp="1"/>
          </p:cNvSpPr>
          <p:nvPr>
            <p:ph type="title"/>
          </p:nvPr>
        </p:nvSpPr>
        <p:spPr>
          <a:xfrm>
            <a:off x="457200" y="457200"/>
            <a:ext cx="8219090" cy="876027"/>
          </a:xfrm>
          <a:prstGeom prst="rect">
            <a:avLst/>
          </a:prstGeom>
        </p:spPr>
        <p:txBody>
          <a:bodyPr vert="horz" lIns="91440" tIns="45720" rIns="91440" bIns="45720" rtlCol="0" anchor="t">
            <a:normAutofit/>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4731DF3C-0DEE-95D8-A060-578EF7FD0E97}"/>
              </a:ext>
            </a:extLst>
          </p:cNvPr>
          <p:cNvSpPr>
            <a:spLocks noGrp="1"/>
          </p:cNvSpPr>
          <p:nvPr>
            <p:ph type="body" idx="1"/>
          </p:nvPr>
        </p:nvSpPr>
        <p:spPr>
          <a:xfrm>
            <a:off x="457200" y="1370013"/>
            <a:ext cx="821909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Date Placeholder 3">
            <a:extLst>
              <a:ext uri="{FF2B5EF4-FFF2-40B4-BE49-F238E27FC236}">
                <a16:creationId xmlns:a16="http://schemas.microsoft.com/office/drawing/2014/main" id="{649D3D32-524C-EEEC-DA95-D94810AC10F5}"/>
              </a:ext>
            </a:extLst>
          </p:cNvPr>
          <p:cNvSpPr>
            <a:spLocks noGrp="1"/>
          </p:cNvSpPr>
          <p:nvPr>
            <p:ph type="dt" sz="half" idx="2"/>
          </p:nvPr>
        </p:nvSpPr>
        <p:spPr>
          <a:xfrm>
            <a:off x="6065050" y="4767263"/>
            <a:ext cx="1179129" cy="274637"/>
          </a:xfrm>
          <a:prstGeom prst="rect">
            <a:avLst/>
          </a:prstGeom>
        </p:spPr>
        <p:txBody>
          <a:bodyPr vert="horz" lIns="91440" tIns="45720" rIns="91440" bIns="45720" rtlCol="0" anchor="ctr"/>
          <a:lstStyle>
            <a:lvl1pPr algn="l">
              <a:defRPr sz="1100">
                <a:solidFill>
                  <a:schemeClr val="tx1">
                    <a:tint val="75000"/>
                  </a:schemeClr>
                </a:solidFill>
              </a:defRPr>
            </a:lvl1pPr>
          </a:lstStyle>
          <a:p>
            <a:fld id="{35519F6B-2A16-423B-9B7C-24E97AED3EEA}" type="datetimeFigureOut">
              <a:rPr lang="en-CA" smtClean="0"/>
              <a:pPr/>
              <a:t>2026-03-25</a:t>
            </a:fld>
            <a:endParaRPr lang="en-CA" dirty="0"/>
          </a:p>
        </p:txBody>
      </p:sp>
      <p:sp>
        <p:nvSpPr>
          <p:cNvPr id="5" name="Footer Placeholder 4">
            <a:extLst>
              <a:ext uri="{FF2B5EF4-FFF2-40B4-BE49-F238E27FC236}">
                <a16:creationId xmlns:a16="http://schemas.microsoft.com/office/drawing/2014/main" id="{1B6CC140-F8D3-9343-4BF2-3EB0ADCE6C86}"/>
              </a:ext>
            </a:extLst>
          </p:cNvPr>
          <p:cNvSpPr>
            <a:spLocks noGrp="1"/>
          </p:cNvSpPr>
          <p:nvPr>
            <p:ph type="ftr" sz="quarter" idx="3"/>
          </p:nvPr>
        </p:nvSpPr>
        <p:spPr>
          <a:xfrm>
            <a:off x="462455" y="4767263"/>
            <a:ext cx="5486698" cy="274637"/>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2EDA4221-5787-0695-62D9-6EB1A969C309}"/>
              </a:ext>
            </a:extLst>
          </p:cNvPr>
          <p:cNvSpPr>
            <a:spLocks noGrp="1"/>
          </p:cNvSpPr>
          <p:nvPr>
            <p:ph type="sldNum" sz="quarter" idx="4"/>
          </p:nvPr>
        </p:nvSpPr>
        <p:spPr>
          <a:xfrm>
            <a:off x="7894802" y="4767263"/>
            <a:ext cx="786743" cy="274637"/>
          </a:xfrm>
          <a:prstGeom prst="rect">
            <a:avLst/>
          </a:prstGeom>
        </p:spPr>
        <p:txBody>
          <a:bodyPr vert="horz" lIns="91440" tIns="45720" rIns="91440" bIns="45720" rtlCol="0" anchor="ctr"/>
          <a:lstStyle>
            <a:lvl1pPr algn="r">
              <a:defRPr sz="1100">
                <a:solidFill>
                  <a:schemeClr val="tx1">
                    <a:tint val="75000"/>
                  </a:schemeClr>
                </a:solidFill>
              </a:defRPr>
            </a:lvl1pPr>
          </a:lstStyle>
          <a:p>
            <a:fld id="{4C022391-C712-40C7-855D-FD7E376C261F}" type="slidenum">
              <a:rPr lang="en-CA" smtClean="0"/>
              <a:pPr/>
              <a:t>‹#›</a:t>
            </a:fld>
            <a:endParaRPr lang="en-CA" dirty="0"/>
          </a:p>
        </p:txBody>
      </p:sp>
    </p:spTree>
    <p:extLst>
      <p:ext uri="{BB962C8B-B14F-4D97-AF65-F5344CB8AC3E}">
        <p14:creationId xmlns:p14="http://schemas.microsoft.com/office/powerpoint/2010/main" val="2818817973"/>
      </p:ext>
    </p:extLst>
  </p:cSld>
  <p:clrMap bg1="lt1" tx1="dk1" bg2="lt2" tx2="dk2" accent1="accent1" accent2="accent2" accent3="accent3" accent4="accent4" accent5="accent5" accent6="accent6" hlink="hlink" folHlink="folHlink"/>
  <p:sldLayoutIdLst>
    <p:sldLayoutId id="2147483743" r:id="rId1"/>
    <p:sldLayoutId id="2147483764" r:id="rId2"/>
    <p:sldLayoutId id="2147483744" r:id="rId3"/>
    <p:sldLayoutId id="2147483766" r:id="rId4"/>
    <p:sldLayoutId id="2147483767" r:id="rId5"/>
    <p:sldLayoutId id="2147483765" r:id="rId6"/>
    <p:sldLayoutId id="2147483757" r:id="rId7"/>
    <p:sldLayoutId id="2147483745" r:id="rId8"/>
    <p:sldLayoutId id="2147483763" r:id="rId9"/>
    <p:sldLayoutId id="2147483762" r:id="rId10"/>
    <p:sldLayoutId id="2147483746" r:id="rId11"/>
    <p:sldLayoutId id="2147483747" r:id="rId12"/>
    <p:sldLayoutId id="2147483748" r:id="rId13"/>
    <p:sldLayoutId id="2147483761" r:id="rId14"/>
    <p:sldLayoutId id="2147483749" r:id="rId15"/>
    <p:sldLayoutId id="2147483758" r:id="rId16"/>
    <p:sldLayoutId id="2147483759" r:id="rId17"/>
    <p:sldLayoutId id="2147483760" r:id="rId18"/>
    <p:sldLayoutId id="2147483750" r:id="rId19"/>
    <p:sldLayoutId id="2147483751" r:id="rId20"/>
    <p:sldLayoutId id="2147483752" r:id="rId21"/>
    <p:sldLayoutId id="2147483753" r:id="rId22"/>
  </p:sldLayoutIdLst>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1pPr>
      <a:lvl2pPr marL="458788" indent="-230188" algn="l" defTabSz="914400" rtl="0" eaLnBrk="1" latinLnBrk="0" hangingPunct="1">
        <a:lnSpc>
          <a:spcPct val="100000"/>
        </a:lnSpc>
        <a:spcBef>
          <a:spcPts val="600"/>
        </a:spcBef>
        <a:buClr>
          <a:schemeClr val="tx1">
            <a:lumMod val="85000"/>
            <a:lumOff val="15000"/>
          </a:schemeClr>
        </a:buClr>
        <a:buFont typeface="Wingdings" panose="05000000000000000000" pitchFamily="2" charset="2"/>
        <a:buChar char="§"/>
        <a:defRPr sz="2000" kern="1200">
          <a:solidFill>
            <a:schemeClr val="tx1"/>
          </a:solidFill>
          <a:latin typeface="+mn-lt"/>
          <a:ea typeface="+mn-ea"/>
          <a:cs typeface="+mn-cs"/>
        </a:defRPr>
      </a:lvl2pPr>
      <a:lvl3pPr marL="914400" indent="-227013"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373188" indent="-228600" algn="l" defTabSz="914400" rtl="0" eaLnBrk="1" latinLnBrk="0" hangingPunct="1">
        <a:lnSpc>
          <a:spcPct val="100000"/>
        </a:lnSpc>
        <a:spcBef>
          <a:spcPts val="600"/>
        </a:spcBef>
        <a:buFont typeface="Avenir Next LT Pro" panose="020B0504020202020204" pitchFamily="34" charset="0"/>
        <a:buChar char="—"/>
        <a:defRPr sz="2000" kern="1200">
          <a:solidFill>
            <a:schemeClr val="tx1"/>
          </a:solidFill>
          <a:latin typeface="+mn-lt"/>
          <a:ea typeface="+mn-ea"/>
          <a:cs typeface="+mn-cs"/>
        </a:defRPr>
      </a:lvl4pPr>
      <a:lvl5pPr marL="1828800" indent="-227013"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5.svg"/></Relationships>
</file>

<file path=ppt/slides/_rels/slide2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5.sv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9.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4.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15.svg"/><Relationship Id="rId9"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4.png"/><Relationship Id="rId7"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15.svg"/><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2337/dc15-0710" TargetMode="External"/><Relationship Id="rId7" Type="http://schemas.openxmlformats.org/officeDocument/2006/relationships/hyperlink" Target="https://census-regionofpeel.hub.arcgis.com/pages/population-and-dwellings-2021" TargetMode="External"/><Relationship Id="rId2" Type="http://schemas.openxmlformats.org/officeDocument/2006/relationships/hyperlink" Target="https://doi.org/10.1080/13557858.2019.1567697" TargetMode="External"/><Relationship Id="rId1" Type="http://schemas.openxmlformats.org/officeDocument/2006/relationships/slideLayout" Target="../slideLayouts/slideLayout3.xml"/><Relationship Id="rId6" Type="http://schemas.openxmlformats.org/officeDocument/2006/relationships/hyperlink" Target="https://census-regionofpeel.hub.arcgis.com/pages/ethnic-diversity-and-religion-2021" TargetMode="External"/><Relationship Id="rId5" Type="http://schemas.openxmlformats.org/officeDocument/2006/relationships/hyperlink" Target="https://census.peelregion.ca/pages/immigration-citizenship-and-mobility-2021" TargetMode="External"/><Relationship Id="rId4" Type="http://schemas.openxmlformats.org/officeDocument/2006/relationships/hyperlink" Target="https://doi.org/10.1016/S2213-8587(15)00316-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D0961-766F-6A15-8D76-49D309089C79}"/>
              </a:ext>
            </a:extLst>
          </p:cNvPr>
          <p:cNvSpPr>
            <a:spLocks noGrp="1"/>
          </p:cNvSpPr>
          <p:nvPr>
            <p:ph type="ctrTitle"/>
          </p:nvPr>
        </p:nvSpPr>
        <p:spPr>
          <a:xfrm>
            <a:off x="462455" y="1354134"/>
            <a:ext cx="7910983" cy="1790700"/>
          </a:xfrm>
        </p:spPr>
        <p:txBody>
          <a:bodyPr>
            <a:normAutofit fontScale="90000"/>
          </a:bodyPr>
          <a:lstStyle/>
          <a:p>
            <a:r>
              <a:rPr lang="en-US" dirty="0"/>
              <a:t>Geospatial Analysis of Diabetes Prevalence in Peel Region</a:t>
            </a:r>
            <a:endParaRPr lang="en-CA" dirty="0"/>
          </a:p>
        </p:txBody>
      </p:sp>
      <p:sp>
        <p:nvSpPr>
          <p:cNvPr id="6" name="Text Placeholder 5">
            <a:extLst>
              <a:ext uri="{FF2B5EF4-FFF2-40B4-BE49-F238E27FC236}">
                <a16:creationId xmlns:a16="http://schemas.microsoft.com/office/drawing/2014/main" id="{835EC3D0-F526-C307-DE38-08733B1B7BC1}"/>
              </a:ext>
            </a:extLst>
          </p:cNvPr>
          <p:cNvSpPr>
            <a:spLocks noGrp="1"/>
          </p:cNvSpPr>
          <p:nvPr>
            <p:ph type="body" sz="quarter" idx="13"/>
          </p:nvPr>
        </p:nvSpPr>
        <p:spPr>
          <a:xfrm>
            <a:off x="462456" y="3791164"/>
            <a:ext cx="6054092" cy="1068512"/>
          </a:xfrm>
        </p:spPr>
        <p:txBody>
          <a:bodyPr>
            <a:noAutofit/>
          </a:bodyPr>
          <a:lstStyle/>
          <a:p>
            <a:r>
              <a:rPr lang="en-US" sz="1800" dirty="0"/>
              <a:t>APHEO Presentation</a:t>
            </a:r>
          </a:p>
          <a:p>
            <a:r>
              <a:rPr lang="en-US" sz="1400" dirty="0"/>
              <a:t>March 25</a:t>
            </a:r>
            <a:r>
              <a:rPr lang="en-US" sz="1400" baseline="30000" dirty="0"/>
              <a:t>th</a:t>
            </a:r>
            <a:r>
              <a:rPr lang="en-US" sz="1400" dirty="0"/>
              <a:t>, 2026</a:t>
            </a:r>
          </a:p>
          <a:p>
            <a:r>
              <a:rPr lang="en-US" sz="1400" dirty="0"/>
              <a:t>Hridita Das</a:t>
            </a:r>
          </a:p>
        </p:txBody>
      </p:sp>
    </p:spTree>
    <p:extLst>
      <p:ext uri="{BB962C8B-B14F-4D97-AF65-F5344CB8AC3E}">
        <p14:creationId xmlns:p14="http://schemas.microsoft.com/office/powerpoint/2010/main" val="232313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549D8-D6B6-B368-CD0B-C12D939DFE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0CD889-CAE9-C001-9A2E-C3CFCC02CA4E}"/>
              </a:ext>
            </a:extLst>
          </p:cNvPr>
          <p:cNvSpPr>
            <a:spLocks noGrp="1"/>
          </p:cNvSpPr>
          <p:nvPr>
            <p:ph type="title"/>
          </p:nvPr>
        </p:nvSpPr>
        <p:spPr>
          <a:xfrm>
            <a:off x="457200" y="592931"/>
            <a:ext cx="8219090" cy="876027"/>
          </a:xfrm>
        </p:spPr>
        <p:txBody>
          <a:bodyPr vert="horz" lIns="91440" tIns="45720" rIns="91440" bIns="45720" rtlCol="0" anchor="t">
            <a:noAutofit/>
          </a:bodyPr>
          <a:lstStyle/>
          <a:p>
            <a:r>
              <a:rPr lang="en-US" sz="3300" dirty="0"/>
              <a:t>Unique Features of Peel Region</a:t>
            </a:r>
            <a:endParaRPr lang="en-CA" sz="3300" dirty="0"/>
          </a:p>
        </p:txBody>
      </p:sp>
      <p:sp>
        <p:nvSpPr>
          <p:cNvPr id="15" name="Rectangle: Rounded Corners 14">
            <a:extLst>
              <a:ext uri="{FF2B5EF4-FFF2-40B4-BE49-F238E27FC236}">
                <a16:creationId xmlns:a16="http://schemas.microsoft.com/office/drawing/2014/main" id="{2EEDF3C0-ED7E-886F-E338-197EF1FEAFA9}"/>
              </a:ext>
            </a:extLst>
          </p:cNvPr>
          <p:cNvSpPr/>
          <p:nvPr/>
        </p:nvSpPr>
        <p:spPr>
          <a:xfrm>
            <a:off x="253314" y="1294299"/>
            <a:ext cx="8637372" cy="1012985"/>
          </a:xfrm>
          <a:prstGeom prst="roundRect">
            <a:avLst/>
          </a:prstGeom>
          <a:solidFill>
            <a:srgbClr val="C8D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sz="1400" b="1" dirty="0">
                <a:solidFill>
                  <a:schemeClr val="tx1"/>
                </a:solidFill>
              </a:rPr>
              <a:t>Built Environment</a:t>
            </a:r>
          </a:p>
          <a:p>
            <a:pPr lvl="3"/>
            <a:r>
              <a:rPr lang="en-US" dirty="0">
                <a:solidFill>
                  <a:schemeClr val="tx1"/>
                </a:solidFill>
              </a:rPr>
              <a:t>Most </a:t>
            </a:r>
            <a:r>
              <a:rPr lang="en-US" dirty="0" err="1">
                <a:solidFill>
                  <a:schemeClr val="tx1"/>
                </a:solidFill>
              </a:rPr>
              <a:t>neighbourhoods</a:t>
            </a:r>
            <a:r>
              <a:rPr lang="en-US" dirty="0">
                <a:solidFill>
                  <a:schemeClr val="tx1"/>
                </a:solidFill>
              </a:rPr>
              <a:t> in Peel are low‑walkability.</a:t>
            </a:r>
          </a:p>
          <a:p>
            <a:pPr lvl="3"/>
            <a:r>
              <a:rPr lang="en-US" dirty="0">
                <a:solidFill>
                  <a:schemeClr val="tx1"/>
                </a:solidFill>
              </a:rPr>
              <a:t>Large parts of Brampton and Caledon have no frequent transit.</a:t>
            </a:r>
          </a:p>
        </p:txBody>
      </p:sp>
      <p:pic>
        <p:nvPicPr>
          <p:cNvPr id="21" name="Graphic 20" descr="No Walking with solid fill">
            <a:extLst>
              <a:ext uri="{FF2B5EF4-FFF2-40B4-BE49-F238E27FC236}">
                <a16:creationId xmlns:a16="http://schemas.microsoft.com/office/drawing/2014/main" id="{1711CAFE-8081-4C2E-4226-7DD21E13FB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0234" y="1374200"/>
            <a:ext cx="914400" cy="914400"/>
          </a:xfrm>
          <a:prstGeom prst="rect">
            <a:avLst/>
          </a:prstGeom>
        </p:spPr>
      </p:pic>
      <p:sp>
        <p:nvSpPr>
          <p:cNvPr id="22" name="Rectangle: Rounded Corners 21">
            <a:extLst>
              <a:ext uri="{FF2B5EF4-FFF2-40B4-BE49-F238E27FC236}">
                <a16:creationId xmlns:a16="http://schemas.microsoft.com/office/drawing/2014/main" id="{FAD9CBDD-78CC-B610-CA97-DA24CF251ACA}"/>
              </a:ext>
            </a:extLst>
          </p:cNvPr>
          <p:cNvSpPr/>
          <p:nvPr/>
        </p:nvSpPr>
        <p:spPr>
          <a:xfrm>
            <a:off x="253314" y="2397092"/>
            <a:ext cx="8637372" cy="1263845"/>
          </a:xfrm>
          <a:prstGeom prst="roundRect">
            <a:avLst/>
          </a:prstGeom>
          <a:solidFill>
            <a:srgbClr val="C8D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3"/>
            <a:r>
              <a:rPr lang="en-US" sz="1400" b="1" dirty="0">
                <a:solidFill>
                  <a:schemeClr val="tx1"/>
                </a:solidFill>
              </a:rPr>
              <a:t>Development</a:t>
            </a:r>
            <a:endParaRPr lang="en-US" b="1" dirty="0">
              <a:solidFill>
                <a:schemeClr val="tx1"/>
              </a:solidFill>
            </a:endParaRPr>
          </a:p>
          <a:p>
            <a:pPr lvl="3"/>
            <a:r>
              <a:rPr lang="en-US" dirty="0">
                <a:solidFill>
                  <a:schemeClr val="tx1"/>
                </a:solidFill>
              </a:rPr>
              <a:t>Brampton and Caledon has had high population growth from 2016-2021, due to new homes being built in the suburbs </a:t>
            </a:r>
            <a:r>
              <a:rPr kumimoji="0" lang="en-US" sz="1050" b="0" i="0" u="none" strike="noStrike" kern="1200" cap="none" spc="0" normalizeH="0" baseline="0" noProof="0" dirty="0">
                <a:ln>
                  <a:noFill/>
                </a:ln>
                <a:solidFill>
                  <a:srgbClr val="000000"/>
                </a:solidFill>
                <a:effectLst/>
                <a:uLnTx/>
                <a:uFillTx/>
                <a:latin typeface="Avenir Next LT Pro"/>
                <a:ea typeface="+mn-ea"/>
                <a:cs typeface="+mn-cs"/>
              </a:rPr>
              <a:t>(Region of Peel, 2021). </a:t>
            </a:r>
            <a:endParaRPr lang="en-US" dirty="0">
              <a:solidFill>
                <a:schemeClr val="tx1"/>
              </a:solidFill>
            </a:endParaRPr>
          </a:p>
          <a:p>
            <a:pPr lvl="3"/>
            <a:r>
              <a:rPr lang="en-US" dirty="0">
                <a:solidFill>
                  <a:schemeClr val="tx1"/>
                </a:solidFill>
              </a:rPr>
              <a:t>Peel is dominated by low-density, car-dependent, suburban development </a:t>
            </a:r>
            <a:r>
              <a:rPr kumimoji="0" lang="en-US" sz="1050" b="0" i="0" u="none" strike="noStrike" kern="1200" cap="none" spc="0" normalizeH="0" baseline="0" noProof="0" dirty="0">
                <a:ln>
                  <a:noFill/>
                </a:ln>
                <a:solidFill>
                  <a:srgbClr val="000000"/>
                </a:solidFill>
                <a:effectLst/>
                <a:uLnTx/>
                <a:uFillTx/>
                <a:latin typeface="Avenir Next LT Pro"/>
                <a:ea typeface="+mn-ea"/>
                <a:cs typeface="+mn-cs"/>
              </a:rPr>
              <a:t>(Region of Peel, 2021). </a:t>
            </a:r>
            <a:endParaRPr lang="en-US" dirty="0">
              <a:solidFill>
                <a:schemeClr val="tx1"/>
              </a:solidFill>
            </a:endParaRPr>
          </a:p>
          <a:p>
            <a:pPr lvl="3"/>
            <a:r>
              <a:rPr lang="en-US" dirty="0">
                <a:solidFill>
                  <a:schemeClr val="tx1"/>
                </a:solidFill>
              </a:rPr>
              <a:t>83% of residents commute by car, while only a small share walk or cycle </a:t>
            </a:r>
            <a:r>
              <a:rPr kumimoji="0" lang="en-US" sz="1050" b="0" i="0" u="none" strike="noStrike" kern="1200" cap="none" spc="0" normalizeH="0" baseline="0" noProof="0" dirty="0">
                <a:ln>
                  <a:noFill/>
                </a:ln>
                <a:solidFill>
                  <a:srgbClr val="000000"/>
                </a:solidFill>
                <a:effectLst/>
                <a:uLnTx/>
                <a:uFillTx/>
                <a:latin typeface="Avenir Next LT Pro"/>
                <a:ea typeface="+mn-ea"/>
                <a:cs typeface="+mn-cs"/>
              </a:rPr>
              <a:t>(Region of Peel, 2021). </a:t>
            </a:r>
            <a:endParaRPr lang="en-US" dirty="0">
              <a:solidFill>
                <a:schemeClr val="tx1"/>
              </a:solidFill>
            </a:endParaRPr>
          </a:p>
        </p:txBody>
      </p:sp>
      <p:sp>
        <p:nvSpPr>
          <p:cNvPr id="23" name="Rectangle: Rounded Corners 22">
            <a:extLst>
              <a:ext uri="{FF2B5EF4-FFF2-40B4-BE49-F238E27FC236}">
                <a16:creationId xmlns:a16="http://schemas.microsoft.com/office/drawing/2014/main" id="{97427EA6-2E14-3822-9525-CF4E2682BE9D}"/>
              </a:ext>
            </a:extLst>
          </p:cNvPr>
          <p:cNvSpPr/>
          <p:nvPr/>
        </p:nvSpPr>
        <p:spPr>
          <a:xfrm>
            <a:off x="253314" y="3793655"/>
            <a:ext cx="8637373" cy="1050684"/>
          </a:xfrm>
          <a:prstGeom prst="roundRect">
            <a:avLst/>
          </a:prstGeom>
          <a:solidFill>
            <a:srgbClr val="C8D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b="1" dirty="0">
                <a:solidFill>
                  <a:schemeClr val="tx1"/>
                </a:solidFill>
              </a:rPr>
              <a:t>Demographic</a:t>
            </a:r>
          </a:p>
          <a:p>
            <a:pPr lvl="3"/>
            <a:r>
              <a:rPr lang="en-US" dirty="0">
                <a:solidFill>
                  <a:schemeClr val="tx1"/>
                </a:solidFill>
              </a:rPr>
              <a:t>51.8% of residents are immigrants, and 69% identify with a racialized group </a:t>
            </a:r>
            <a:r>
              <a:rPr lang="en-US" sz="1050" dirty="0">
                <a:solidFill>
                  <a:schemeClr val="tx1"/>
                </a:solidFill>
              </a:rPr>
              <a:t>(Region of Peel, 2021).</a:t>
            </a:r>
          </a:p>
          <a:p>
            <a:pPr lvl="3"/>
            <a:r>
              <a:rPr lang="en-US" sz="1050" dirty="0">
                <a:solidFill>
                  <a:schemeClr val="tx1"/>
                </a:solidFill>
              </a:rPr>
              <a:t> </a:t>
            </a:r>
            <a:r>
              <a:rPr lang="en-US" dirty="0">
                <a:solidFill>
                  <a:schemeClr val="tx1"/>
                </a:solidFill>
              </a:rPr>
              <a:t>South Asian is the most identified racialized group within all 3 cities.</a:t>
            </a:r>
          </a:p>
        </p:txBody>
      </p:sp>
      <p:pic>
        <p:nvPicPr>
          <p:cNvPr id="31" name="Graphic 30" descr="Neighborhood with solid fill">
            <a:extLst>
              <a:ext uri="{FF2B5EF4-FFF2-40B4-BE49-F238E27FC236}">
                <a16:creationId xmlns:a16="http://schemas.microsoft.com/office/drawing/2014/main" id="{D86EB07C-3DD9-C1C0-BE63-A8E3AB7296B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4979" y="2446384"/>
            <a:ext cx="914400" cy="914400"/>
          </a:xfrm>
          <a:prstGeom prst="rect">
            <a:avLst/>
          </a:prstGeom>
        </p:spPr>
      </p:pic>
      <p:pic>
        <p:nvPicPr>
          <p:cNvPr id="33" name="Graphic 32" descr="Group success with solid fill">
            <a:extLst>
              <a:ext uri="{FF2B5EF4-FFF2-40B4-BE49-F238E27FC236}">
                <a16:creationId xmlns:a16="http://schemas.microsoft.com/office/drawing/2014/main" id="{64F26F2C-2B49-C1BD-281B-9D17BF3663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0564" y="3861797"/>
            <a:ext cx="914400" cy="914400"/>
          </a:xfrm>
          <a:prstGeom prst="rect">
            <a:avLst/>
          </a:prstGeom>
        </p:spPr>
      </p:pic>
    </p:spTree>
    <p:extLst>
      <p:ext uri="{BB962C8B-B14F-4D97-AF65-F5344CB8AC3E}">
        <p14:creationId xmlns:p14="http://schemas.microsoft.com/office/powerpoint/2010/main" val="32512602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86FC-5B62-3CE2-B40F-BAD4BF9DB4E5}"/>
              </a:ext>
            </a:extLst>
          </p:cNvPr>
          <p:cNvSpPr>
            <a:spLocks noGrp="1"/>
          </p:cNvSpPr>
          <p:nvPr>
            <p:ph type="title"/>
          </p:nvPr>
        </p:nvSpPr>
        <p:spPr>
          <a:xfrm>
            <a:off x="457199" y="457200"/>
            <a:ext cx="8358027" cy="876027"/>
          </a:xfrm>
        </p:spPr>
        <p:txBody>
          <a:bodyPr>
            <a:noAutofit/>
          </a:bodyPr>
          <a:lstStyle/>
          <a:p>
            <a:r>
              <a:rPr lang="en-US" sz="3200" dirty="0"/>
              <a:t>Municipal Differences in Risk of Type 2 Diabetes</a:t>
            </a:r>
          </a:p>
        </p:txBody>
      </p:sp>
      <p:sp>
        <p:nvSpPr>
          <p:cNvPr id="3" name="TextBox 2">
            <a:extLst>
              <a:ext uri="{FF2B5EF4-FFF2-40B4-BE49-F238E27FC236}">
                <a16:creationId xmlns:a16="http://schemas.microsoft.com/office/drawing/2014/main" id="{ABA4BF7B-E2BF-AB14-FE17-9152B3659BAC}"/>
              </a:ext>
            </a:extLst>
          </p:cNvPr>
          <p:cNvSpPr txBox="1"/>
          <p:nvPr/>
        </p:nvSpPr>
        <p:spPr>
          <a:xfrm>
            <a:off x="368682" y="1447760"/>
            <a:ext cx="8535060" cy="3618426"/>
          </a:xfrm>
          <a:prstGeom prst="rect">
            <a:avLst/>
          </a:prstGeom>
          <a:noFill/>
        </p:spPr>
        <p:txBody>
          <a:bodyPr wrap="square" rtlCol="0">
            <a:spAutoFit/>
          </a:bodyPr>
          <a:lstStyle/>
          <a:p>
            <a:pPr algn="ctr" fontAlgn="base"/>
            <a:r>
              <a:rPr lang="en-US" sz="1400" dirty="0"/>
              <a:t>The age-standardized rate for diabetes is </a:t>
            </a:r>
            <a:r>
              <a:rPr lang="en-US" sz="1400" b="1" dirty="0"/>
              <a:t>15.5% for Peel</a:t>
            </a:r>
            <a:r>
              <a:rPr lang="en-US" sz="1400" dirty="0"/>
              <a:t>, 9.8% for Ontario and 10% for Canada.</a:t>
            </a:r>
            <a:br>
              <a:rPr lang="en-CA" sz="1400" b="1" dirty="0"/>
            </a:br>
            <a:endParaRPr lang="en-CA" sz="1400" b="1" dirty="0"/>
          </a:p>
          <a:p>
            <a:pPr>
              <a:lnSpc>
                <a:spcPts val="2000"/>
              </a:lnSpc>
            </a:pPr>
            <a:r>
              <a:rPr lang="en-CA" sz="1400" b="1" dirty="0"/>
              <a:t>Brampton</a:t>
            </a:r>
          </a:p>
          <a:p>
            <a:pPr marL="171450" indent="-171450">
              <a:lnSpc>
                <a:spcPts val="2000"/>
              </a:lnSpc>
              <a:buFont typeface="Arial" panose="020B0604020202020204" pitchFamily="34" charset="0"/>
              <a:buChar char="•"/>
            </a:pPr>
            <a:r>
              <a:rPr lang="en-CA" sz="1400" dirty="0"/>
              <a:t>Very high diabetes rates across some census tracts - </a:t>
            </a:r>
            <a:r>
              <a:rPr lang="en-US" sz="1400" dirty="0"/>
              <a:t>over 20% in some areas</a:t>
            </a:r>
          </a:p>
          <a:p>
            <a:pPr marL="171450" indent="-171450">
              <a:lnSpc>
                <a:spcPts val="2000"/>
              </a:lnSpc>
              <a:buFont typeface="Arial" panose="020B0604020202020204" pitchFamily="34" charset="0"/>
              <a:buChar char="•"/>
            </a:pPr>
            <a:r>
              <a:rPr lang="en-US" sz="1400" dirty="0"/>
              <a:t>Brampton and Mississauga have higher diabetes rates clustering in lower‑income and lower‑education areas.</a:t>
            </a:r>
            <a:br>
              <a:rPr lang="en-US" sz="1400" dirty="0"/>
            </a:br>
            <a:endParaRPr lang="en-US" sz="1400" b="1" dirty="0"/>
          </a:p>
          <a:p>
            <a:pPr>
              <a:lnSpc>
                <a:spcPts val="2000"/>
              </a:lnSpc>
            </a:pPr>
            <a:r>
              <a:rPr lang="en-CA" sz="1400" b="1" dirty="0"/>
              <a:t>Mississauga</a:t>
            </a:r>
          </a:p>
          <a:p>
            <a:pPr marL="171450" indent="-171450">
              <a:lnSpc>
                <a:spcPts val="2000"/>
              </a:lnSpc>
              <a:buFont typeface="Arial" panose="020B0604020202020204" pitchFamily="34" charset="0"/>
              <a:buChar char="•"/>
            </a:pPr>
            <a:r>
              <a:rPr lang="en-CA" sz="1400" dirty="0"/>
              <a:t>More mixed SES; high-diabetes clusters in central/northeast areas.</a:t>
            </a:r>
          </a:p>
          <a:p>
            <a:pPr marL="171450" lvl="0" indent="-171450" defTabSz="914400">
              <a:lnSpc>
                <a:spcPts val="2000"/>
              </a:lnSpc>
              <a:buFont typeface="Arial" panose="020B0604020202020204" pitchFamily="34" charset="0"/>
              <a:buChar char="•"/>
              <a:defRPr/>
            </a:pPr>
            <a:r>
              <a:rPr lang="en-US" sz="1400" dirty="0"/>
              <a:t>High diabetes in low-income and low-education areas.</a:t>
            </a:r>
          </a:p>
          <a:p>
            <a:pPr lvl="0" defTabSz="914400">
              <a:lnSpc>
                <a:spcPts val="2000"/>
              </a:lnSpc>
              <a:defRPr/>
            </a:pPr>
            <a:br>
              <a:rPr lang="en-CA" sz="1400" b="1" dirty="0"/>
            </a:br>
            <a:r>
              <a:rPr lang="en-CA" sz="1400" b="1" dirty="0"/>
              <a:t>Caledon</a:t>
            </a:r>
          </a:p>
          <a:p>
            <a:pPr marL="171450" indent="-171450">
              <a:lnSpc>
                <a:spcPts val="2000"/>
              </a:lnSpc>
              <a:buFont typeface="Arial" panose="020B0604020202020204" pitchFamily="34" charset="0"/>
              <a:buChar char="•"/>
            </a:pPr>
            <a:r>
              <a:rPr lang="en-CA" sz="1400" dirty="0"/>
              <a:t>Rural, low-density, affluent; longest travel distances but lowest diabetes prevalence.</a:t>
            </a:r>
          </a:p>
          <a:p>
            <a:pPr marL="171450" lvl="0" indent="-171450" defTabSz="914400">
              <a:lnSpc>
                <a:spcPts val="2000"/>
              </a:lnSpc>
              <a:buFont typeface="Arial" panose="020B0604020202020204" pitchFamily="34" charset="0"/>
              <a:buChar char="•"/>
              <a:defRPr/>
            </a:pPr>
            <a:r>
              <a:rPr lang="en-CA" sz="1400" dirty="0"/>
              <a:t>High SES, low diabetes.</a:t>
            </a:r>
          </a:p>
        </p:txBody>
      </p:sp>
    </p:spTree>
    <p:extLst>
      <p:ext uri="{BB962C8B-B14F-4D97-AF65-F5344CB8AC3E}">
        <p14:creationId xmlns:p14="http://schemas.microsoft.com/office/powerpoint/2010/main" val="2885251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7A0D3FE6-BEDF-BABE-5F36-DA6BCE2B352B}"/>
              </a:ext>
            </a:extLst>
          </p:cNvPr>
          <p:cNvPicPr>
            <a:picLocks noGrp="1" noChangeAspect="1"/>
          </p:cNvPicPr>
          <p:nvPr>
            <p:ph type="pic" sz="quarter" idx="13"/>
          </p:nvPr>
        </p:nvPicPr>
        <p:blipFill>
          <a:blip r:embed="rId3"/>
          <a:srcRect l="29051" r="34050"/>
          <a:stretch>
            <a:fillRect/>
          </a:stretch>
        </p:blipFill>
        <p:spPr>
          <a:xfrm>
            <a:off x="5769959" y="10"/>
            <a:ext cx="3374041" cy="5143490"/>
          </a:xfrm>
          <a:prstGeom prst="rect">
            <a:avLst/>
          </a:prstGeom>
          <a:noFill/>
        </p:spPr>
      </p:pic>
      <p:sp>
        <p:nvSpPr>
          <p:cNvPr id="5" name="Title 4">
            <a:extLst>
              <a:ext uri="{FF2B5EF4-FFF2-40B4-BE49-F238E27FC236}">
                <a16:creationId xmlns:a16="http://schemas.microsoft.com/office/drawing/2014/main" id="{2F8913F8-B78B-FEAE-740D-33DDF0012C63}"/>
              </a:ext>
            </a:extLst>
          </p:cNvPr>
          <p:cNvSpPr>
            <a:spLocks noGrp="1"/>
          </p:cNvSpPr>
          <p:nvPr>
            <p:ph type="title"/>
          </p:nvPr>
        </p:nvSpPr>
        <p:spPr>
          <a:xfrm>
            <a:off x="674083" y="333785"/>
            <a:ext cx="5095876" cy="826769"/>
          </a:xfrm>
        </p:spPr>
        <p:txBody>
          <a:bodyPr anchor="ctr">
            <a:normAutofit fontScale="90000"/>
          </a:bodyPr>
          <a:lstStyle/>
          <a:p>
            <a:r>
              <a:rPr lang="en-US" dirty="0"/>
              <a:t>Research Objectives</a:t>
            </a:r>
            <a:endParaRPr lang="en-CA" dirty="0"/>
          </a:p>
        </p:txBody>
      </p:sp>
      <p:sp>
        <p:nvSpPr>
          <p:cNvPr id="9" name="Block Arc 8">
            <a:extLst>
              <a:ext uri="{FF2B5EF4-FFF2-40B4-BE49-F238E27FC236}">
                <a16:creationId xmlns:a16="http://schemas.microsoft.com/office/drawing/2014/main" id="{CF3AA889-2FF9-B8F4-8A43-E5FBA0390810}"/>
              </a:ext>
            </a:extLst>
          </p:cNvPr>
          <p:cNvSpPr/>
          <p:nvPr/>
        </p:nvSpPr>
        <p:spPr>
          <a:xfrm>
            <a:off x="-4594335" y="208928"/>
            <a:ext cx="5472816" cy="5472816"/>
          </a:xfrm>
          <a:prstGeom prst="blockArc">
            <a:avLst>
              <a:gd name="adj1" fmla="val 18815655"/>
              <a:gd name="adj2" fmla="val 2766806"/>
              <a:gd name="adj3" fmla="val 705"/>
            </a:avLst>
          </a:prstGeom>
          <a:solidFill>
            <a:schemeClr val="tx1"/>
          </a:solidFill>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CA"/>
          </a:p>
        </p:txBody>
      </p:sp>
      <p:sp>
        <p:nvSpPr>
          <p:cNvPr id="10" name="Freeform: Shape 9">
            <a:extLst>
              <a:ext uri="{FF2B5EF4-FFF2-40B4-BE49-F238E27FC236}">
                <a16:creationId xmlns:a16="http://schemas.microsoft.com/office/drawing/2014/main" id="{8870F068-2BF4-FEFE-DA4D-CF386FCB8BA4}"/>
              </a:ext>
            </a:extLst>
          </p:cNvPr>
          <p:cNvSpPr/>
          <p:nvPr/>
        </p:nvSpPr>
        <p:spPr>
          <a:xfrm>
            <a:off x="564979" y="1319735"/>
            <a:ext cx="5475833" cy="812800"/>
          </a:xfrm>
          <a:custGeom>
            <a:avLst/>
            <a:gdLst>
              <a:gd name="csX0" fmla="*/ 0 w 5475833"/>
              <a:gd name="csY0" fmla="*/ 135469 h 812800"/>
              <a:gd name="csX1" fmla="*/ 135469 w 5475833"/>
              <a:gd name="csY1" fmla="*/ 0 h 812800"/>
              <a:gd name="csX2" fmla="*/ 5340364 w 5475833"/>
              <a:gd name="csY2" fmla="*/ 0 h 812800"/>
              <a:gd name="csX3" fmla="*/ 5475833 w 5475833"/>
              <a:gd name="csY3" fmla="*/ 135469 h 812800"/>
              <a:gd name="csX4" fmla="*/ 5475833 w 5475833"/>
              <a:gd name="csY4" fmla="*/ 677331 h 812800"/>
              <a:gd name="csX5" fmla="*/ 5340364 w 5475833"/>
              <a:gd name="csY5" fmla="*/ 812800 h 812800"/>
              <a:gd name="csX6" fmla="*/ 135469 w 5475833"/>
              <a:gd name="csY6" fmla="*/ 812800 h 812800"/>
              <a:gd name="csX7" fmla="*/ 0 w 5475833"/>
              <a:gd name="csY7" fmla="*/ 677331 h 812800"/>
              <a:gd name="csX8" fmla="*/ 0 w 5475833"/>
              <a:gd name="csY8" fmla="*/ 135469 h 812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475833" h="812800">
                <a:moveTo>
                  <a:pt x="0" y="135469"/>
                </a:moveTo>
                <a:cubicBezTo>
                  <a:pt x="0" y="60652"/>
                  <a:pt x="60652" y="0"/>
                  <a:pt x="135469" y="0"/>
                </a:cubicBezTo>
                <a:lnTo>
                  <a:pt x="5340364" y="0"/>
                </a:lnTo>
                <a:cubicBezTo>
                  <a:pt x="5415181" y="0"/>
                  <a:pt x="5475833" y="60652"/>
                  <a:pt x="5475833" y="135469"/>
                </a:cubicBezTo>
                <a:lnTo>
                  <a:pt x="5475833" y="677331"/>
                </a:lnTo>
                <a:cubicBezTo>
                  <a:pt x="5475833" y="752148"/>
                  <a:pt x="5415181" y="812800"/>
                  <a:pt x="5340364" y="812800"/>
                </a:cubicBezTo>
                <a:lnTo>
                  <a:pt x="135469" y="812800"/>
                </a:lnTo>
                <a:cubicBezTo>
                  <a:pt x="60652" y="812800"/>
                  <a:pt x="0" y="752148"/>
                  <a:pt x="0" y="677331"/>
                </a:cubicBezTo>
                <a:lnTo>
                  <a:pt x="0" y="135469"/>
                </a:lnTo>
                <a:close/>
              </a:path>
            </a:pathLst>
          </a:custGeom>
          <a:solidFill>
            <a:srgbClr val="C8D2E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4838" tIns="77778" rIns="77778" bIns="77778" numCol="1" spcCol="1270" anchor="ctr" anchorCtr="0">
            <a:noAutofit/>
          </a:bodyPr>
          <a:lstStyle/>
          <a:p>
            <a:pPr marL="0" lvl="0" indent="0" algn="l" defTabSz="666750">
              <a:lnSpc>
                <a:spcPct val="90000"/>
              </a:lnSpc>
              <a:spcBef>
                <a:spcPct val="0"/>
              </a:spcBef>
              <a:spcAft>
                <a:spcPct val="35000"/>
              </a:spcAft>
              <a:buNone/>
            </a:pPr>
            <a:r>
              <a:rPr lang="en-US" sz="1800" kern="1200" dirty="0">
                <a:solidFill>
                  <a:schemeClr val="bg1"/>
                </a:solidFill>
              </a:rPr>
              <a:t>Provide a neighborhood-level overview of what shapes diabetes rates in the Peel Region</a:t>
            </a:r>
            <a:endParaRPr lang="en-CA" sz="1800" kern="1200" dirty="0">
              <a:solidFill>
                <a:schemeClr val="bg1"/>
              </a:solidFill>
            </a:endParaRPr>
          </a:p>
        </p:txBody>
      </p:sp>
      <p:sp>
        <p:nvSpPr>
          <p:cNvPr id="11" name="Oval 10">
            <a:extLst>
              <a:ext uri="{FF2B5EF4-FFF2-40B4-BE49-F238E27FC236}">
                <a16:creationId xmlns:a16="http://schemas.microsoft.com/office/drawing/2014/main" id="{A9B84E81-818F-862C-6A05-D6B809A364AF}"/>
              </a:ext>
            </a:extLst>
          </p:cNvPr>
          <p:cNvSpPr/>
          <p:nvPr/>
        </p:nvSpPr>
        <p:spPr>
          <a:xfrm>
            <a:off x="187604" y="1241885"/>
            <a:ext cx="914400" cy="914400"/>
          </a:xfrm>
          <a:prstGeom prst="ellipse">
            <a:avLst/>
          </a:prstGeom>
          <a:solidFill>
            <a:srgbClr val="E0E5F4"/>
          </a:solidFill>
          <a:ln w="28575">
            <a:solidFill>
              <a:schemeClr val="tx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r>
              <a:rPr lang="en-US" sz="2800" b="1" dirty="0">
                <a:solidFill>
                  <a:schemeClr val="bg2"/>
                </a:solidFill>
              </a:rPr>
              <a:t>1</a:t>
            </a:r>
            <a:endParaRPr lang="en-CA" sz="2800" b="1" dirty="0">
              <a:solidFill>
                <a:schemeClr val="bg2"/>
              </a:solidFill>
            </a:endParaRPr>
          </a:p>
        </p:txBody>
      </p:sp>
      <p:sp>
        <p:nvSpPr>
          <p:cNvPr id="12" name="Freeform: Shape 11">
            <a:extLst>
              <a:ext uri="{FF2B5EF4-FFF2-40B4-BE49-F238E27FC236}">
                <a16:creationId xmlns:a16="http://schemas.microsoft.com/office/drawing/2014/main" id="{C54F3A8C-F501-880F-CEB9-2BA5EC8029E4}"/>
              </a:ext>
            </a:extLst>
          </p:cNvPr>
          <p:cNvSpPr/>
          <p:nvPr/>
        </p:nvSpPr>
        <p:spPr>
          <a:xfrm>
            <a:off x="860432" y="2538934"/>
            <a:ext cx="5180380" cy="812800"/>
          </a:xfrm>
          <a:custGeom>
            <a:avLst/>
            <a:gdLst>
              <a:gd name="csX0" fmla="*/ 0 w 5180380"/>
              <a:gd name="csY0" fmla="*/ 135469 h 812800"/>
              <a:gd name="csX1" fmla="*/ 135469 w 5180380"/>
              <a:gd name="csY1" fmla="*/ 0 h 812800"/>
              <a:gd name="csX2" fmla="*/ 5044911 w 5180380"/>
              <a:gd name="csY2" fmla="*/ 0 h 812800"/>
              <a:gd name="csX3" fmla="*/ 5180380 w 5180380"/>
              <a:gd name="csY3" fmla="*/ 135469 h 812800"/>
              <a:gd name="csX4" fmla="*/ 5180380 w 5180380"/>
              <a:gd name="csY4" fmla="*/ 677331 h 812800"/>
              <a:gd name="csX5" fmla="*/ 5044911 w 5180380"/>
              <a:gd name="csY5" fmla="*/ 812800 h 812800"/>
              <a:gd name="csX6" fmla="*/ 135469 w 5180380"/>
              <a:gd name="csY6" fmla="*/ 812800 h 812800"/>
              <a:gd name="csX7" fmla="*/ 0 w 5180380"/>
              <a:gd name="csY7" fmla="*/ 677331 h 812800"/>
              <a:gd name="csX8" fmla="*/ 0 w 5180380"/>
              <a:gd name="csY8" fmla="*/ 135469 h 812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0380" h="812800">
                <a:moveTo>
                  <a:pt x="0" y="135469"/>
                </a:moveTo>
                <a:cubicBezTo>
                  <a:pt x="0" y="60652"/>
                  <a:pt x="60652" y="0"/>
                  <a:pt x="135469" y="0"/>
                </a:cubicBezTo>
                <a:lnTo>
                  <a:pt x="5044911" y="0"/>
                </a:lnTo>
                <a:cubicBezTo>
                  <a:pt x="5119728" y="0"/>
                  <a:pt x="5180380" y="60652"/>
                  <a:pt x="5180380" y="135469"/>
                </a:cubicBezTo>
                <a:lnTo>
                  <a:pt x="5180380" y="677331"/>
                </a:lnTo>
                <a:cubicBezTo>
                  <a:pt x="5180380" y="752148"/>
                  <a:pt x="5119728" y="812800"/>
                  <a:pt x="5044911" y="812800"/>
                </a:cubicBezTo>
                <a:lnTo>
                  <a:pt x="135469" y="812800"/>
                </a:lnTo>
                <a:cubicBezTo>
                  <a:pt x="60652" y="812800"/>
                  <a:pt x="0" y="752148"/>
                  <a:pt x="0" y="677331"/>
                </a:cubicBezTo>
                <a:lnTo>
                  <a:pt x="0" y="135469"/>
                </a:lnTo>
                <a:close/>
              </a:path>
            </a:pathLst>
          </a:custGeom>
          <a:solidFill>
            <a:srgbClr val="C8D2E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4838" tIns="77778" rIns="77778" bIns="77778" numCol="1" spcCol="1270" anchor="ctr" anchorCtr="0">
            <a:noAutofit/>
          </a:bodyPr>
          <a:lstStyle/>
          <a:p>
            <a:pPr marL="0" lvl="0" indent="0" algn="l" defTabSz="666750">
              <a:lnSpc>
                <a:spcPct val="90000"/>
              </a:lnSpc>
              <a:spcBef>
                <a:spcPct val="0"/>
              </a:spcBef>
              <a:spcAft>
                <a:spcPct val="35000"/>
              </a:spcAft>
              <a:buNone/>
            </a:pPr>
            <a:r>
              <a:rPr lang="en-US" sz="1800" kern="1200" dirty="0">
                <a:solidFill>
                  <a:schemeClr val="bg1"/>
                </a:solidFill>
              </a:rPr>
              <a:t>Identify factors associated with diabetes prevalence at the municipal level </a:t>
            </a:r>
            <a:endParaRPr lang="en-CA" sz="1800" kern="1200" dirty="0">
              <a:solidFill>
                <a:schemeClr val="bg1"/>
              </a:solidFill>
            </a:endParaRPr>
          </a:p>
        </p:txBody>
      </p:sp>
      <p:sp>
        <p:nvSpPr>
          <p:cNvPr id="13" name="Oval 12">
            <a:extLst>
              <a:ext uri="{FF2B5EF4-FFF2-40B4-BE49-F238E27FC236}">
                <a16:creationId xmlns:a16="http://schemas.microsoft.com/office/drawing/2014/main" id="{A35234D8-8119-952D-CEBF-FA4277F803D2}"/>
              </a:ext>
            </a:extLst>
          </p:cNvPr>
          <p:cNvSpPr/>
          <p:nvPr/>
        </p:nvSpPr>
        <p:spPr>
          <a:xfrm>
            <a:off x="483057" y="2472959"/>
            <a:ext cx="914400" cy="914400"/>
          </a:xfrm>
          <a:prstGeom prst="ellipse">
            <a:avLst/>
          </a:prstGeom>
          <a:solidFill>
            <a:srgbClr val="E0E5F4"/>
          </a:solidFill>
          <a:ln w="28575">
            <a:solidFill>
              <a:schemeClr val="tx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r>
              <a:rPr lang="en-US" sz="2800" b="1" dirty="0">
                <a:solidFill>
                  <a:schemeClr val="bg2"/>
                </a:solidFill>
              </a:rPr>
              <a:t>2</a:t>
            </a:r>
            <a:endParaRPr lang="en-CA" sz="2800" b="1" dirty="0">
              <a:solidFill>
                <a:schemeClr val="bg2"/>
              </a:solidFill>
            </a:endParaRPr>
          </a:p>
        </p:txBody>
      </p:sp>
      <p:sp>
        <p:nvSpPr>
          <p:cNvPr id="14" name="Freeform: Shape 13">
            <a:extLst>
              <a:ext uri="{FF2B5EF4-FFF2-40B4-BE49-F238E27FC236}">
                <a16:creationId xmlns:a16="http://schemas.microsoft.com/office/drawing/2014/main" id="{4EB92D1F-F209-FCE8-43F4-5064089CA876}"/>
              </a:ext>
            </a:extLst>
          </p:cNvPr>
          <p:cNvSpPr/>
          <p:nvPr/>
        </p:nvSpPr>
        <p:spPr>
          <a:xfrm>
            <a:off x="564979" y="3758135"/>
            <a:ext cx="5475833" cy="812800"/>
          </a:xfrm>
          <a:custGeom>
            <a:avLst/>
            <a:gdLst>
              <a:gd name="csX0" fmla="*/ 0 w 5475833"/>
              <a:gd name="csY0" fmla="*/ 135469 h 812800"/>
              <a:gd name="csX1" fmla="*/ 135469 w 5475833"/>
              <a:gd name="csY1" fmla="*/ 0 h 812800"/>
              <a:gd name="csX2" fmla="*/ 5340364 w 5475833"/>
              <a:gd name="csY2" fmla="*/ 0 h 812800"/>
              <a:gd name="csX3" fmla="*/ 5475833 w 5475833"/>
              <a:gd name="csY3" fmla="*/ 135469 h 812800"/>
              <a:gd name="csX4" fmla="*/ 5475833 w 5475833"/>
              <a:gd name="csY4" fmla="*/ 677331 h 812800"/>
              <a:gd name="csX5" fmla="*/ 5340364 w 5475833"/>
              <a:gd name="csY5" fmla="*/ 812800 h 812800"/>
              <a:gd name="csX6" fmla="*/ 135469 w 5475833"/>
              <a:gd name="csY6" fmla="*/ 812800 h 812800"/>
              <a:gd name="csX7" fmla="*/ 0 w 5475833"/>
              <a:gd name="csY7" fmla="*/ 677331 h 812800"/>
              <a:gd name="csX8" fmla="*/ 0 w 5475833"/>
              <a:gd name="csY8" fmla="*/ 135469 h 812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475833" h="812800">
                <a:moveTo>
                  <a:pt x="0" y="135469"/>
                </a:moveTo>
                <a:cubicBezTo>
                  <a:pt x="0" y="60652"/>
                  <a:pt x="60652" y="0"/>
                  <a:pt x="135469" y="0"/>
                </a:cubicBezTo>
                <a:lnTo>
                  <a:pt x="5340364" y="0"/>
                </a:lnTo>
                <a:cubicBezTo>
                  <a:pt x="5415181" y="0"/>
                  <a:pt x="5475833" y="60652"/>
                  <a:pt x="5475833" y="135469"/>
                </a:cubicBezTo>
                <a:lnTo>
                  <a:pt x="5475833" y="677331"/>
                </a:lnTo>
                <a:cubicBezTo>
                  <a:pt x="5475833" y="752148"/>
                  <a:pt x="5415181" y="812800"/>
                  <a:pt x="5340364" y="812800"/>
                </a:cubicBezTo>
                <a:lnTo>
                  <a:pt x="135469" y="812800"/>
                </a:lnTo>
                <a:cubicBezTo>
                  <a:pt x="60652" y="812800"/>
                  <a:pt x="0" y="752148"/>
                  <a:pt x="0" y="677331"/>
                </a:cubicBezTo>
                <a:lnTo>
                  <a:pt x="0" y="135469"/>
                </a:lnTo>
                <a:close/>
              </a:path>
            </a:pathLst>
          </a:custGeom>
          <a:solidFill>
            <a:srgbClr val="C8D2E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4838" tIns="77778" rIns="77778" bIns="77778" numCol="1" spcCol="1270" anchor="ctr" anchorCtr="0">
            <a:noAutofit/>
          </a:bodyPr>
          <a:lstStyle/>
          <a:p>
            <a:pPr marL="0" lvl="0" indent="0" algn="l" defTabSz="666750">
              <a:lnSpc>
                <a:spcPct val="90000"/>
              </a:lnSpc>
              <a:spcBef>
                <a:spcPct val="0"/>
              </a:spcBef>
              <a:spcAft>
                <a:spcPct val="35000"/>
              </a:spcAft>
              <a:buNone/>
            </a:pPr>
            <a:r>
              <a:rPr lang="en-US" sz="1800" kern="1200" dirty="0">
                <a:solidFill>
                  <a:schemeClr val="bg1"/>
                </a:solidFill>
              </a:rPr>
              <a:t>Explore how the cities in Peel differ from one another in diabetes prevalence</a:t>
            </a:r>
            <a:endParaRPr lang="en-CA" sz="1800" kern="1200" dirty="0">
              <a:solidFill>
                <a:schemeClr val="bg1"/>
              </a:solidFill>
            </a:endParaRPr>
          </a:p>
        </p:txBody>
      </p:sp>
      <p:sp>
        <p:nvSpPr>
          <p:cNvPr id="15" name="Oval 14">
            <a:extLst>
              <a:ext uri="{FF2B5EF4-FFF2-40B4-BE49-F238E27FC236}">
                <a16:creationId xmlns:a16="http://schemas.microsoft.com/office/drawing/2014/main" id="{21E67161-E971-4568-D525-5D511668D57B}"/>
              </a:ext>
            </a:extLst>
          </p:cNvPr>
          <p:cNvSpPr/>
          <p:nvPr/>
        </p:nvSpPr>
        <p:spPr>
          <a:xfrm>
            <a:off x="199479" y="3680285"/>
            <a:ext cx="914400" cy="914400"/>
          </a:xfrm>
          <a:prstGeom prst="ellipse">
            <a:avLst/>
          </a:prstGeom>
          <a:solidFill>
            <a:srgbClr val="E0E5F4"/>
          </a:solidFill>
          <a:ln w="28575">
            <a:solidFill>
              <a:schemeClr val="tx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r>
              <a:rPr lang="en-US" sz="2800" b="1" dirty="0">
                <a:solidFill>
                  <a:schemeClr val="bg2"/>
                </a:solidFill>
              </a:rPr>
              <a:t>3</a:t>
            </a:r>
            <a:endParaRPr lang="en-CA" sz="2800" b="1" dirty="0">
              <a:solidFill>
                <a:schemeClr val="bg2"/>
              </a:solidFill>
            </a:endParaRPr>
          </a:p>
        </p:txBody>
      </p:sp>
    </p:spTree>
    <p:extLst>
      <p:ext uri="{BB962C8B-B14F-4D97-AF65-F5344CB8AC3E}">
        <p14:creationId xmlns:p14="http://schemas.microsoft.com/office/powerpoint/2010/main" val="105478299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4650B-BCB7-54EA-1811-A3C7D447B91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6C9B01F-299E-CF98-4B21-ED9783BB9787}"/>
              </a:ext>
            </a:extLst>
          </p:cNvPr>
          <p:cNvSpPr/>
          <p:nvPr/>
        </p:nvSpPr>
        <p:spPr>
          <a:xfrm>
            <a:off x="2327566" y="3183034"/>
            <a:ext cx="6365171" cy="1148238"/>
          </a:xfrm>
          <a:prstGeom prst="rect">
            <a:avLst/>
          </a:prstGeom>
          <a:solidFill>
            <a:srgbClr val="E0E5F4"/>
          </a:solidFill>
          <a:ln>
            <a:noFill/>
          </a:ln>
        </p:spPr>
        <p:style>
          <a:lnRef idx="2">
            <a:schemeClr val="accent1">
              <a:shade val="15000"/>
            </a:schemeClr>
          </a:lnRef>
          <a:fillRef idx="1">
            <a:schemeClr val="accent1"/>
          </a:fillRef>
          <a:effectRef idx="0">
            <a:schemeClr val="accent1"/>
          </a:effectRef>
          <a:fontRef idx="minor">
            <a:schemeClr val="lt1"/>
          </a:fontRef>
        </p:style>
        <p:txBody>
          <a:bodyPr numCol="2" rtlCol="0" anchor="ctr"/>
          <a:lstStyle/>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CA" sz="1200" dirty="0">
                <a:solidFill>
                  <a:schemeClr val="tx1"/>
                </a:solidFill>
              </a:rPr>
              <a:t>Peel Walkability Index</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CA" sz="1200" dirty="0">
                <a:solidFill>
                  <a:schemeClr val="tx1"/>
                </a:solidFill>
              </a:rPr>
              <a:t>Heat Vulnerability Index – Exposure**</a:t>
            </a:r>
          </a:p>
          <a:p>
            <a:pPr marL="137160" lvl="0" indent="-137160" defTabSz="914400">
              <a:spcAft>
                <a:spcPts val="300"/>
              </a:spcAft>
              <a:buSzPct val="150000"/>
              <a:buFont typeface="Arial" panose="020B0604020202020204" pitchFamily="34" charset="0"/>
              <a:buChar char="•"/>
              <a:defRPr/>
            </a:pPr>
            <a:r>
              <a:rPr lang="en-CA" sz="1200" dirty="0">
                <a:solidFill>
                  <a:schemeClr val="tx1"/>
                </a:solidFill>
              </a:rPr>
              <a:t>Fast food density &amp; proximity measure</a:t>
            </a:r>
          </a:p>
          <a:p>
            <a:pPr marL="137160" lvl="0" indent="-137160" defTabSz="914400">
              <a:spcAft>
                <a:spcPts val="300"/>
              </a:spcAft>
              <a:buSzPct val="150000"/>
              <a:buFont typeface="Arial" panose="020B0604020202020204" pitchFamily="34" charset="0"/>
              <a:buChar char="•"/>
              <a:defRPr/>
            </a:pPr>
            <a:r>
              <a:rPr lang="en-CA" sz="1200" dirty="0">
                <a:solidFill>
                  <a:schemeClr val="tx1"/>
                </a:solidFill>
              </a:rPr>
              <a:t>Healthy food density &amp; proximity measures</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CA" sz="1200" dirty="0">
                <a:solidFill>
                  <a:schemeClr val="tx1"/>
                </a:solidFill>
              </a:rPr>
              <a:t>Food store density &amp; proximity measures</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CA" sz="1200" dirty="0">
                <a:solidFill>
                  <a:schemeClr val="tx1"/>
                </a:solidFill>
              </a:rPr>
              <a:t>Period of Construction (Before 1960, After 1991)</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endParaRPr lang="en-CA" sz="1200" dirty="0">
              <a:solidFill>
                <a:schemeClr val="tx1"/>
              </a:solidFill>
            </a:endParaRPr>
          </a:p>
        </p:txBody>
      </p:sp>
      <p:sp>
        <p:nvSpPr>
          <p:cNvPr id="2" name="Title 1">
            <a:extLst>
              <a:ext uri="{FF2B5EF4-FFF2-40B4-BE49-F238E27FC236}">
                <a16:creationId xmlns:a16="http://schemas.microsoft.com/office/drawing/2014/main" id="{9EE484A8-4053-85D8-BE4B-C12DBB99059A}"/>
              </a:ext>
            </a:extLst>
          </p:cNvPr>
          <p:cNvSpPr>
            <a:spLocks noGrp="1"/>
          </p:cNvSpPr>
          <p:nvPr>
            <p:ph type="title"/>
          </p:nvPr>
        </p:nvSpPr>
        <p:spPr>
          <a:xfrm>
            <a:off x="457200" y="457201"/>
            <a:ext cx="8454628" cy="628774"/>
          </a:xfrm>
        </p:spPr>
        <p:txBody>
          <a:bodyPr>
            <a:normAutofit fontScale="90000"/>
          </a:bodyPr>
          <a:lstStyle/>
          <a:p>
            <a:r>
              <a:rPr lang="en-US" dirty="0"/>
              <a:t>Variable Selection</a:t>
            </a:r>
            <a:endParaRPr lang="en-CA" dirty="0"/>
          </a:p>
        </p:txBody>
      </p:sp>
      <p:sp>
        <p:nvSpPr>
          <p:cNvPr id="14" name="Rectangle 13">
            <a:extLst>
              <a:ext uri="{FF2B5EF4-FFF2-40B4-BE49-F238E27FC236}">
                <a16:creationId xmlns:a16="http://schemas.microsoft.com/office/drawing/2014/main" id="{5D0D025C-64FF-23F1-804F-9CCECB281675}"/>
              </a:ext>
            </a:extLst>
          </p:cNvPr>
          <p:cNvSpPr/>
          <p:nvPr/>
        </p:nvSpPr>
        <p:spPr>
          <a:xfrm>
            <a:off x="2327565" y="2471688"/>
            <a:ext cx="6365172" cy="606907"/>
          </a:xfrm>
          <a:prstGeom prst="rect">
            <a:avLst/>
          </a:prstGeom>
          <a:solidFill>
            <a:srgbClr val="E0E5F4"/>
          </a:solidFill>
          <a:ln>
            <a:noFill/>
          </a:ln>
        </p:spPr>
        <p:style>
          <a:lnRef idx="2">
            <a:schemeClr val="accent1">
              <a:shade val="15000"/>
            </a:schemeClr>
          </a:lnRef>
          <a:fillRef idx="1">
            <a:schemeClr val="accent1"/>
          </a:fillRef>
          <a:effectRef idx="0">
            <a:schemeClr val="accent1"/>
          </a:effectRef>
          <a:fontRef idx="minor">
            <a:schemeClr val="lt1"/>
          </a:fontRef>
        </p:style>
        <p:txBody>
          <a:bodyPr numCol="2" rtlCol="0" anchor="ctr"/>
          <a:lstStyle/>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Smoking frequency</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Heavy alcohol consumption</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with access to primary care (regular provider)</a:t>
            </a:r>
          </a:p>
        </p:txBody>
      </p:sp>
      <p:sp>
        <p:nvSpPr>
          <p:cNvPr id="15" name="Rectangle 14">
            <a:extLst>
              <a:ext uri="{FF2B5EF4-FFF2-40B4-BE49-F238E27FC236}">
                <a16:creationId xmlns:a16="http://schemas.microsoft.com/office/drawing/2014/main" id="{86642212-21E1-6C34-9558-738D35394A9D}"/>
              </a:ext>
            </a:extLst>
          </p:cNvPr>
          <p:cNvSpPr/>
          <p:nvPr/>
        </p:nvSpPr>
        <p:spPr>
          <a:xfrm>
            <a:off x="2327564" y="1059466"/>
            <a:ext cx="6365173" cy="1307783"/>
          </a:xfrm>
          <a:prstGeom prst="rect">
            <a:avLst/>
          </a:prstGeom>
          <a:solidFill>
            <a:srgbClr val="E0E5F4"/>
          </a:solidFill>
          <a:ln>
            <a:noFill/>
          </a:ln>
        </p:spPr>
        <p:style>
          <a:lnRef idx="2">
            <a:schemeClr val="accent1">
              <a:shade val="15000"/>
            </a:schemeClr>
          </a:lnRef>
          <a:fillRef idx="1">
            <a:schemeClr val="accent1"/>
          </a:fillRef>
          <a:effectRef idx="0">
            <a:schemeClr val="accent1"/>
          </a:effectRef>
          <a:fontRef idx="minor">
            <a:schemeClr val="lt1"/>
          </a:fontRef>
        </p:style>
        <p:txBody>
          <a:bodyPr numCol="2" rtlCol="0" anchor="t"/>
          <a:lstStyle/>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ON-Marginalization Inde</a:t>
            </a:r>
            <a:r>
              <a:rPr lang="en-US" sz="1200" dirty="0">
                <a:solidFill>
                  <a:srgbClr val="000000"/>
                </a:solidFill>
                <a:latin typeface="Avenir Next LT Pro"/>
              </a:rPr>
              <a:t>x Resources*</a:t>
            </a:r>
          </a:p>
          <a:p>
            <a:pPr marL="137160" indent="-137160" defTabSz="914400">
              <a:spcAft>
                <a:spcPts val="300"/>
              </a:spcAft>
              <a:buSzPct val="150000"/>
              <a:buFont typeface="Arial" panose="020B0604020202020204" pitchFamily="34" charset="0"/>
              <a:buChar char="•"/>
              <a:defRPr/>
            </a:pPr>
            <a:r>
              <a:rPr lang="en-US" sz="1200" dirty="0">
                <a:solidFill>
                  <a:srgbClr val="000000"/>
                </a:solidFill>
              </a:rPr>
              <a:t>ON-Marginalization Index Racialized Newcomer*</a:t>
            </a:r>
            <a:endParaRPr kumimoji="0" lang="en-US" sz="1200" b="0" i="0" u="none" strike="noStrike" kern="1200" cap="none" spc="0" normalizeH="0" baseline="0" noProof="0" dirty="0">
              <a:ln>
                <a:noFill/>
              </a:ln>
              <a:solidFill>
                <a:srgbClr val="000000"/>
              </a:solidFill>
              <a:effectLst/>
              <a:uLnTx/>
              <a:uFillTx/>
              <a:latin typeface="Avenir Next LT Pro"/>
              <a:ea typeface="+mn-ea"/>
              <a:cs typeface="+mn-cs"/>
            </a:endParaRP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low-income</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a:t>
            </a:r>
            <a:r>
              <a:rPr lang="en-US" sz="1200" dirty="0">
                <a:solidFill>
                  <a:srgbClr val="000000"/>
                </a:solidFill>
                <a:latin typeface="Avenir Next LT Pro"/>
              </a:rPr>
              <a:t>low education (</a:t>
            </a: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with high school diploma or less)</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Core housing need </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of immigrants (recent and long‑term)</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South Asian visible minority</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US" sz="1200" dirty="0">
                <a:solidFill>
                  <a:srgbClr val="000000"/>
                </a:solidFill>
                <a:latin typeface="Avenir Next LT Pro"/>
              </a:rPr>
              <a:t>% </a:t>
            </a: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Black</a:t>
            </a:r>
            <a:r>
              <a:rPr lang="en-US" sz="1200" dirty="0">
                <a:solidFill>
                  <a:srgbClr val="000000"/>
                </a:solidFill>
                <a:latin typeface="Avenir Next LT Pro"/>
              </a:rPr>
              <a:t> visible minority</a:t>
            </a:r>
            <a:endParaRPr kumimoji="0" lang="en-US" sz="1200" b="0" i="0" u="none" strike="noStrike" kern="1200" cap="none" spc="0" normalizeH="0" baseline="0" noProof="0" dirty="0">
              <a:ln>
                <a:noFill/>
              </a:ln>
              <a:solidFill>
                <a:srgbClr val="000000"/>
              </a:solidFill>
              <a:effectLst/>
              <a:uLnTx/>
              <a:uFillTx/>
              <a:latin typeface="Avenir Next LT Pro"/>
              <a:ea typeface="+mn-ea"/>
              <a:cs typeface="+mn-cs"/>
            </a:endParaRP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 of households reporting food insecurity </a:t>
            </a:r>
            <a:endParaRPr kumimoji="0" lang="en-US" sz="1100" b="0" i="0"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4" name="Rectangle: Rounded Corners 3">
            <a:extLst>
              <a:ext uri="{FF2B5EF4-FFF2-40B4-BE49-F238E27FC236}">
                <a16:creationId xmlns:a16="http://schemas.microsoft.com/office/drawing/2014/main" id="{BE8E25D9-430B-A8E5-F7E6-ED61C7ADF23A}"/>
              </a:ext>
            </a:extLst>
          </p:cNvPr>
          <p:cNvSpPr/>
          <p:nvPr/>
        </p:nvSpPr>
        <p:spPr>
          <a:xfrm>
            <a:off x="328773" y="1059465"/>
            <a:ext cx="1998792" cy="1307783"/>
          </a:xfrm>
          <a:prstGeom prst="roundRect">
            <a:avLst>
              <a:gd name="adj"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Socio-Economic</a:t>
            </a:r>
            <a:endParaRPr lang="en-CA" sz="1600" b="1" dirty="0"/>
          </a:p>
        </p:txBody>
      </p:sp>
      <p:sp>
        <p:nvSpPr>
          <p:cNvPr id="6" name="Rectangle: Rounded Corners 5">
            <a:extLst>
              <a:ext uri="{FF2B5EF4-FFF2-40B4-BE49-F238E27FC236}">
                <a16:creationId xmlns:a16="http://schemas.microsoft.com/office/drawing/2014/main" id="{F46C3FFD-BF75-E922-83A0-6AF0FBD07D1E}"/>
              </a:ext>
            </a:extLst>
          </p:cNvPr>
          <p:cNvSpPr/>
          <p:nvPr/>
        </p:nvSpPr>
        <p:spPr>
          <a:xfrm>
            <a:off x="328773" y="3183033"/>
            <a:ext cx="1998792" cy="1148239"/>
          </a:xfrm>
          <a:prstGeom prst="roundRect">
            <a:avLst>
              <a:gd name="adj" fmla="val 0"/>
            </a:avLst>
          </a:prstGeom>
          <a:solidFill>
            <a:srgbClr val="492B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Built and Food Environment</a:t>
            </a:r>
            <a:endParaRPr lang="en-CA" sz="1600" b="1" dirty="0"/>
          </a:p>
        </p:txBody>
      </p:sp>
      <p:sp>
        <p:nvSpPr>
          <p:cNvPr id="7" name="Rectangle: Rounded Corners 6">
            <a:extLst>
              <a:ext uri="{FF2B5EF4-FFF2-40B4-BE49-F238E27FC236}">
                <a16:creationId xmlns:a16="http://schemas.microsoft.com/office/drawing/2014/main" id="{00F8A233-55D6-43CD-F0B5-789A143404B8}"/>
              </a:ext>
            </a:extLst>
          </p:cNvPr>
          <p:cNvSpPr/>
          <p:nvPr/>
        </p:nvSpPr>
        <p:spPr>
          <a:xfrm>
            <a:off x="328773" y="2471688"/>
            <a:ext cx="1998792" cy="606906"/>
          </a:xfrm>
          <a:prstGeom prst="roundRect">
            <a:avLst>
              <a:gd name="adj"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Health Behavior</a:t>
            </a:r>
            <a:endParaRPr lang="en-CA" sz="1600" b="1" dirty="0"/>
          </a:p>
        </p:txBody>
      </p:sp>
      <p:sp>
        <p:nvSpPr>
          <p:cNvPr id="8" name="Rectangle 7">
            <a:extLst>
              <a:ext uri="{FF2B5EF4-FFF2-40B4-BE49-F238E27FC236}">
                <a16:creationId xmlns:a16="http://schemas.microsoft.com/office/drawing/2014/main" id="{63BB42D6-FA4F-9D78-8E3E-D753FB4A6618}"/>
              </a:ext>
            </a:extLst>
          </p:cNvPr>
          <p:cNvSpPr/>
          <p:nvPr/>
        </p:nvSpPr>
        <p:spPr>
          <a:xfrm>
            <a:off x="112514" y="4435710"/>
            <a:ext cx="8939019" cy="6069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buNone/>
            </a:pPr>
            <a:r>
              <a:rPr lang="en-US" sz="1000" b="1" dirty="0">
                <a:solidFill>
                  <a:schemeClr val="tx1"/>
                </a:solidFill>
              </a:rPr>
              <a:t>*ON-Marg Index Resources </a:t>
            </a:r>
            <a:r>
              <a:rPr lang="en-US" sz="1000" dirty="0">
                <a:solidFill>
                  <a:schemeClr val="tx1"/>
                </a:solidFill>
              </a:rPr>
              <a:t>includes low-income, low education, unemployment, core housing need measures</a:t>
            </a:r>
          </a:p>
          <a:p>
            <a:pPr fontAlgn="t">
              <a:buNone/>
            </a:pPr>
            <a:r>
              <a:rPr lang="en-US" sz="1000" b="1" dirty="0">
                <a:solidFill>
                  <a:schemeClr val="tx1"/>
                </a:solidFill>
              </a:rPr>
              <a:t>*ON-Marg Index Racialized Newcomer </a:t>
            </a:r>
            <a:r>
              <a:rPr lang="en-US" sz="1000" dirty="0">
                <a:solidFill>
                  <a:schemeClr val="tx1"/>
                </a:solidFill>
              </a:rPr>
              <a:t>includes recent immigration (2016-present), any visible minority ethnicity</a:t>
            </a:r>
            <a:endParaRPr lang="en-US" sz="1000" b="1" dirty="0">
              <a:solidFill>
                <a:schemeClr val="tx1"/>
              </a:solidFill>
            </a:endParaRPr>
          </a:p>
          <a:p>
            <a:pPr fontAlgn="t">
              <a:buNone/>
            </a:pPr>
            <a:r>
              <a:rPr lang="en-US" sz="1000" b="1" dirty="0">
                <a:solidFill>
                  <a:schemeClr val="tx1"/>
                </a:solidFill>
              </a:rPr>
              <a:t>**HVI Exposure </a:t>
            </a:r>
            <a:r>
              <a:rPr lang="en-US" sz="1000" dirty="0">
                <a:solidFill>
                  <a:schemeClr val="tx1"/>
                </a:solidFill>
              </a:rPr>
              <a:t>includes: annual maximum mean warm-season land surface temperature; percent tree canopy coverage; mean greenest pixel</a:t>
            </a:r>
          </a:p>
        </p:txBody>
      </p:sp>
    </p:spTree>
    <p:extLst>
      <p:ext uri="{BB962C8B-B14F-4D97-AF65-F5344CB8AC3E}">
        <p14:creationId xmlns:p14="http://schemas.microsoft.com/office/powerpoint/2010/main" val="4147565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D9671-9B15-677A-D27B-5874863494B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AF79216-3CA9-359E-2DB8-F1C44C01D79D}"/>
              </a:ext>
            </a:extLst>
          </p:cNvPr>
          <p:cNvSpPr/>
          <p:nvPr/>
        </p:nvSpPr>
        <p:spPr>
          <a:xfrm>
            <a:off x="6885657" y="3116848"/>
            <a:ext cx="2017842" cy="2057898"/>
          </a:xfrm>
          <a:prstGeom prst="roundRect">
            <a:avLst/>
          </a:prstGeom>
          <a:solidFill>
            <a:srgbClr val="C8D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itle 2">
            <a:extLst>
              <a:ext uri="{FF2B5EF4-FFF2-40B4-BE49-F238E27FC236}">
                <a16:creationId xmlns:a16="http://schemas.microsoft.com/office/drawing/2014/main" id="{415CEFA7-A33B-0658-73CF-0EF5B2A22150}"/>
              </a:ext>
            </a:extLst>
          </p:cNvPr>
          <p:cNvSpPr>
            <a:spLocks noGrp="1"/>
          </p:cNvSpPr>
          <p:nvPr>
            <p:ph type="title"/>
          </p:nvPr>
        </p:nvSpPr>
        <p:spPr>
          <a:xfrm>
            <a:off x="457200" y="457201"/>
            <a:ext cx="8219090" cy="646332"/>
          </a:xfrm>
        </p:spPr>
        <p:txBody>
          <a:bodyPr/>
          <a:lstStyle/>
          <a:p>
            <a:r>
              <a:rPr lang="en-US"/>
              <a:t>Data Preparation &amp; Cleaning</a:t>
            </a:r>
            <a:endParaRPr lang="en-CA"/>
          </a:p>
        </p:txBody>
      </p:sp>
      <p:sp>
        <p:nvSpPr>
          <p:cNvPr id="16" name="Content Placeholder 15">
            <a:extLst>
              <a:ext uri="{FF2B5EF4-FFF2-40B4-BE49-F238E27FC236}">
                <a16:creationId xmlns:a16="http://schemas.microsoft.com/office/drawing/2014/main" id="{0C75659A-7AE0-E678-D35E-6E5142F37B05}"/>
              </a:ext>
            </a:extLst>
          </p:cNvPr>
          <p:cNvSpPr>
            <a:spLocks noGrp="1"/>
          </p:cNvSpPr>
          <p:nvPr>
            <p:ph sz="quarter" idx="25"/>
          </p:nvPr>
        </p:nvSpPr>
        <p:spPr>
          <a:xfrm>
            <a:off x="304860" y="3096716"/>
            <a:ext cx="2000190" cy="2050498"/>
          </a:xfrm>
          <a:prstGeom prst="roundRect">
            <a:avLst/>
          </a:prstGeom>
          <a:solidFill>
            <a:schemeClr val="accent4">
              <a:lumMod val="20000"/>
              <a:lumOff val="80000"/>
            </a:schemeClr>
          </a:solidFill>
        </p:spPr>
        <p:txBody>
          <a:bodyPr/>
          <a:lstStyle/>
          <a:p>
            <a:endParaRPr lang="en-CA" dirty="0"/>
          </a:p>
        </p:txBody>
      </p:sp>
      <p:sp>
        <p:nvSpPr>
          <p:cNvPr id="4" name="Content Placeholder 3">
            <a:extLst>
              <a:ext uri="{FF2B5EF4-FFF2-40B4-BE49-F238E27FC236}">
                <a16:creationId xmlns:a16="http://schemas.microsoft.com/office/drawing/2014/main" id="{3097A8B8-18EB-4D83-495E-40D9ACC2B613}"/>
              </a:ext>
            </a:extLst>
          </p:cNvPr>
          <p:cNvSpPr>
            <a:spLocks noGrp="1"/>
          </p:cNvSpPr>
          <p:nvPr>
            <p:ph sz="half" idx="1"/>
          </p:nvPr>
        </p:nvSpPr>
        <p:spPr>
          <a:xfrm>
            <a:off x="406775" y="3164262"/>
            <a:ext cx="1867550" cy="646331"/>
          </a:xfrm>
        </p:spPr>
        <p:txBody>
          <a:bodyPr/>
          <a:lstStyle/>
          <a:p>
            <a:pPr algn="ctr"/>
            <a:r>
              <a:rPr lang="en-US" sz="1800" b="1" dirty="0"/>
              <a:t>Socio-Economic</a:t>
            </a:r>
            <a:endParaRPr lang="en-CA" sz="1800" b="1" dirty="0"/>
          </a:p>
        </p:txBody>
      </p:sp>
      <p:sp>
        <p:nvSpPr>
          <p:cNvPr id="18" name="Content Placeholder 17">
            <a:extLst>
              <a:ext uri="{FF2B5EF4-FFF2-40B4-BE49-F238E27FC236}">
                <a16:creationId xmlns:a16="http://schemas.microsoft.com/office/drawing/2014/main" id="{D55E98B9-5472-6106-8620-DA4196A01248}"/>
              </a:ext>
            </a:extLst>
          </p:cNvPr>
          <p:cNvSpPr>
            <a:spLocks noGrp="1"/>
          </p:cNvSpPr>
          <p:nvPr>
            <p:ph sz="half" idx="27"/>
          </p:nvPr>
        </p:nvSpPr>
        <p:spPr>
          <a:xfrm>
            <a:off x="387089" y="3843779"/>
            <a:ext cx="1885587" cy="992579"/>
          </a:xfrm>
        </p:spPr>
        <p:txBody>
          <a:bodyPr/>
          <a:lstStyle/>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US" dirty="0">
                <a:solidFill>
                  <a:srgbClr val="000000"/>
                </a:solidFill>
                <a:latin typeface="Avenir Next LT Pro"/>
              </a:rPr>
              <a:t>Canadian Census 2021</a:t>
            </a:r>
          </a:p>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lang="en-US" dirty="0">
                <a:solidFill>
                  <a:srgbClr val="000000"/>
                </a:solidFill>
                <a:latin typeface="Avenir Next LT Pro"/>
              </a:rPr>
              <a:t>Market Basket Measure</a:t>
            </a:r>
          </a:p>
        </p:txBody>
      </p:sp>
      <p:sp>
        <p:nvSpPr>
          <p:cNvPr id="21" name="Content Placeholder 20">
            <a:extLst>
              <a:ext uri="{FF2B5EF4-FFF2-40B4-BE49-F238E27FC236}">
                <a16:creationId xmlns:a16="http://schemas.microsoft.com/office/drawing/2014/main" id="{96E5C68D-27A0-D3CD-B343-C5246C8FEDA9}"/>
              </a:ext>
            </a:extLst>
          </p:cNvPr>
          <p:cNvSpPr>
            <a:spLocks noGrp="1"/>
          </p:cNvSpPr>
          <p:nvPr>
            <p:ph sz="quarter" idx="30"/>
          </p:nvPr>
        </p:nvSpPr>
        <p:spPr>
          <a:xfrm>
            <a:off x="2488712" y="3096717"/>
            <a:ext cx="2000189" cy="2050498"/>
          </a:xfrm>
          <a:prstGeom prst="roundRect">
            <a:avLst/>
          </a:prstGeom>
          <a:solidFill>
            <a:srgbClr val="ADDEE0"/>
          </a:solidFill>
        </p:spPr>
        <p:txBody>
          <a:bodyPr/>
          <a:lstStyle/>
          <a:p>
            <a:endParaRPr lang="en-CA" dirty="0"/>
          </a:p>
        </p:txBody>
      </p:sp>
      <p:sp>
        <p:nvSpPr>
          <p:cNvPr id="11" name="Content Placeholder 10">
            <a:extLst>
              <a:ext uri="{FF2B5EF4-FFF2-40B4-BE49-F238E27FC236}">
                <a16:creationId xmlns:a16="http://schemas.microsoft.com/office/drawing/2014/main" id="{43B3FE8D-6C2F-9F42-9D2C-560A1EC35A42}"/>
              </a:ext>
            </a:extLst>
          </p:cNvPr>
          <p:cNvSpPr>
            <a:spLocks noGrp="1"/>
          </p:cNvSpPr>
          <p:nvPr>
            <p:ph sz="half" idx="19"/>
          </p:nvPr>
        </p:nvSpPr>
        <p:spPr>
          <a:xfrm>
            <a:off x="2519717" y="3845315"/>
            <a:ext cx="1976083" cy="954107"/>
          </a:xfrm>
        </p:spPr>
        <p:txBody>
          <a:bodyPr/>
          <a:lstStyle/>
          <a:p>
            <a:pPr marL="137160" lvl="0" indent="-137160">
              <a:spcBef>
                <a:spcPts val="0"/>
              </a:spcBef>
              <a:spcAft>
                <a:spcPts val="300"/>
              </a:spcAft>
              <a:buFont typeface="Arial" panose="020B0604020202020204" pitchFamily="34" charset="0"/>
              <a:buChar char="•"/>
              <a:defRPr/>
            </a:pPr>
            <a:r>
              <a:rPr lang="en-US" dirty="0">
                <a:solidFill>
                  <a:srgbClr val="000000"/>
                </a:solidFill>
              </a:rPr>
              <a:t>Canadian Community Health Survey 2021 (Environics)</a:t>
            </a:r>
          </a:p>
        </p:txBody>
      </p:sp>
      <p:sp>
        <p:nvSpPr>
          <p:cNvPr id="22" name="Content Placeholder 21">
            <a:extLst>
              <a:ext uri="{FF2B5EF4-FFF2-40B4-BE49-F238E27FC236}">
                <a16:creationId xmlns:a16="http://schemas.microsoft.com/office/drawing/2014/main" id="{E60ECF76-B9A8-7047-332A-C91227D04FAD}"/>
              </a:ext>
            </a:extLst>
          </p:cNvPr>
          <p:cNvSpPr>
            <a:spLocks noGrp="1"/>
          </p:cNvSpPr>
          <p:nvPr>
            <p:ph sz="quarter" idx="31"/>
          </p:nvPr>
        </p:nvSpPr>
        <p:spPr>
          <a:xfrm>
            <a:off x="4677257" y="3096717"/>
            <a:ext cx="1995686" cy="2050498"/>
          </a:xfrm>
          <a:prstGeom prst="roundRect">
            <a:avLst/>
          </a:prstGeom>
          <a:solidFill>
            <a:srgbClr val="CEC1ED"/>
          </a:solidFill>
        </p:spPr>
        <p:txBody>
          <a:bodyPr/>
          <a:lstStyle/>
          <a:p>
            <a:endParaRPr lang="en-CA" dirty="0"/>
          </a:p>
        </p:txBody>
      </p:sp>
      <p:sp>
        <p:nvSpPr>
          <p:cNvPr id="13" name="Content Placeholder 12">
            <a:extLst>
              <a:ext uri="{FF2B5EF4-FFF2-40B4-BE49-F238E27FC236}">
                <a16:creationId xmlns:a16="http://schemas.microsoft.com/office/drawing/2014/main" id="{16E39EF6-2278-06D5-703F-6D954CE6F737}"/>
              </a:ext>
            </a:extLst>
          </p:cNvPr>
          <p:cNvSpPr>
            <a:spLocks noGrp="1"/>
          </p:cNvSpPr>
          <p:nvPr>
            <p:ph sz="half" idx="21"/>
          </p:nvPr>
        </p:nvSpPr>
        <p:spPr>
          <a:xfrm>
            <a:off x="4708514" y="3776064"/>
            <a:ext cx="1967188" cy="1092607"/>
          </a:xfrm>
        </p:spPr>
        <p:txBody>
          <a:bodyPr/>
          <a:lstStyle/>
          <a:p>
            <a:pPr marL="137160" indent="-137160">
              <a:spcBef>
                <a:spcPts val="0"/>
              </a:spcBef>
              <a:spcAft>
                <a:spcPts val="300"/>
              </a:spcAft>
              <a:buFont typeface="Arial" panose="020B0604020202020204" pitchFamily="34" charset="0"/>
              <a:buChar char="•"/>
            </a:pPr>
            <a:r>
              <a:rPr lang="en-CA" sz="1200" dirty="0"/>
              <a:t>Statistics Canada – Retail Food Statistics</a:t>
            </a:r>
          </a:p>
          <a:p>
            <a:pPr marL="137160" indent="-137160">
              <a:spcBef>
                <a:spcPts val="0"/>
              </a:spcBef>
              <a:spcAft>
                <a:spcPts val="300"/>
              </a:spcAft>
              <a:buFont typeface="Arial" panose="020B0604020202020204" pitchFamily="34" charset="0"/>
              <a:buChar char="•"/>
            </a:pPr>
            <a:r>
              <a:rPr lang="en-CA" sz="1200" dirty="0"/>
              <a:t>Peel Walkability Composite Index</a:t>
            </a:r>
          </a:p>
          <a:p>
            <a:pPr marL="137160" indent="-137160">
              <a:spcBef>
                <a:spcPts val="0"/>
              </a:spcBef>
              <a:spcAft>
                <a:spcPts val="300"/>
              </a:spcAft>
              <a:buFont typeface="Arial" panose="020B0604020202020204" pitchFamily="34" charset="0"/>
              <a:buChar char="•"/>
            </a:pPr>
            <a:r>
              <a:rPr lang="en-CA" sz="1200" dirty="0"/>
              <a:t>Heat Vulnerability Index</a:t>
            </a:r>
          </a:p>
        </p:txBody>
      </p:sp>
      <p:sp>
        <p:nvSpPr>
          <p:cNvPr id="26" name="Content Placeholder 3">
            <a:extLst>
              <a:ext uri="{FF2B5EF4-FFF2-40B4-BE49-F238E27FC236}">
                <a16:creationId xmlns:a16="http://schemas.microsoft.com/office/drawing/2014/main" id="{B4031BCE-1910-7BD0-7541-5E8778E9EBAA}"/>
              </a:ext>
            </a:extLst>
          </p:cNvPr>
          <p:cNvSpPr txBox="1">
            <a:spLocks/>
          </p:cNvSpPr>
          <p:nvPr/>
        </p:nvSpPr>
        <p:spPr>
          <a:xfrm>
            <a:off x="2502204" y="3164262"/>
            <a:ext cx="1976083" cy="646331"/>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600"/>
              </a:spcBef>
              <a:buSzPct val="150000"/>
              <a:buFont typeface="Arial" panose="020B0604020202020204" pitchFamily="34" charset="0"/>
              <a:buNone/>
              <a:defRPr sz="1400" kern="1200">
                <a:solidFill>
                  <a:schemeClr val="tx1"/>
                </a:solidFill>
                <a:latin typeface="+mj-lt"/>
                <a:ea typeface="+mn-ea"/>
                <a:cs typeface="+mn-cs"/>
              </a:defRPr>
            </a:lvl1pPr>
            <a:lvl2pPr marL="458788" indent="-230188" algn="l" defTabSz="914400" rtl="0" eaLnBrk="1" latinLnBrk="0" hangingPunct="1">
              <a:lnSpc>
                <a:spcPct val="100000"/>
              </a:lnSpc>
              <a:spcBef>
                <a:spcPts val="600"/>
              </a:spcBef>
              <a:buClr>
                <a:schemeClr val="tx1">
                  <a:lumMod val="85000"/>
                  <a:lumOff val="15000"/>
                </a:schemeClr>
              </a:buClr>
              <a:buSzPct val="150000"/>
              <a:buFont typeface="Wingdings" panose="05000000000000000000" pitchFamily="2" charset="2"/>
              <a:buChar char="§"/>
              <a:defRPr sz="2000" kern="1200">
                <a:solidFill>
                  <a:schemeClr val="tx1"/>
                </a:solidFill>
                <a:latin typeface="+mn-lt"/>
                <a:ea typeface="+mn-ea"/>
                <a:cs typeface="+mn-cs"/>
              </a:defRPr>
            </a:lvl2pPr>
            <a:lvl3pPr marL="9144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3pPr>
            <a:lvl4pPr marL="1373188" indent="-228600" algn="l" defTabSz="914400" rtl="0" eaLnBrk="1" latinLnBrk="0" hangingPunct="1">
              <a:lnSpc>
                <a:spcPct val="100000"/>
              </a:lnSpc>
              <a:spcBef>
                <a:spcPts val="600"/>
              </a:spcBef>
              <a:buSzPct val="150000"/>
              <a:buFont typeface="Avenir Next LT Pro" panose="020B0504020202020204" pitchFamily="34" charset="0"/>
              <a:buChar char="—"/>
              <a:defRPr sz="2000" kern="1200">
                <a:solidFill>
                  <a:schemeClr val="tx1"/>
                </a:solidFill>
                <a:latin typeface="+mn-lt"/>
                <a:ea typeface="+mn-ea"/>
                <a:cs typeface="+mn-cs"/>
              </a:defRPr>
            </a:lvl4pPr>
            <a:lvl5pPr marL="18288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Pct val="150000"/>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venir Next LT Pro"/>
                <a:ea typeface="+mn-ea"/>
                <a:cs typeface="+mn-cs"/>
              </a:rPr>
              <a:t>Health </a:t>
            </a:r>
            <a:r>
              <a:rPr kumimoji="0" lang="en-US" sz="1800" b="1" i="0" u="none" strike="noStrike" kern="1200" cap="none" spc="0" normalizeH="0" baseline="0" noProof="0" dirty="0" err="1">
                <a:ln>
                  <a:noFill/>
                </a:ln>
                <a:solidFill>
                  <a:srgbClr val="000000"/>
                </a:solidFill>
                <a:effectLst/>
                <a:uLnTx/>
                <a:uFillTx/>
                <a:latin typeface="Avenir Next LT Pro"/>
                <a:ea typeface="+mn-ea"/>
                <a:cs typeface="+mn-cs"/>
              </a:rPr>
              <a:t>Behaviour</a:t>
            </a:r>
            <a:endParaRPr kumimoji="0" lang="en-CA" sz="1800" b="1" i="0"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27" name="Content Placeholder 3">
            <a:extLst>
              <a:ext uri="{FF2B5EF4-FFF2-40B4-BE49-F238E27FC236}">
                <a16:creationId xmlns:a16="http://schemas.microsoft.com/office/drawing/2014/main" id="{ADF1E00A-4F78-ADA6-014B-65FCC5B35B65}"/>
              </a:ext>
            </a:extLst>
          </p:cNvPr>
          <p:cNvSpPr txBox="1">
            <a:spLocks/>
          </p:cNvSpPr>
          <p:nvPr/>
        </p:nvSpPr>
        <p:spPr>
          <a:xfrm>
            <a:off x="4703385" y="3164261"/>
            <a:ext cx="1938810" cy="646331"/>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600"/>
              </a:spcBef>
              <a:buSzPct val="150000"/>
              <a:buFont typeface="Arial" panose="020B0604020202020204" pitchFamily="34" charset="0"/>
              <a:buNone/>
              <a:defRPr sz="1400" kern="1200">
                <a:solidFill>
                  <a:schemeClr val="tx1"/>
                </a:solidFill>
                <a:latin typeface="+mj-lt"/>
                <a:ea typeface="+mn-ea"/>
                <a:cs typeface="+mn-cs"/>
              </a:defRPr>
            </a:lvl1pPr>
            <a:lvl2pPr marL="458788" indent="-230188" algn="l" defTabSz="914400" rtl="0" eaLnBrk="1" latinLnBrk="0" hangingPunct="1">
              <a:lnSpc>
                <a:spcPct val="100000"/>
              </a:lnSpc>
              <a:spcBef>
                <a:spcPts val="600"/>
              </a:spcBef>
              <a:buClr>
                <a:schemeClr val="tx1">
                  <a:lumMod val="85000"/>
                  <a:lumOff val="15000"/>
                </a:schemeClr>
              </a:buClr>
              <a:buSzPct val="150000"/>
              <a:buFont typeface="Wingdings" panose="05000000000000000000" pitchFamily="2" charset="2"/>
              <a:buChar char="§"/>
              <a:defRPr sz="2000" kern="1200">
                <a:solidFill>
                  <a:schemeClr val="tx1"/>
                </a:solidFill>
                <a:latin typeface="+mn-lt"/>
                <a:ea typeface="+mn-ea"/>
                <a:cs typeface="+mn-cs"/>
              </a:defRPr>
            </a:lvl2pPr>
            <a:lvl3pPr marL="9144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3pPr>
            <a:lvl4pPr marL="1373188" indent="-228600" algn="l" defTabSz="914400" rtl="0" eaLnBrk="1" latinLnBrk="0" hangingPunct="1">
              <a:lnSpc>
                <a:spcPct val="100000"/>
              </a:lnSpc>
              <a:spcBef>
                <a:spcPts val="600"/>
              </a:spcBef>
              <a:buSzPct val="150000"/>
              <a:buFont typeface="Avenir Next LT Pro" panose="020B0504020202020204" pitchFamily="34" charset="0"/>
              <a:buChar char="—"/>
              <a:defRPr sz="2000" kern="1200">
                <a:solidFill>
                  <a:schemeClr val="tx1"/>
                </a:solidFill>
                <a:latin typeface="+mn-lt"/>
                <a:ea typeface="+mn-ea"/>
                <a:cs typeface="+mn-cs"/>
              </a:defRPr>
            </a:lvl4pPr>
            <a:lvl5pPr marL="18288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Pct val="150000"/>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venir Next LT Pro"/>
                <a:ea typeface="+mn-ea"/>
                <a:cs typeface="+mn-cs"/>
              </a:rPr>
              <a:t>Built and Food Environment</a:t>
            </a:r>
            <a:endParaRPr kumimoji="0" lang="en-CA" sz="1800" b="1" i="0"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9" name="TextBox 8">
            <a:extLst>
              <a:ext uri="{FF2B5EF4-FFF2-40B4-BE49-F238E27FC236}">
                <a16:creationId xmlns:a16="http://schemas.microsoft.com/office/drawing/2014/main" id="{BA843B99-22D8-95AF-4619-28102367F2B9}"/>
              </a:ext>
            </a:extLst>
          </p:cNvPr>
          <p:cNvSpPr txBox="1"/>
          <p:nvPr/>
        </p:nvSpPr>
        <p:spPr>
          <a:xfrm>
            <a:off x="457200" y="1240452"/>
            <a:ext cx="8243671" cy="1323439"/>
          </a:xfrm>
          <a:prstGeom prst="rect">
            <a:avLst/>
          </a:prstGeom>
          <a:noFill/>
        </p:spPr>
        <p:txBody>
          <a:bodyPr wrap="square">
            <a:spAutoFit/>
          </a:bodyPr>
          <a:lstStyle/>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Next LT Pro"/>
                <a:ea typeface="+mn-ea"/>
                <a:cs typeface="+mn-cs"/>
              </a:rPr>
              <a:t>Harmonize all variables to the 2016 census tract level</a:t>
            </a:r>
          </a:p>
          <a:p>
            <a:pPr marL="685800" lvl="1" indent="-342900">
              <a:buFont typeface="Arial" panose="020B0604020202020204" pitchFamily="34" charset="0"/>
              <a:buChar char="•"/>
              <a:defRPr/>
            </a:pPr>
            <a:r>
              <a:rPr lang="en-US" sz="2000" dirty="0">
                <a:solidFill>
                  <a:srgbClr val="000000"/>
                </a:solidFill>
                <a:latin typeface="Avenir Next LT Pro"/>
              </a:rPr>
              <a:t>Mississauga: 136 CTs</a:t>
            </a:r>
          </a:p>
          <a:p>
            <a:pPr marL="6858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Avenir Next LT Pro"/>
                <a:ea typeface="+mn-ea"/>
                <a:cs typeface="+mn-cs"/>
              </a:rPr>
              <a:t>Brampton </a:t>
            </a:r>
            <a:r>
              <a:rPr lang="en-US" sz="2000" dirty="0">
                <a:solidFill>
                  <a:srgbClr val="000000"/>
                </a:solidFill>
                <a:latin typeface="Avenir Next LT Pro"/>
              </a:rPr>
              <a:t>&amp; Caledon: 109 CTs </a:t>
            </a:r>
            <a:endParaRPr kumimoji="0" lang="en-US" sz="2000" b="0" i="0" u="none" strike="noStrike" kern="1200" cap="none" spc="0" normalizeH="0" baseline="0" noProof="0" dirty="0">
              <a:ln>
                <a:noFill/>
              </a:ln>
              <a:solidFill>
                <a:srgbClr val="000000"/>
              </a:solidFill>
              <a:effectLst/>
              <a:uLnTx/>
              <a:uFillTx/>
              <a:latin typeface="Avenir Next LT Pro"/>
              <a:ea typeface="+mn-ea"/>
              <a:cs typeface="+mn-cs"/>
            </a:endParaRP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venir Next LT Pro"/>
                <a:ea typeface="+mn-ea"/>
                <a:cs typeface="+mn-cs"/>
              </a:rPr>
              <a:t>Variables were standardized through </a:t>
            </a:r>
            <a:r>
              <a:rPr kumimoji="0" lang="en-US" sz="2000" b="0" i="0" u="none" strike="noStrike" kern="1200" cap="none" spc="0" normalizeH="0" baseline="0" noProof="0" dirty="0">
                <a:ln>
                  <a:noFill/>
                </a:ln>
                <a:effectLst/>
                <a:uLnTx/>
                <a:uFillTx/>
                <a:latin typeface="Avenir Next LT Pro"/>
                <a:ea typeface="+mn-ea"/>
                <a:cs typeface="+mn-cs"/>
              </a:rPr>
              <a:t>z-scoring method</a:t>
            </a:r>
          </a:p>
        </p:txBody>
      </p:sp>
      <p:sp>
        <p:nvSpPr>
          <p:cNvPr id="12" name="TextBox 11">
            <a:extLst>
              <a:ext uri="{FF2B5EF4-FFF2-40B4-BE49-F238E27FC236}">
                <a16:creationId xmlns:a16="http://schemas.microsoft.com/office/drawing/2014/main" id="{084A895C-560A-095E-FBBF-064EE20A9858}"/>
              </a:ext>
            </a:extLst>
          </p:cNvPr>
          <p:cNvSpPr txBox="1"/>
          <p:nvPr/>
        </p:nvSpPr>
        <p:spPr>
          <a:xfrm>
            <a:off x="2290836" y="2522592"/>
            <a:ext cx="4572000" cy="52322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5B9C">
                    <a:lumMod val="50000"/>
                  </a:srgbClr>
                </a:solidFill>
                <a:effectLst/>
                <a:uLnTx/>
                <a:uFillTx/>
                <a:latin typeface="Avenir Next LT Pro"/>
                <a:ea typeface="+mn-ea"/>
                <a:cs typeface="+mn-cs"/>
              </a:rPr>
              <a:t>Data Sources</a:t>
            </a:r>
            <a:endParaRPr kumimoji="0" lang="en-CA" sz="2800" b="1" i="0" u="none" strike="noStrike" kern="1200" cap="none" spc="0" normalizeH="0" baseline="0" noProof="0">
              <a:ln>
                <a:noFill/>
              </a:ln>
              <a:solidFill>
                <a:srgbClr val="005B9C">
                  <a:lumMod val="50000"/>
                </a:srgbClr>
              </a:solidFill>
              <a:effectLst/>
              <a:uLnTx/>
              <a:uFillTx/>
              <a:latin typeface="Avenir Next LT Pro"/>
              <a:ea typeface="+mn-ea"/>
              <a:cs typeface="+mn-cs"/>
            </a:endParaRPr>
          </a:p>
        </p:txBody>
      </p:sp>
      <p:sp>
        <p:nvSpPr>
          <p:cNvPr id="14" name="Content Placeholder 12">
            <a:extLst>
              <a:ext uri="{FF2B5EF4-FFF2-40B4-BE49-F238E27FC236}">
                <a16:creationId xmlns:a16="http://schemas.microsoft.com/office/drawing/2014/main" id="{283A6EAE-DFF9-960B-D14A-B7EB283B5C41}"/>
              </a:ext>
            </a:extLst>
          </p:cNvPr>
          <p:cNvSpPr txBox="1">
            <a:spLocks/>
          </p:cNvSpPr>
          <p:nvPr/>
        </p:nvSpPr>
        <p:spPr>
          <a:xfrm>
            <a:off x="6885657" y="3935000"/>
            <a:ext cx="1967188" cy="578882"/>
          </a:xfrm>
          <a:prstGeom prst="roundRect">
            <a:avLst/>
          </a:prstGeom>
        </p:spPr>
        <p:txBody>
          <a:bodyPr vert="horz" wrap="square" lIns="91440" tIns="45720" rIns="91440" bIns="45720" rtlCol="0">
            <a:spAutoFit/>
          </a:bodyPr>
          <a:lstStyle>
            <a:lvl1pPr marL="0" indent="0" algn="l" defTabSz="914400" rtl="0" eaLnBrk="1" latinLnBrk="0" hangingPunct="1">
              <a:lnSpc>
                <a:spcPct val="100000"/>
              </a:lnSpc>
              <a:spcBef>
                <a:spcPts val="600"/>
              </a:spcBef>
              <a:buSzPct val="150000"/>
              <a:buFont typeface="Arial" panose="020B0604020202020204" pitchFamily="34" charset="0"/>
              <a:buNone/>
              <a:defRPr sz="1400" kern="1200">
                <a:solidFill>
                  <a:schemeClr val="tx1"/>
                </a:solidFill>
                <a:latin typeface="+mn-lt"/>
                <a:ea typeface="+mn-ea"/>
                <a:cs typeface="+mn-cs"/>
              </a:defRPr>
            </a:lvl1pPr>
            <a:lvl2pPr marL="458788" indent="-230188" algn="l" defTabSz="914400" rtl="0" eaLnBrk="1" latinLnBrk="0" hangingPunct="1">
              <a:lnSpc>
                <a:spcPct val="100000"/>
              </a:lnSpc>
              <a:spcBef>
                <a:spcPts val="600"/>
              </a:spcBef>
              <a:buClr>
                <a:schemeClr val="tx1">
                  <a:lumMod val="85000"/>
                  <a:lumOff val="15000"/>
                </a:schemeClr>
              </a:buClr>
              <a:buSzPct val="150000"/>
              <a:buFont typeface="Wingdings" panose="05000000000000000000" pitchFamily="2" charset="2"/>
              <a:buChar char="§"/>
              <a:defRPr sz="2000" kern="1200">
                <a:solidFill>
                  <a:schemeClr val="tx1"/>
                </a:solidFill>
                <a:latin typeface="+mn-lt"/>
                <a:ea typeface="+mn-ea"/>
                <a:cs typeface="+mn-cs"/>
              </a:defRPr>
            </a:lvl2pPr>
            <a:lvl3pPr marL="9144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3pPr>
            <a:lvl4pPr marL="1373188" indent="-228600" algn="l" defTabSz="914400" rtl="0" eaLnBrk="1" latinLnBrk="0" hangingPunct="1">
              <a:lnSpc>
                <a:spcPct val="100000"/>
              </a:lnSpc>
              <a:spcBef>
                <a:spcPts val="600"/>
              </a:spcBef>
              <a:buSzPct val="150000"/>
              <a:buFont typeface="Avenir Next LT Pro" panose="020B0504020202020204" pitchFamily="34" charset="0"/>
              <a:buChar char="—"/>
              <a:defRPr sz="2000" kern="1200">
                <a:solidFill>
                  <a:schemeClr val="tx1"/>
                </a:solidFill>
                <a:latin typeface="+mn-lt"/>
                <a:ea typeface="+mn-ea"/>
                <a:cs typeface="+mn-cs"/>
              </a:defRPr>
            </a:lvl4pPr>
            <a:lvl5pPr marL="18288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marR="0" lvl="0" indent="-137160" algn="l" defTabSz="914400" rtl="0" eaLnBrk="1" fontAlgn="auto" latinLnBrk="0" hangingPunct="1">
              <a:lnSpc>
                <a:spcPct val="100000"/>
              </a:lnSpc>
              <a:spcBef>
                <a:spcPts val="0"/>
              </a:spcBef>
              <a:spcAft>
                <a:spcPts val="300"/>
              </a:spcAft>
              <a:buClrTx/>
              <a:buSzPct val="15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ICES Chronic Disease Data 2021</a:t>
            </a:r>
            <a:endParaRPr kumimoji="0" lang="en-CA" sz="1400" b="0" i="0"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15" name="Content Placeholder 3">
            <a:extLst>
              <a:ext uri="{FF2B5EF4-FFF2-40B4-BE49-F238E27FC236}">
                <a16:creationId xmlns:a16="http://schemas.microsoft.com/office/drawing/2014/main" id="{8F0EA1FC-398D-962A-982C-A3EE688E1F83}"/>
              </a:ext>
            </a:extLst>
          </p:cNvPr>
          <p:cNvSpPr txBox="1">
            <a:spLocks/>
          </p:cNvSpPr>
          <p:nvPr/>
        </p:nvSpPr>
        <p:spPr>
          <a:xfrm>
            <a:off x="6964689" y="3235700"/>
            <a:ext cx="1938810" cy="715089"/>
          </a:xfrm>
          <a:prstGeom prst="roundRect">
            <a:avLst/>
          </a:prstGeom>
        </p:spPr>
        <p:txBody>
          <a:bodyPr vert="horz" wrap="square" lIns="91440" tIns="45720" rIns="91440" bIns="45720" rtlCol="0">
            <a:spAutoFit/>
          </a:bodyPr>
          <a:lstStyle>
            <a:lvl1pPr marL="0" indent="0" algn="l" defTabSz="914400" rtl="0" eaLnBrk="1" latinLnBrk="0" hangingPunct="1">
              <a:lnSpc>
                <a:spcPct val="100000"/>
              </a:lnSpc>
              <a:spcBef>
                <a:spcPts val="600"/>
              </a:spcBef>
              <a:buSzPct val="150000"/>
              <a:buFont typeface="Arial" panose="020B0604020202020204" pitchFamily="34" charset="0"/>
              <a:buNone/>
              <a:defRPr sz="1400" kern="1200">
                <a:solidFill>
                  <a:schemeClr val="tx1"/>
                </a:solidFill>
                <a:latin typeface="+mj-lt"/>
                <a:ea typeface="+mn-ea"/>
                <a:cs typeface="+mn-cs"/>
              </a:defRPr>
            </a:lvl1pPr>
            <a:lvl2pPr marL="458788" indent="-230188" algn="l" defTabSz="914400" rtl="0" eaLnBrk="1" latinLnBrk="0" hangingPunct="1">
              <a:lnSpc>
                <a:spcPct val="100000"/>
              </a:lnSpc>
              <a:spcBef>
                <a:spcPts val="600"/>
              </a:spcBef>
              <a:buClr>
                <a:schemeClr val="tx1">
                  <a:lumMod val="85000"/>
                  <a:lumOff val="15000"/>
                </a:schemeClr>
              </a:buClr>
              <a:buSzPct val="150000"/>
              <a:buFont typeface="Wingdings" panose="05000000000000000000" pitchFamily="2" charset="2"/>
              <a:buChar char="§"/>
              <a:defRPr sz="2000" kern="1200">
                <a:solidFill>
                  <a:schemeClr val="tx1"/>
                </a:solidFill>
                <a:latin typeface="+mn-lt"/>
                <a:ea typeface="+mn-ea"/>
                <a:cs typeface="+mn-cs"/>
              </a:defRPr>
            </a:lvl2pPr>
            <a:lvl3pPr marL="9144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3pPr>
            <a:lvl4pPr marL="1373188" indent="-228600" algn="l" defTabSz="914400" rtl="0" eaLnBrk="1" latinLnBrk="0" hangingPunct="1">
              <a:lnSpc>
                <a:spcPct val="100000"/>
              </a:lnSpc>
              <a:spcBef>
                <a:spcPts val="600"/>
              </a:spcBef>
              <a:buSzPct val="150000"/>
              <a:buFont typeface="Avenir Next LT Pro" panose="020B0504020202020204" pitchFamily="34" charset="0"/>
              <a:buChar char="—"/>
              <a:defRPr sz="2000" kern="1200">
                <a:solidFill>
                  <a:schemeClr val="tx1"/>
                </a:solidFill>
                <a:latin typeface="+mn-lt"/>
                <a:ea typeface="+mn-ea"/>
                <a:cs typeface="+mn-cs"/>
              </a:defRPr>
            </a:lvl4pPr>
            <a:lvl5pPr marL="1828800" indent="-227013" algn="l" defTabSz="914400" rtl="0" eaLnBrk="1" latinLnBrk="0" hangingPunct="1">
              <a:lnSpc>
                <a:spcPct val="100000"/>
              </a:lnSpc>
              <a:spcBef>
                <a:spcPts val="600"/>
              </a:spcBef>
              <a:buSzPct val="15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Pct val="150000"/>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venir Next LT Pro"/>
                <a:ea typeface="+mn-ea"/>
                <a:cs typeface="+mn-cs"/>
              </a:rPr>
              <a:t>Outcome Variable</a:t>
            </a:r>
            <a:endParaRPr kumimoji="0" lang="en-CA" sz="1800" b="1" i="0" u="none" strike="noStrike" kern="1200" cap="none" spc="0" normalizeH="0" baseline="0" noProof="0" dirty="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41553372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C1AFB0-1A45-B9F9-C7E1-5ECF58152830}"/>
              </a:ext>
            </a:extLst>
          </p:cNvPr>
          <p:cNvSpPr/>
          <p:nvPr/>
        </p:nvSpPr>
        <p:spPr>
          <a:xfrm>
            <a:off x="0" y="0"/>
            <a:ext cx="4648668" cy="5143500"/>
          </a:xfrm>
          <a:prstGeom prst="rect">
            <a:avLst/>
          </a:prstGeom>
          <a:solidFill>
            <a:srgbClr val="E0E5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itle 1">
            <a:extLst>
              <a:ext uri="{FF2B5EF4-FFF2-40B4-BE49-F238E27FC236}">
                <a16:creationId xmlns:a16="http://schemas.microsoft.com/office/drawing/2014/main" id="{539DF04C-37B5-F57F-1DA7-448E24049311}"/>
              </a:ext>
            </a:extLst>
          </p:cNvPr>
          <p:cNvSpPr>
            <a:spLocks noGrp="1"/>
          </p:cNvSpPr>
          <p:nvPr>
            <p:ph type="title"/>
          </p:nvPr>
        </p:nvSpPr>
        <p:spPr>
          <a:xfrm>
            <a:off x="308284" y="1417191"/>
            <a:ext cx="3950413" cy="1135294"/>
          </a:xfrm>
        </p:spPr>
        <p:txBody>
          <a:bodyPr>
            <a:normAutofit fontScale="90000"/>
          </a:bodyPr>
          <a:lstStyle/>
          <a:p>
            <a:r>
              <a:rPr lang="en-US" dirty="0"/>
              <a:t>Diabetes Rates in Peel Region</a:t>
            </a:r>
          </a:p>
        </p:txBody>
      </p:sp>
      <p:sp>
        <p:nvSpPr>
          <p:cNvPr id="5" name="Content Placeholder 2">
            <a:extLst>
              <a:ext uri="{FF2B5EF4-FFF2-40B4-BE49-F238E27FC236}">
                <a16:creationId xmlns:a16="http://schemas.microsoft.com/office/drawing/2014/main" id="{A37258C3-BEF0-250D-7D97-4B1736288E59}"/>
              </a:ext>
            </a:extLst>
          </p:cNvPr>
          <p:cNvSpPr txBox="1">
            <a:spLocks/>
          </p:cNvSpPr>
          <p:nvPr/>
        </p:nvSpPr>
        <p:spPr>
          <a:xfrm>
            <a:off x="231616" y="2519506"/>
            <a:ext cx="4340384" cy="197841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1pPr>
            <a:lvl2pPr marL="458788" indent="-230188" algn="l" defTabSz="914400" rtl="0" eaLnBrk="1" latinLnBrk="0" hangingPunct="1">
              <a:lnSpc>
                <a:spcPct val="100000"/>
              </a:lnSpc>
              <a:spcBef>
                <a:spcPts val="600"/>
              </a:spcBef>
              <a:buClr>
                <a:schemeClr val="tx1">
                  <a:lumMod val="85000"/>
                  <a:lumOff val="15000"/>
                </a:schemeClr>
              </a:buClr>
              <a:buFont typeface="Wingdings" panose="05000000000000000000" pitchFamily="2" charset="2"/>
              <a:buChar char="§"/>
              <a:defRPr sz="2000" kern="1200">
                <a:solidFill>
                  <a:schemeClr val="tx1"/>
                </a:solidFill>
                <a:latin typeface="+mn-lt"/>
                <a:ea typeface="+mn-ea"/>
                <a:cs typeface="+mn-cs"/>
              </a:defRPr>
            </a:lvl2pPr>
            <a:lvl3pPr marL="914400" indent="-227013"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373188" indent="-228600" algn="l" defTabSz="914400" rtl="0" eaLnBrk="1" latinLnBrk="0" hangingPunct="1">
              <a:lnSpc>
                <a:spcPct val="100000"/>
              </a:lnSpc>
              <a:spcBef>
                <a:spcPts val="600"/>
              </a:spcBef>
              <a:buFont typeface="Avenir Next LT Pro" panose="020B0504020202020204" pitchFamily="34" charset="0"/>
              <a:buChar char="—"/>
              <a:defRPr sz="2000" kern="1200">
                <a:solidFill>
                  <a:schemeClr val="tx1"/>
                </a:solidFill>
                <a:latin typeface="+mn-lt"/>
                <a:ea typeface="+mn-ea"/>
                <a:cs typeface="+mn-cs"/>
              </a:defRPr>
            </a:lvl4pPr>
            <a:lvl5pPr marL="1828800" indent="-227013"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US" sz="1800" b="1" dirty="0"/>
              <a:t>Lower</a:t>
            </a:r>
            <a:r>
              <a:rPr lang="en-US" sz="1800" dirty="0"/>
              <a:t> prevalence is concentrated in the less densely populated northern tracts.</a:t>
            </a:r>
          </a:p>
          <a:p>
            <a:pPr>
              <a:lnSpc>
                <a:spcPct val="90000"/>
              </a:lnSpc>
            </a:pPr>
            <a:r>
              <a:rPr lang="en-US" sz="1800" b="1" dirty="0"/>
              <a:t>Higher</a:t>
            </a:r>
            <a:r>
              <a:rPr lang="en-US" sz="1800" dirty="0"/>
              <a:t> prevalence appears concentrated in the southern urbanized tracts, with multiple CTs significantly above the regional average.</a:t>
            </a:r>
          </a:p>
        </p:txBody>
      </p:sp>
      <p:pic>
        <p:nvPicPr>
          <p:cNvPr id="6" name="Picture 5">
            <a:extLst>
              <a:ext uri="{FF2B5EF4-FFF2-40B4-BE49-F238E27FC236}">
                <a16:creationId xmlns:a16="http://schemas.microsoft.com/office/drawing/2014/main" id="{6C00E372-EB2C-DF6B-8402-DE3A0A56FC25}"/>
              </a:ext>
            </a:extLst>
          </p:cNvPr>
          <p:cNvPicPr>
            <a:picLocks noChangeAspect="1"/>
          </p:cNvPicPr>
          <p:nvPr/>
        </p:nvPicPr>
        <p:blipFill>
          <a:blip r:embed="rId3"/>
          <a:srcRect b="2412"/>
          <a:stretch>
            <a:fillRect/>
          </a:stretch>
        </p:blipFill>
        <p:spPr>
          <a:xfrm>
            <a:off x="5006617" y="-19265"/>
            <a:ext cx="4071571" cy="5143500"/>
          </a:xfrm>
          <a:prstGeom prst="rect">
            <a:avLst/>
          </a:prstGeom>
          <a:noFill/>
        </p:spPr>
      </p:pic>
    </p:spTree>
    <p:extLst>
      <p:ext uri="{BB962C8B-B14F-4D97-AF65-F5344CB8AC3E}">
        <p14:creationId xmlns:p14="http://schemas.microsoft.com/office/powerpoint/2010/main" val="135712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BB5CA-60AE-967A-4DE1-AA8A512249FC}"/>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F46A013-B452-3195-BD5B-DA3384A3C0B4}"/>
              </a:ext>
            </a:extLst>
          </p:cNvPr>
          <p:cNvSpPr>
            <a:spLocks noGrp="1"/>
          </p:cNvSpPr>
          <p:nvPr>
            <p:ph type="title"/>
          </p:nvPr>
        </p:nvSpPr>
        <p:spPr>
          <a:xfrm>
            <a:off x="500579" y="424557"/>
            <a:ext cx="8142842" cy="671234"/>
          </a:xfrm>
        </p:spPr>
        <p:txBody>
          <a:bodyPr>
            <a:noAutofit/>
          </a:bodyPr>
          <a:lstStyle/>
          <a:p>
            <a:r>
              <a:rPr lang="en-US" dirty="0"/>
              <a:t>Diabetes Rates in Peel Region</a:t>
            </a:r>
          </a:p>
        </p:txBody>
      </p:sp>
      <p:grpSp>
        <p:nvGrpSpPr>
          <p:cNvPr id="15" name="Group 14">
            <a:extLst>
              <a:ext uri="{FF2B5EF4-FFF2-40B4-BE49-F238E27FC236}">
                <a16:creationId xmlns:a16="http://schemas.microsoft.com/office/drawing/2014/main" id="{3C5E202F-D82B-3BB1-38EE-0D5021F040E6}"/>
              </a:ext>
            </a:extLst>
          </p:cNvPr>
          <p:cNvGrpSpPr/>
          <p:nvPr/>
        </p:nvGrpSpPr>
        <p:grpSpPr>
          <a:xfrm>
            <a:off x="1564151" y="1275786"/>
            <a:ext cx="6015697" cy="3436539"/>
            <a:chOff x="3482129" y="1126685"/>
            <a:chExt cx="5582804" cy="3045909"/>
          </a:xfrm>
        </p:grpSpPr>
        <p:sp>
          <p:nvSpPr>
            <p:cNvPr id="3" name="TextBox 2">
              <a:extLst>
                <a:ext uri="{FF2B5EF4-FFF2-40B4-BE49-F238E27FC236}">
                  <a16:creationId xmlns:a16="http://schemas.microsoft.com/office/drawing/2014/main" id="{396A8743-E005-C603-2C88-B57EEB3A642C}"/>
                </a:ext>
              </a:extLst>
            </p:cNvPr>
            <p:cNvSpPr txBox="1"/>
            <p:nvPr/>
          </p:nvSpPr>
          <p:spPr>
            <a:xfrm>
              <a:off x="4986783" y="1126685"/>
              <a:ext cx="2753530" cy="276999"/>
            </a:xfrm>
            <a:prstGeom prst="rect">
              <a:avLst/>
            </a:prstGeom>
            <a:noFill/>
          </p:spPr>
          <p:txBody>
            <a:bodyPr wrap="square" rtlCol="0">
              <a:spAutoFit/>
            </a:bodyPr>
            <a:lstStyle/>
            <a:p>
              <a:pPr algn="ctr"/>
              <a:r>
                <a:rPr lang="en-US" sz="1200" dirty="0"/>
                <a:t>Distribution of Diabetes Prevalence</a:t>
              </a:r>
              <a:endParaRPr lang="en-CA" sz="1200" dirty="0"/>
            </a:p>
          </p:txBody>
        </p:sp>
        <p:pic>
          <p:nvPicPr>
            <p:cNvPr id="11" name="Picture 10">
              <a:extLst>
                <a:ext uri="{FF2B5EF4-FFF2-40B4-BE49-F238E27FC236}">
                  <a16:creationId xmlns:a16="http://schemas.microsoft.com/office/drawing/2014/main" id="{28612761-873B-1B72-14DD-902F4DB44797}"/>
                </a:ext>
              </a:extLst>
            </p:cNvPr>
            <p:cNvPicPr>
              <a:picLocks noChangeAspect="1"/>
            </p:cNvPicPr>
            <p:nvPr/>
          </p:nvPicPr>
          <p:blipFill>
            <a:blip r:embed="rId3"/>
            <a:srcRect l="2476" t="5281" r="8764" b="8450"/>
            <a:stretch>
              <a:fillRect/>
            </a:stretch>
          </p:blipFill>
          <p:spPr>
            <a:xfrm>
              <a:off x="3662164" y="1357474"/>
              <a:ext cx="5402769" cy="2639173"/>
            </a:xfrm>
            <a:prstGeom prst="rect">
              <a:avLst/>
            </a:prstGeom>
          </p:spPr>
        </p:pic>
        <p:sp>
          <p:nvSpPr>
            <p:cNvPr id="12" name="TextBox 11">
              <a:extLst>
                <a:ext uri="{FF2B5EF4-FFF2-40B4-BE49-F238E27FC236}">
                  <a16:creationId xmlns:a16="http://schemas.microsoft.com/office/drawing/2014/main" id="{40C14226-B282-F865-4539-92FAD3F5EF06}"/>
                </a:ext>
              </a:extLst>
            </p:cNvPr>
            <p:cNvSpPr txBox="1"/>
            <p:nvPr/>
          </p:nvSpPr>
          <p:spPr>
            <a:xfrm rot="16200000">
              <a:off x="2773808" y="2571657"/>
              <a:ext cx="1662864" cy="246221"/>
            </a:xfrm>
            <a:prstGeom prst="rect">
              <a:avLst/>
            </a:prstGeom>
            <a:noFill/>
          </p:spPr>
          <p:txBody>
            <a:bodyPr wrap="square" rtlCol="0">
              <a:spAutoFit/>
            </a:bodyPr>
            <a:lstStyle/>
            <a:p>
              <a:pPr algn="ctr"/>
              <a:r>
                <a:rPr lang="en-US" sz="1000" dirty="0"/>
                <a:t>Count of Census Tracts</a:t>
              </a:r>
              <a:endParaRPr lang="en-CA" sz="1000" dirty="0"/>
            </a:p>
          </p:txBody>
        </p:sp>
        <p:sp>
          <p:nvSpPr>
            <p:cNvPr id="13" name="TextBox 12">
              <a:extLst>
                <a:ext uri="{FF2B5EF4-FFF2-40B4-BE49-F238E27FC236}">
                  <a16:creationId xmlns:a16="http://schemas.microsoft.com/office/drawing/2014/main" id="{E9C64F12-8633-667F-DA7F-9DD46B178621}"/>
                </a:ext>
              </a:extLst>
            </p:cNvPr>
            <p:cNvSpPr txBox="1"/>
            <p:nvPr/>
          </p:nvSpPr>
          <p:spPr>
            <a:xfrm>
              <a:off x="4354094" y="3926373"/>
              <a:ext cx="4018908" cy="246221"/>
            </a:xfrm>
            <a:prstGeom prst="rect">
              <a:avLst/>
            </a:prstGeom>
            <a:noFill/>
          </p:spPr>
          <p:txBody>
            <a:bodyPr wrap="square" rtlCol="0">
              <a:spAutoFit/>
            </a:bodyPr>
            <a:lstStyle/>
            <a:p>
              <a:pPr algn="ctr"/>
              <a:r>
                <a:rPr lang="en-US" sz="1000" dirty="0"/>
                <a:t>Age-Standardized Diabetes Rate (per 1000)</a:t>
              </a:r>
              <a:endParaRPr lang="en-CA" sz="1000" dirty="0"/>
            </a:p>
          </p:txBody>
        </p:sp>
      </p:grpSp>
      <p:sp>
        <p:nvSpPr>
          <p:cNvPr id="14" name="TextBox 13">
            <a:extLst>
              <a:ext uri="{FF2B5EF4-FFF2-40B4-BE49-F238E27FC236}">
                <a16:creationId xmlns:a16="http://schemas.microsoft.com/office/drawing/2014/main" id="{C83BE783-BAF4-A341-BE09-B953D7A49B00}"/>
              </a:ext>
            </a:extLst>
          </p:cNvPr>
          <p:cNvSpPr txBox="1"/>
          <p:nvPr/>
        </p:nvSpPr>
        <p:spPr>
          <a:xfrm>
            <a:off x="3113558" y="4746470"/>
            <a:ext cx="2969231" cy="261610"/>
          </a:xfrm>
          <a:prstGeom prst="rect">
            <a:avLst/>
          </a:prstGeom>
          <a:noFill/>
        </p:spPr>
        <p:txBody>
          <a:bodyPr wrap="square" rtlCol="0">
            <a:spAutoFit/>
          </a:bodyPr>
          <a:lstStyle/>
          <a:p>
            <a:pPr algn="ctr"/>
            <a:r>
              <a:rPr lang="en-US" sz="1100" i="1" dirty="0"/>
              <a:t>Mean = 15.78</a:t>
            </a:r>
            <a:endParaRPr lang="en-CA" sz="1100" i="1" dirty="0"/>
          </a:p>
        </p:txBody>
      </p:sp>
      <p:sp>
        <p:nvSpPr>
          <p:cNvPr id="18" name="TextBox 17">
            <a:extLst>
              <a:ext uri="{FF2B5EF4-FFF2-40B4-BE49-F238E27FC236}">
                <a16:creationId xmlns:a16="http://schemas.microsoft.com/office/drawing/2014/main" id="{A36C314E-CFCD-D242-7AF8-1498AF1CED6B}"/>
              </a:ext>
            </a:extLst>
          </p:cNvPr>
          <p:cNvSpPr txBox="1"/>
          <p:nvPr/>
        </p:nvSpPr>
        <p:spPr>
          <a:xfrm>
            <a:off x="355015" y="4065195"/>
            <a:ext cx="1430159" cy="738664"/>
          </a:xfrm>
          <a:prstGeom prst="borderCallout1">
            <a:avLst>
              <a:gd name="adj1" fmla="val 57557"/>
              <a:gd name="adj2" fmla="val 100033"/>
              <a:gd name="adj3" fmla="val -18184"/>
              <a:gd name="adj4" fmla="val 253097"/>
            </a:avLst>
          </a:prstGeom>
          <a:solidFill>
            <a:schemeClr val="accent5">
              <a:lumMod val="20000"/>
              <a:lumOff val="80000"/>
            </a:schemeClr>
          </a:solidFill>
          <a:ln>
            <a:solidFill>
              <a:schemeClr val="tx1">
                <a:lumMod val="65000"/>
                <a:lumOff val="35000"/>
              </a:schemeClr>
            </a:solidFill>
          </a:ln>
        </p:spPr>
        <p:txBody>
          <a:bodyPr wrap="square">
            <a:spAutoFit/>
          </a:bodyPr>
          <a:lstStyle/>
          <a:p>
            <a:pPr algn="ctr"/>
            <a:r>
              <a:rPr lang="en-US" sz="1400" dirty="0"/>
              <a:t>Distribution is slightly skewed to the left</a:t>
            </a:r>
          </a:p>
        </p:txBody>
      </p:sp>
      <p:sp>
        <p:nvSpPr>
          <p:cNvPr id="20" name="TextBox 19">
            <a:extLst>
              <a:ext uri="{FF2B5EF4-FFF2-40B4-BE49-F238E27FC236}">
                <a16:creationId xmlns:a16="http://schemas.microsoft.com/office/drawing/2014/main" id="{4E5446D5-0088-AF99-F4D9-DE54FA24E64E}"/>
              </a:ext>
            </a:extLst>
          </p:cNvPr>
          <p:cNvSpPr txBox="1"/>
          <p:nvPr/>
        </p:nvSpPr>
        <p:spPr>
          <a:xfrm>
            <a:off x="7285231" y="1432047"/>
            <a:ext cx="1628580" cy="1169551"/>
          </a:xfrm>
          <a:prstGeom prst="borderCallout1">
            <a:avLst>
              <a:gd name="adj1" fmla="val 54293"/>
              <a:gd name="adj2" fmla="val -610"/>
              <a:gd name="adj3" fmla="val 59777"/>
              <a:gd name="adj4" fmla="val -17867"/>
            </a:avLst>
          </a:prstGeom>
          <a:solidFill>
            <a:schemeClr val="accent5">
              <a:lumMod val="20000"/>
              <a:lumOff val="80000"/>
            </a:schemeClr>
          </a:solidFill>
          <a:ln>
            <a:solidFill>
              <a:schemeClr val="tx1">
                <a:lumMod val="65000"/>
                <a:lumOff val="35000"/>
              </a:schemeClr>
            </a:solidFill>
          </a:ln>
        </p:spPr>
        <p:txBody>
          <a:bodyPr wrap="square">
            <a:spAutoFit/>
          </a:bodyPr>
          <a:lstStyle/>
          <a:p>
            <a:pPr algn="ctr"/>
            <a:r>
              <a:rPr lang="en-US" sz="1400" dirty="0"/>
              <a:t>Greater number of CTs with higher-than-average diabetes prevalence rate</a:t>
            </a:r>
          </a:p>
        </p:txBody>
      </p:sp>
    </p:spTree>
    <p:extLst>
      <p:ext uri="{BB962C8B-B14F-4D97-AF65-F5344CB8AC3E}">
        <p14:creationId xmlns:p14="http://schemas.microsoft.com/office/powerpoint/2010/main" val="3944339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A7EA-83E1-29AF-4208-4F929B5C1A8A}"/>
              </a:ext>
            </a:extLst>
          </p:cNvPr>
          <p:cNvSpPr>
            <a:spLocks noGrp="1"/>
          </p:cNvSpPr>
          <p:nvPr>
            <p:ph type="title"/>
          </p:nvPr>
        </p:nvSpPr>
        <p:spPr>
          <a:xfrm>
            <a:off x="485584" y="457200"/>
            <a:ext cx="8219090" cy="661737"/>
          </a:xfrm>
        </p:spPr>
        <p:txBody>
          <a:bodyPr>
            <a:normAutofit/>
          </a:bodyPr>
          <a:lstStyle/>
          <a:p>
            <a:r>
              <a:rPr lang="en-US" dirty="0"/>
              <a:t>Diabetes Rates in Peel Region</a:t>
            </a:r>
            <a:endParaRPr lang="en-CA" dirty="0"/>
          </a:p>
        </p:txBody>
      </p:sp>
      <p:grpSp>
        <p:nvGrpSpPr>
          <p:cNvPr id="7" name="Group 6">
            <a:extLst>
              <a:ext uri="{FF2B5EF4-FFF2-40B4-BE49-F238E27FC236}">
                <a16:creationId xmlns:a16="http://schemas.microsoft.com/office/drawing/2014/main" id="{7B4363B2-1E9A-C3A3-AFE5-65858594FFC5}"/>
              </a:ext>
            </a:extLst>
          </p:cNvPr>
          <p:cNvGrpSpPr/>
          <p:nvPr/>
        </p:nvGrpSpPr>
        <p:grpSpPr>
          <a:xfrm>
            <a:off x="1562657" y="1276877"/>
            <a:ext cx="5842741" cy="3629233"/>
            <a:chOff x="3562513" y="1216111"/>
            <a:chExt cx="5553256" cy="2872303"/>
          </a:xfrm>
        </p:grpSpPr>
        <p:pic>
          <p:nvPicPr>
            <p:cNvPr id="8" name="Picture 7">
              <a:extLst>
                <a:ext uri="{FF2B5EF4-FFF2-40B4-BE49-F238E27FC236}">
                  <a16:creationId xmlns:a16="http://schemas.microsoft.com/office/drawing/2014/main" id="{3C78E69B-A7A5-6166-F408-23F9BB923117}"/>
                </a:ext>
              </a:extLst>
            </p:cNvPr>
            <p:cNvPicPr>
              <a:picLocks noChangeAspect="1"/>
            </p:cNvPicPr>
            <p:nvPr/>
          </p:nvPicPr>
          <p:blipFill>
            <a:blip r:embed="rId3"/>
            <a:srcRect l="2619" t="4943" r="4616" b="3179"/>
            <a:stretch>
              <a:fillRect/>
            </a:stretch>
          </p:blipFill>
          <p:spPr>
            <a:xfrm>
              <a:off x="3773707" y="1429202"/>
              <a:ext cx="5342062" cy="2659212"/>
            </a:xfrm>
            <a:prstGeom prst="rect">
              <a:avLst/>
            </a:prstGeom>
          </p:spPr>
        </p:pic>
        <p:sp>
          <p:nvSpPr>
            <p:cNvPr id="9" name="TextBox 8">
              <a:extLst>
                <a:ext uri="{FF2B5EF4-FFF2-40B4-BE49-F238E27FC236}">
                  <a16:creationId xmlns:a16="http://schemas.microsoft.com/office/drawing/2014/main" id="{13EFD3FB-0CB4-3E76-E5C8-8643D1120ABE}"/>
                </a:ext>
              </a:extLst>
            </p:cNvPr>
            <p:cNvSpPr txBox="1"/>
            <p:nvPr/>
          </p:nvSpPr>
          <p:spPr>
            <a:xfrm>
              <a:off x="4475802" y="1216111"/>
              <a:ext cx="3893905" cy="219227"/>
            </a:xfrm>
            <a:prstGeom prst="rect">
              <a:avLst/>
            </a:prstGeom>
            <a:noFill/>
          </p:spPr>
          <p:txBody>
            <a:bodyPr wrap="square" rtlCol="0">
              <a:spAutoFit/>
            </a:bodyPr>
            <a:lstStyle/>
            <a:p>
              <a:pPr algn="ctr"/>
              <a:r>
                <a:rPr lang="en-US" sz="1200" dirty="0"/>
                <a:t>Distribution of Diabetes Prevalence by City</a:t>
              </a:r>
              <a:endParaRPr lang="en-CA" sz="1200" dirty="0"/>
            </a:p>
          </p:txBody>
        </p:sp>
        <p:sp>
          <p:nvSpPr>
            <p:cNvPr id="10" name="TextBox 9">
              <a:extLst>
                <a:ext uri="{FF2B5EF4-FFF2-40B4-BE49-F238E27FC236}">
                  <a16:creationId xmlns:a16="http://schemas.microsoft.com/office/drawing/2014/main" id="{AFDECB8B-00D4-50A9-E1B4-F26CF58C99A7}"/>
                </a:ext>
              </a:extLst>
            </p:cNvPr>
            <p:cNvSpPr txBox="1"/>
            <p:nvPr/>
          </p:nvSpPr>
          <p:spPr>
            <a:xfrm rot="16200000">
              <a:off x="2832929" y="2635696"/>
              <a:ext cx="1705392" cy="246223"/>
            </a:xfrm>
            <a:prstGeom prst="rect">
              <a:avLst/>
            </a:prstGeom>
            <a:noFill/>
          </p:spPr>
          <p:txBody>
            <a:bodyPr wrap="square" rtlCol="0">
              <a:spAutoFit/>
            </a:bodyPr>
            <a:lstStyle/>
            <a:p>
              <a:pPr algn="ctr"/>
              <a:r>
                <a:rPr lang="en-US" sz="1000" dirty="0"/>
                <a:t>Diabetes Rate (per 1,000)</a:t>
              </a:r>
              <a:endParaRPr lang="en-CA" sz="1000" dirty="0"/>
            </a:p>
          </p:txBody>
        </p:sp>
      </p:grpSp>
      <p:sp>
        <p:nvSpPr>
          <p:cNvPr id="16" name="TextBox 15">
            <a:extLst>
              <a:ext uri="{FF2B5EF4-FFF2-40B4-BE49-F238E27FC236}">
                <a16:creationId xmlns:a16="http://schemas.microsoft.com/office/drawing/2014/main" id="{06A28BC6-B0AF-120A-44CD-0528C6960FEB}"/>
              </a:ext>
            </a:extLst>
          </p:cNvPr>
          <p:cNvSpPr txBox="1"/>
          <p:nvPr/>
        </p:nvSpPr>
        <p:spPr>
          <a:xfrm>
            <a:off x="7312253" y="3932416"/>
            <a:ext cx="1628580" cy="738664"/>
          </a:xfrm>
          <a:prstGeom prst="borderCallout1">
            <a:avLst>
              <a:gd name="adj1" fmla="val 54293"/>
              <a:gd name="adj2" fmla="val -610"/>
              <a:gd name="adj3" fmla="val -72872"/>
              <a:gd name="adj4" fmla="val -116913"/>
            </a:avLst>
          </a:prstGeom>
          <a:solidFill>
            <a:schemeClr val="accent5">
              <a:lumMod val="20000"/>
              <a:lumOff val="80000"/>
            </a:schemeClr>
          </a:solidFill>
          <a:ln>
            <a:solidFill>
              <a:schemeClr val="tx1">
                <a:lumMod val="65000"/>
                <a:lumOff val="35000"/>
              </a:schemeClr>
            </a:solidFill>
          </a:ln>
        </p:spPr>
        <p:txBody>
          <a:bodyPr wrap="square">
            <a:spAutoFit/>
          </a:bodyPr>
          <a:lstStyle/>
          <a:p>
            <a:pPr algn="ctr"/>
            <a:r>
              <a:rPr lang="en-US" sz="1400" dirty="0"/>
              <a:t>Caledon has the lowest prevalence rates</a:t>
            </a:r>
          </a:p>
        </p:txBody>
      </p:sp>
      <p:sp>
        <p:nvSpPr>
          <p:cNvPr id="17" name="TextBox 16">
            <a:extLst>
              <a:ext uri="{FF2B5EF4-FFF2-40B4-BE49-F238E27FC236}">
                <a16:creationId xmlns:a16="http://schemas.microsoft.com/office/drawing/2014/main" id="{6A2CC45D-F56D-75A7-AA95-C0F67D9139E6}"/>
              </a:ext>
            </a:extLst>
          </p:cNvPr>
          <p:cNvSpPr txBox="1"/>
          <p:nvPr/>
        </p:nvSpPr>
        <p:spPr>
          <a:xfrm>
            <a:off x="206308" y="1410781"/>
            <a:ext cx="1355604" cy="954107"/>
          </a:xfrm>
          <a:prstGeom prst="borderCallout1">
            <a:avLst>
              <a:gd name="adj1" fmla="val 57557"/>
              <a:gd name="adj2" fmla="val 100033"/>
              <a:gd name="adj3" fmla="val 86134"/>
              <a:gd name="adj4" fmla="val 146057"/>
            </a:avLst>
          </a:prstGeom>
          <a:solidFill>
            <a:schemeClr val="accent5">
              <a:lumMod val="20000"/>
              <a:lumOff val="80000"/>
            </a:schemeClr>
          </a:solidFill>
          <a:ln>
            <a:solidFill>
              <a:schemeClr val="tx1">
                <a:lumMod val="65000"/>
                <a:lumOff val="35000"/>
              </a:schemeClr>
            </a:solidFill>
          </a:ln>
        </p:spPr>
        <p:txBody>
          <a:bodyPr wrap="square">
            <a:spAutoFit/>
          </a:bodyPr>
          <a:lstStyle/>
          <a:p>
            <a:pPr algn="ctr"/>
            <a:r>
              <a:rPr lang="en-US" sz="1400" dirty="0"/>
              <a:t>Brampton has the highest prevalence rates</a:t>
            </a:r>
          </a:p>
        </p:txBody>
      </p:sp>
      <p:sp>
        <p:nvSpPr>
          <p:cNvPr id="18" name="TextBox 17">
            <a:extLst>
              <a:ext uri="{FF2B5EF4-FFF2-40B4-BE49-F238E27FC236}">
                <a16:creationId xmlns:a16="http://schemas.microsoft.com/office/drawing/2014/main" id="{7E9E2739-587F-0F32-B442-23544F77876F}"/>
              </a:ext>
            </a:extLst>
          </p:cNvPr>
          <p:cNvSpPr txBox="1"/>
          <p:nvPr/>
        </p:nvSpPr>
        <p:spPr>
          <a:xfrm>
            <a:off x="7372467" y="1648399"/>
            <a:ext cx="1508152" cy="738664"/>
          </a:xfrm>
          <a:prstGeom prst="borderCallout1">
            <a:avLst>
              <a:gd name="adj1" fmla="val 52988"/>
              <a:gd name="adj2" fmla="val -18"/>
              <a:gd name="adj3" fmla="val 131214"/>
              <a:gd name="adj4" fmla="val -12084"/>
            </a:avLst>
          </a:prstGeom>
          <a:solidFill>
            <a:schemeClr val="accent5">
              <a:lumMod val="20000"/>
              <a:lumOff val="80000"/>
            </a:schemeClr>
          </a:solidFill>
          <a:ln>
            <a:solidFill>
              <a:schemeClr val="tx1">
                <a:lumMod val="65000"/>
                <a:lumOff val="35000"/>
              </a:schemeClr>
            </a:solidFill>
          </a:ln>
        </p:spPr>
        <p:txBody>
          <a:bodyPr wrap="square">
            <a:spAutoFit/>
          </a:bodyPr>
          <a:lstStyle/>
          <a:p>
            <a:pPr algn="ctr"/>
            <a:r>
              <a:rPr lang="en-US" sz="1400" dirty="0"/>
              <a:t>Mississauga has the highest variance</a:t>
            </a:r>
          </a:p>
        </p:txBody>
      </p:sp>
    </p:spTree>
    <p:extLst>
      <p:ext uri="{BB962C8B-B14F-4D97-AF65-F5344CB8AC3E}">
        <p14:creationId xmlns:p14="http://schemas.microsoft.com/office/powerpoint/2010/main" val="526077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12C8-A5B8-D402-07B0-176952F9F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F6B37-E3BE-C28C-F4D5-D471E0A117A3}"/>
              </a:ext>
            </a:extLst>
          </p:cNvPr>
          <p:cNvSpPr>
            <a:spLocks noGrp="1"/>
          </p:cNvSpPr>
          <p:nvPr>
            <p:ph type="title"/>
          </p:nvPr>
        </p:nvSpPr>
        <p:spPr/>
        <p:txBody>
          <a:bodyPr/>
          <a:lstStyle/>
          <a:p>
            <a:r>
              <a:rPr lang="en-US" dirty="0"/>
              <a:t>Methods</a:t>
            </a:r>
            <a:endParaRPr lang="en-CA" dirty="0"/>
          </a:p>
        </p:txBody>
      </p:sp>
      <p:sp>
        <p:nvSpPr>
          <p:cNvPr id="4" name="Callout: Line 3">
            <a:extLst>
              <a:ext uri="{FF2B5EF4-FFF2-40B4-BE49-F238E27FC236}">
                <a16:creationId xmlns:a16="http://schemas.microsoft.com/office/drawing/2014/main" id="{67BAA130-AF81-43B2-EEBD-2A8849EA87B6}"/>
              </a:ext>
            </a:extLst>
          </p:cNvPr>
          <p:cNvSpPr/>
          <p:nvPr/>
        </p:nvSpPr>
        <p:spPr>
          <a:xfrm>
            <a:off x="580956" y="1614649"/>
            <a:ext cx="2201368" cy="876027"/>
          </a:xfrm>
          <a:prstGeom prst="borderCallout1">
            <a:avLst>
              <a:gd name="adj1" fmla="val 49243"/>
              <a:gd name="adj2" fmla="val 99812"/>
              <a:gd name="adj3" fmla="val 60897"/>
              <a:gd name="adj4" fmla="val 127939"/>
            </a:avLst>
          </a:prstGeom>
          <a:solidFill>
            <a:schemeClr val="accent5">
              <a:lumMod val="20000"/>
              <a:lumOff val="80000"/>
            </a:schemeClr>
          </a:solidFill>
          <a:ln w="6350">
            <a:solidFill>
              <a:schemeClr val="tx1"/>
            </a:solidFill>
          </a:ln>
          <a:effectLst>
            <a:outerShdw blurRad="50800" dist="38100" dir="8100000" algn="tr"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rtlCol="0" anchor="ctr"/>
          <a:lstStyle/>
          <a:p>
            <a:pPr algn="ctr"/>
            <a:r>
              <a:rPr lang="en-US" sz="1400" dirty="0">
                <a:solidFill>
                  <a:schemeClr val="tx1"/>
                </a:solidFill>
              </a:rPr>
              <a:t>Diabetes prevalence was not explained well through a Peel model</a:t>
            </a:r>
          </a:p>
        </p:txBody>
      </p:sp>
      <p:sp>
        <p:nvSpPr>
          <p:cNvPr id="5" name="Rectangle: Rounded Corners 4">
            <a:extLst>
              <a:ext uri="{FF2B5EF4-FFF2-40B4-BE49-F238E27FC236}">
                <a16:creationId xmlns:a16="http://schemas.microsoft.com/office/drawing/2014/main" id="{243EE0A4-5FDC-15B7-93D4-DBA0D21C5C32}"/>
              </a:ext>
            </a:extLst>
          </p:cNvPr>
          <p:cNvSpPr/>
          <p:nvPr/>
        </p:nvSpPr>
        <p:spPr>
          <a:xfrm>
            <a:off x="2003578" y="2946566"/>
            <a:ext cx="2430073" cy="1068383"/>
          </a:xfrm>
          <a:prstGeom prst="roundRect">
            <a:avLst/>
          </a:prstGeom>
          <a:solidFill>
            <a:srgbClr val="357AB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bg1"/>
                </a:solidFill>
              </a:rPr>
              <a:t>Brampton-Caledon Model</a:t>
            </a:r>
          </a:p>
          <a:p>
            <a:pPr algn="ctr"/>
            <a:r>
              <a:rPr lang="en-US" sz="1400" dirty="0">
                <a:solidFill>
                  <a:schemeClr val="bg1"/>
                </a:solidFill>
              </a:rPr>
              <a:t>109 CTs</a:t>
            </a:r>
            <a:endParaRPr lang="en-CA" sz="1400" dirty="0">
              <a:solidFill>
                <a:schemeClr val="bg1"/>
              </a:solidFill>
            </a:endParaRPr>
          </a:p>
        </p:txBody>
      </p:sp>
      <p:sp>
        <p:nvSpPr>
          <p:cNvPr id="6" name="Rectangle: Rounded Corners 5">
            <a:extLst>
              <a:ext uri="{FF2B5EF4-FFF2-40B4-BE49-F238E27FC236}">
                <a16:creationId xmlns:a16="http://schemas.microsoft.com/office/drawing/2014/main" id="{E68B0EFE-7247-8A81-517B-67DE0649FAB5}"/>
              </a:ext>
            </a:extLst>
          </p:cNvPr>
          <p:cNvSpPr/>
          <p:nvPr/>
        </p:nvSpPr>
        <p:spPr>
          <a:xfrm>
            <a:off x="4834106" y="2946567"/>
            <a:ext cx="2430074" cy="1068383"/>
          </a:xfrm>
          <a:prstGeom prst="roundRect">
            <a:avLst/>
          </a:prstGeom>
          <a:solidFill>
            <a:srgbClr val="357AB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bg1"/>
                </a:solidFill>
              </a:rPr>
              <a:t>Mississauga Model</a:t>
            </a:r>
          </a:p>
          <a:p>
            <a:pPr algn="ctr"/>
            <a:r>
              <a:rPr lang="en-US" dirty="0">
                <a:solidFill>
                  <a:schemeClr val="bg1"/>
                </a:solidFill>
              </a:rPr>
              <a:t>136 CTs</a:t>
            </a:r>
          </a:p>
        </p:txBody>
      </p:sp>
      <p:sp>
        <p:nvSpPr>
          <p:cNvPr id="7" name="Rectangle: Rounded Corners 6">
            <a:extLst>
              <a:ext uri="{FF2B5EF4-FFF2-40B4-BE49-F238E27FC236}">
                <a16:creationId xmlns:a16="http://schemas.microsoft.com/office/drawing/2014/main" id="{26FD3EB5-3C75-F98C-F46F-F6760AC9CF44}"/>
              </a:ext>
            </a:extLst>
          </p:cNvPr>
          <p:cNvSpPr/>
          <p:nvPr/>
        </p:nvSpPr>
        <p:spPr>
          <a:xfrm>
            <a:off x="3413586" y="1548984"/>
            <a:ext cx="2430074" cy="106838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Peel Model</a:t>
            </a:r>
          </a:p>
          <a:p>
            <a:pPr algn="ctr"/>
            <a:r>
              <a:rPr lang="en-US" sz="1400" dirty="0">
                <a:solidFill>
                  <a:schemeClr val="bg1"/>
                </a:solidFill>
              </a:rPr>
              <a:t>245 CTs</a:t>
            </a:r>
            <a:endParaRPr lang="en-CA" sz="1400" dirty="0">
              <a:solidFill>
                <a:schemeClr val="bg1"/>
              </a:solidFill>
            </a:endParaRPr>
          </a:p>
        </p:txBody>
      </p:sp>
      <p:cxnSp>
        <p:nvCxnSpPr>
          <p:cNvPr id="9" name="Connector: Elbow 8">
            <a:extLst>
              <a:ext uri="{FF2B5EF4-FFF2-40B4-BE49-F238E27FC236}">
                <a16:creationId xmlns:a16="http://schemas.microsoft.com/office/drawing/2014/main" id="{2BF607BF-3C1B-445C-A910-438E0164C7DD}"/>
              </a:ext>
            </a:extLst>
          </p:cNvPr>
          <p:cNvCxnSpPr>
            <a:cxnSpLocks/>
            <a:stCxn id="7" idx="2"/>
            <a:endCxn id="6" idx="0"/>
          </p:cNvCxnSpPr>
          <p:nvPr/>
        </p:nvCxnSpPr>
        <p:spPr>
          <a:xfrm rot="16200000" flipH="1">
            <a:off x="5174283" y="2071707"/>
            <a:ext cx="329200" cy="142052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6B282E85-EBCA-37AF-42A4-F72028CDF0FD}"/>
              </a:ext>
            </a:extLst>
          </p:cNvPr>
          <p:cNvCxnSpPr>
            <a:stCxn id="7" idx="2"/>
            <a:endCxn id="5" idx="0"/>
          </p:cNvCxnSpPr>
          <p:nvPr/>
        </p:nvCxnSpPr>
        <p:spPr>
          <a:xfrm rot="5400000">
            <a:off x="3759020" y="2076962"/>
            <a:ext cx="329199" cy="1410008"/>
          </a:xfrm>
          <a:prstGeom prst="bentConnector3">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097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68EC4-7B88-5A46-C5CC-79E045DF83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E147A-E662-0382-3440-EBED16DF3367}"/>
              </a:ext>
            </a:extLst>
          </p:cNvPr>
          <p:cNvSpPr>
            <a:spLocks noGrp="1"/>
          </p:cNvSpPr>
          <p:nvPr>
            <p:ph type="title"/>
          </p:nvPr>
        </p:nvSpPr>
        <p:spPr/>
        <p:txBody>
          <a:bodyPr/>
          <a:lstStyle/>
          <a:p>
            <a:r>
              <a:rPr lang="en-US" dirty="0"/>
              <a:t>Methods</a:t>
            </a:r>
            <a:endParaRPr lang="en-CA" dirty="0"/>
          </a:p>
        </p:txBody>
      </p:sp>
      <p:sp>
        <p:nvSpPr>
          <p:cNvPr id="5" name="Rectangle: Rounded Corners 4">
            <a:extLst>
              <a:ext uri="{FF2B5EF4-FFF2-40B4-BE49-F238E27FC236}">
                <a16:creationId xmlns:a16="http://schemas.microsoft.com/office/drawing/2014/main" id="{94871064-0C1F-62F9-7C4F-94853AECB61A}"/>
              </a:ext>
            </a:extLst>
          </p:cNvPr>
          <p:cNvSpPr/>
          <p:nvPr/>
        </p:nvSpPr>
        <p:spPr>
          <a:xfrm>
            <a:off x="2003578" y="2874645"/>
            <a:ext cx="2430073" cy="1068383"/>
          </a:xfrm>
          <a:prstGeom prst="roundRect">
            <a:avLst/>
          </a:prstGeom>
          <a:solidFill>
            <a:srgbClr val="357AB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bg1"/>
                </a:solidFill>
              </a:rPr>
              <a:t>Brampton-Caledon Model</a:t>
            </a:r>
          </a:p>
          <a:p>
            <a:pPr algn="ctr"/>
            <a:r>
              <a:rPr lang="en-US" sz="1400" dirty="0">
                <a:solidFill>
                  <a:schemeClr val="bg1"/>
                </a:solidFill>
              </a:rPr>
              <a:t>109 CTs</a:t>
            </a:r>
            <a:endParaRPr lang="en-CA" sz="1400" dirty="0">
              <a:solidFill>
                <a:schemeClr val="bg1"/>
              </a:solidFill>
            </a:endParaRPr>
          </a:p>
        </p:txBody>
      </p:sp>
      <p:sp>
        <p:nvSpPr>
          <p:cNvPr id="6" name="Rectangle: Rounded Corners 5">
            <a:extLst>
              <a:ext uri="{FF2B5EF4-FFF2-40B4-BE49-F238E27FC236}">
                <a16:creationId xmlns:a16="http://schemas.microsoft.com/office/drawing/2014/main" id="{79D6A401-5355-A69D-460F-D3EB6F51C573}"/>
              </a:ext>
            </a:extLst>
          </p:cNvPr>
          <p:cNvSpPr/>
          <p:nvPr/>
        </p:nvSpPr>
        <p:spPr>
          <a:xfrm>
            <a:off x="4834106" y="2874646"/>
            <a:ext cx="2430074" cy="1068383"/>
          </a:xfrm>
          <a:prstGeom prst="roundRect">
            <a:avLst/>
          </a:prstGeom>
          <a:solidFill>
            <a:srgbClr val="357AB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bg1"/>
                </a:solidFill>
              </a:rPr>
              <a:t>Mississauga Model</a:t>
            </a:r>
          </a:p>
          <a:p>
            <a:pPr algn="ctr"/>
            <a:r>
              <a:rPr lang="en-US" dirty="0">
                <a:solidFill>
                  <a:schemeClr val="bg1"/>
                </a:solidFill>
              </a:rPr>
              <a:t>136 CTs</a:t>
            </a:r>
          </a:p>
        </p:txBody>
      </p:sp>
      <p:sp>
        <p:nvSpPr>
          <p:cNvPr id="7" name="Rectangle: Rounded Corners 6">
            <a:extLst>
              <a:ext uri="{FF2B5EF4-FFF2-40B4-BE49-F238E27FC236}">
                <a16:creationId xmlns:a16="http://schemas.microsoft.com/office/drawing/2014/main" id="{F2057A5D-6822-D8A2-0CA3-C26881623802}"/>
              </a:ext>
            </a:extLst>
          </p:cNvPr>
          <p:cNvSpPr/>
          <p:nvPr/>
        </p:nvSpPr>
        <p:spPr>
          <a:xfrm>
            <a:off x="3413586" y="1477063"/>
            <a:ext cx="2430074" cy="106838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Peel Model</a:t>
            </a:r>
          </a:p>
          <a:p>
            <a:pPr algn="ctr"/>
            <a:r>
              <a:rPr lang="en-US" sz="1400" dirty="0">
                <a:solidFill>
                  <a:schemeClr val="bg1"/>
                </a:solidFill>
              </a:rPr>
              <a:t>245 CTs</a:t>
            </a:r>
            <a:endParaRPr lang="en-CA" sz="1400" dirty="0">
              <a:solidFill>
                <a:schemeClr val="bg1"/>
              </a:solidFill>
            </a:endParaRPr>
          </a:p>
        </p:txBody>
      </p:sp>
      <p:cxnSp>
        <p:nvCxnSpPr>
          <p:cNvPr id="9" name="Connector: Elbow 8">
            <a:extLst>
              <a:ext uri="{FF2B5EF4-FFF2-40B4-BE49-F238E27FC236}">
                <a16:creationId xmlns:a16="http://schemas.microsoft.com/office/drawing/2014/main" id="{74BD6315-F5ED-2A68-CA4D-420106FF51AB}"/>
              </a:ext>
            </a:extLst>
          </p:cNvPr>
          <p:cNvCxnSpPr>
            <a:cxnSpLocks/>
            <a:stCxn id="7" idx="2"/>
            <a:endCxn id="6" idx="0"/>
          </p:cNvCxnSpPr>
          <p:nvPr/>
        </p:nvCxnSpPr>
        <p:spPr>
          <a:xfrm rot="16200000" flipH="1">
            <a:off x="5174283" y="1999786"/>
            <a:ext cx="329200" cy="142052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EB560E0E-4CC3-E88F-0949-C9ED93E3E1D9}"/>
              </a:ext>
            </a:extLst>
          </p:cNvPr>
          <p:cNvCxnSpPr>
            <a:stCxn id="7" idx="2"/>
            <a:endCxn id="5" idx="0"/>
          </p:cNvCxnSpPr>
          <p:nvPr/>
        </p:nvCxnSpPr>
        <p:spPr>
          <a:xfrm rot="5400000">
            <a:off x="3759020" y="2005041"/>
            <a:ext cx="329199" cy="141000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 name="Callout: Line 2">
            <a:extLst>
              <a:ext uri="{FF2B5EF4-FFF2-40B4-BE49-F238E27FC236}">
                <a16:creationId xmlns:a16="http://schemas.microsoft.com/office/drawing/2014/main" id="{F668109B-EE36-EB5C-9092-9BA768946936}"/>
              </a:ext>
            </a:extLst>
          </p:cNvPr>
          <p:cNvSpPr/>
          <p:nvPr/>
        </p:nvSpPr>
        <p:spPr>
          <a:xfrm>
            <a:off x="6474922" y="1343498"/>
            <a:ext cx="1958312" cy="1201947"/>
          </a:xfrm>
          <a:prstGeom prst="borderCallout1">
            <a:avLst>
              <a:gd name="adj1" fmla="val 48561"/>
              <a:gd name="adj2" fmla="val 61"/>
              <a:gd name="adj3" fmla="val 57472"/>
              <a:gd name="adj4" fmla="val -32561"/>
            </a:avLst>
          </a:prstGeom>
          <a:solidFill>
            <a:schemeClr val="accent5">
              <a:lumMod val="20000"/>
              <a:lumOff val="80000"/>
            </a:schemeClr>
          </a:solidFill>
          <a:ln w="6350">
            <a:solidFill>
              <a:schemeClr val="tx1">
                <a:lumMod val="95000"/>
                <a:lumOff val="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 passing linear regression models. Population structures for 3 municipalities very different. </a:t>
            </a:r>
            <a:endParaRPr lang="en-CA" dirty="0">
              <a:solidFill>
                <a:schemeClr val="tx1"/>
              </a:solidFill>
            </a:endParaRPr>
          </a:p>
        </p:txBody>
      </p:sp>
      <p:sp>
        <p:nvSpPr>
          <p:cNvPr id="8" name="Callout: Line 7">
            <a:extLst>
              <a:ext uri="{FF2B5EF4-FFF2-40B4-BE49-F238E27FC236}">
                <a16:creationId xmlns:a16="http://schemas.microsoft.com/office/drawing/2014/main" id="{AB5651F0-2026-DCA4-93DA-F14D343AA976}"/>
              </a:ext>
            </a:extLst>
          </p:cNvPr>
          <p:cNvSpPr/>
          <p:nvPr/>
        </p:nvSpPr>
        <p:spPr>
          <a:xfrm>
            <a:off x="580956" y="1542728"/>
            <a:ext cx="2201368" cy="876027"/>
          </a:xfrm>
          <a:prstGeom prst="borderCallout1">
            <a:avLst>
              <a:gd name="adj1" fmla="val 49243"/>
              <a:gd name="adj2" fmla="val 99812"/>
              <a:gd name="adj3" fmla="val 60897"/>
              <a:gd name="adj4" fmla="val 127939"/>
            </a:avLst>
          </a:prstGeom>
          <a:solidFill>
            <a:schemeClr val="accent5">
              <a:lumMod val="20000"/>
              <a:lumOff val="80000"/>
            </a:schemeClr>
          </a:solidFill>
          <a:ln w="6350">
            <a:solidFill>
              <a:schemeClr val="tx1">
                <a:lumMod val="95000"/>
                <a:lumOff val="5000"/>
              </a:schemeClr>
            </a:solidFill>
          </a:ln>
          <a:effectLst>
            <a:outerShdw blurRad="50800" dist="38100" dir="8100000" algn="tr"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rtlCol="0" anchor="ctr"/>
          <a:lstStyle/>
          <a:p>
            <a:pPr algn="ctr"/>
            <a:r>
              <a:rPr lang="en-US" sz="1400" dirty="0">
                <a:solidFill>
                  <a:schemeClr val="tx1"/>
                </a:solidFill>
              </a:rPr>
              <a:t>Diabetes prevalence was not explained well through a Peel model</a:t>
            </a:r>
          </a:p>
        </p:txBody>
      </p:sp>
    </p:spTree>
    <p:extLst>
      <p:ext uri="{BB962C8B-B14F-4D97-AF65-F5344CB8AC3E}">
        <p14:creationId xmlns:p14="http://schemas.microsoft.com/office/powerpoint/2010/main" val="923286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E0019-14E5-29CE-E1A8-02B918860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BFBCF-C082-9CB5-54CB-111AE7484B75}"/>
              </a:ext>
            </a:extLst>
          </p:cNvPr>
          <p:cNvSpPr>
            <a:spLocks noGrp="1"/>
          </p:cNvSpPr>
          <p:nvPr>
            <p:ph type="title"/>
          </p:nvPr>
        </p:nvSpPr>
        <p:spPr/>
        <p:txBody>
          <a:bodyPr/>
          <a:lstStyle/>
          <a:p>
            <a:r>
              <a:rPr lang="en-US" dirty="0"/>
              <a:t>Methods</a:t>
            </a:r>
            <a:endParaRPr lang="en-CA" dirty="0"/>
          </a:p>
        </p:txBody>
      </p:sp>
      <p:sp>
        <p:nvSpPr>
          <p:cNvPr id="5" name="Rectangle: Rounded Corners 4">
            <a:extLst>
              <a:ext uri="{FF2B5EF4-FFF2-40B4-BE49-F238E27FC236}">
                <a16:creationId xmlns:a16="http://schemas.microsoft.com/office/drawing/2014/main" id="{6B8A3D5B-3924-DCE6-86EF-692547C04D9D}"/>
              </a:ext>
            </a:extLst>
          </p:cNvPr>
          <p:cNvSpPr/>
          <p:nvPr/>
        </p:nvSpPr>
        <p:spPr>
          <a:xfrm>
            <a:off x="2003578" y="2833549"/>
            <a:ext cx="2430073" cy="1068383"/>
          </a:xfrm>
          <a:prstGeom prst="roundRect">
            <a:avLst/>
          </a:prstGeom>
          <a:solidFill>
            <a:srgbClr val="357AB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bg1"/>
                </a:solidFill>
              </a:rPr>
              <a:t>Brampton-Caledon Model</a:t>
            </a:r>
          </a:p>
          <a:p>
            <a:pPr algn="ctr"/>
            <a:r>
              <a:rPr lang="en-US" sz="1400" dirty="0">
                <a:solidFill>
                  <a:schemeClr val="bg1"/>
                </a:solidFill>
              </a:rPr>
              <a:t>109 CTs</a:t>
            </a:r>
            <a:endParaRPr lang="en-CA" sz="1400" dirty="0">
              <a:solidFill>
                <a:schemeClr val="bg1"/>
              </a:solidFill>
            </a:endParaRPr>
          </a:p>
        </p:txBody>
      </p:sp>
      <p:sp>
        <p:nvSpPr>
          <p:cNvPr id="6" name="Rectangle: Rounded Corners 5">
            <a:extLst>
              <a:ext uri="{FF2B5EF4-FFF2-40B4-BE49-F238E27FC236}">
                <a16:creationId xmlns:a16="http://schemas.microsoft.com/office/drawing/2014/main" id="{FE4C3BF9-9CAB-F522-6236-549FFFA77736}"/>
              </a:ext>
            </a:extLst>
          </p:cNvPr>
          <p:cNvSpPr/>
          <p:nvPr/>
        </p:nvSpPr>
        <p:spPr>
          <a:xfrm>
            <a:off x="4834106" y="2833550"/>
            <a:ext cx="2430074" cy="1068383"/>
          </a:xfrm>
          <a:prstGeom prst="roundRect">
            <a:avLst/>
          </a:prstGeom>
          <a:solidFill>
            <a:srgbClr val="357AB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bg1"/>
                </a:solidFill>
              </a:rPr>
              <a:t>Mississauga Model</a:t>
            </a:r>
          </a:p>
          <a:p>
            <a:pPr algn="ctr"/>
            <a:r>
              <a:rPr lang="en-US" dirty="0">
                <a:solidFill>
                  <a:schemeClr val="bg1"/>
                </a:solidFill>
              </a:rPr>
              <a:t>136 CTs</a:t>
            </a:r>
          </a:p>
        </p:txBody>
      </p:sp>
      <p:sp>
        <p:nvSpPr>
          <p:cNvPr id="7" name="Rectangle: Rounded Corners 6">
            <a:extLst>
              <a:ext uri="{FF2B5EF4-FFF2-40B4-BE49-F238E27FC236}">
                <a16:creationId xmlns:a16="http://schemas.microsoft.com/office/drawing/2014/main" id="{A863D9AA-0BAE-521C-F46A-19369D599E51}"/>
              </a:ext>
            </a:extLst>
          </p:cNvPr>
          <p:cNvSpPr/>
          <p:nvPr/>
        </p:nvSpPr>
        <p:spPr>
          <a:xfrm>
            <a:off x="3413586" y="1435967"/>
            <a:ext cx="2430074" cy="106838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Peel Model</a:t>
            </a:r>
          </a:p>
          <a:p>
            <a:pPr algn="ctr"/>
            <a:r>
              <a:rPr lang="en-US" sz="1400" dirty="0">
                <a:solidFill>
                  <a:schemeClr val="bg1"/>
                </a:solidFill>
              </a:rPr>
              <a:t>245 CTs</a:t>
            </a:r>
            <a:endParaRPr lang="en-CA" sz="1400" dirty="0">
              <a:solidFill>
                <a:schemeClr val="bg1"/>
              </a:solidFill>
            </a:endParaRPr>
          </a:p>
        </p:txBody>
      </p:sp>
      <p:cxnSp>
        <p:nvCxnSpPr>
          <p:cNvPr id="9" name="Connector: Elbow 8">
            <a:extLst>
              <a:ext uri="{FF2B5EF4-FFF2-40B4-BE49-F238E27FC236}">
                <a16:creationId xmlns:a16="http://schemas.microsoft.com/office/drawing/2014/main" id="{CB7E76BA-8EF5-369C-E5C3-8F5E7FB404C2}"/>
              </a:ext>
            </a:extLst>
          </p:cNvPr>
          <p:cNvCxnSpPr>
            <a:cxnSpLocks/>
            <a:stCxn id="7" idx="2"/>
            <a:endCxn id="6" idx="0"/>
          </p:cNvCxnSpPr>
          <p:nvPr/>
        </p:nvCxnSpPr>
        <p:spPr>
          <a:xfrm rot="16200000" flipH="1">
            <a:off x="5174283" y="1958690"/>
            <a:ext cx="329200" cy="142052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6D9229D0-BE31-61F8-FBD1-1D2B4DECCA65}"/>
              </a:ext>
            </a:extLst>
          </p:cNvPr>
          <p:cNvCxnSpPr>
            <a:stCxn id="7" idx="2"/>
            <a:endCxn id="5" idx="0"/>
          </p:cNvCxnSpPr>
          <p:nvPr/>
        </p:nvCxnSpPr>
        <p:spPr>
          <a:xfrm rot="5400000">
            <a:off x="3759020" y="1963945"/>
            <a:ext cx="329199" cy="141000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 name="Callout: Line 2">
            <a:extLst>
              <a:ext uri="{FF2B5EF4-FFF2-40B4-BE49-F238E27FC236}">
                <a16:creationId xmlns:a16="http://schemas.microsoft.com/office/drawing/2014/main" id="{BB994497-60A4-E1C4-BDC5-DBC561FFD6F3}"/>
              </a:ext>
            </a:extLst>
          </p:cNvPr>
          <p:cNvSpPr/>
          <p:nvPr/>
        </p:nvSpPr>
        <p:spPr>
          <a:xfrm>
            <a:off x="6474922" y="1302402"/>
            <a:ext cx="1958312" cy="1201947"/>
          </a:xfrm>
          <a:prstGeom prst="borderCallout1">
            <a:avLst>
              <a:gd name="adj1" fmla="val 48561"/>
              <a:gd name="adj2" fmla="val 61"/>
              <a:gd name="adj3" fmla="val 57472"/>
              <a:gd name="adj4" fmla="val -32561"/>
            </a:avLst>
          </a:prstGeom>
          <a:solidFill>
            <a:schemeClr val="accent5">
              <a:lumMod val="20000"/>
              <a:lumOff val="80000"/>
            </a:schemeClr>
          </a:solidFill>
          <a:ln w="6350">
            <a:solidFill>
              <a:schemeClr val="tx1">
                <a:lumMod val="95000"/>
                <a:lumOff val="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 passing linear regression models. Population structures for 3 municipalities very different. </a:t>
            </a:r>
            <a:endParaRPr lang="en-CA" dirty="0">
              <a:solidFill>
                <a:schemeClr val="tx1"/>
              </a:solidFill>
            </a:endParaRPr>
          </a:p>
        </p:txBody>
      </p:sp>
      <p:sp>
        <p:nvSpPr>
          <p:cNvPr id="8" name="Callout: Line 7">
            <a:extLst>
              <a:ext uri="{FF2B5EF4-FFF2-40B4-BE49-F238E27FC236}">
                <a16:creationId xmlns:a16="http://schemas.microsoft.com/office/drawing/2014/main" id="{65125F36-3296-1E67-6F17-C9D9454F79C1}"/>
              </a:ext>
            </a:extLst>
          </p:cNvPr>
          <p:cNvSpPr/>
          <p:nvPr/>
        </p:nvSpPr>
        <p:spPr>
          <a:xfrm>
            <a:off x="580956" y="1501632"/>
            <a:ext cx="2201368" cy="876027"/>
          </a:xfrm>
          <a:prstGeom prst="borderCallout1">
            <a:avLst>
              <a:gd name="adj1" fmla="val 49243"/>
              <a:gd name="adj2" fmla="val 99812"/>
              <a:gd name="adj3" fmla="val 60897"/>
              <a:gd name="adj4" fmla="val 127939"/>
            </a:avLst>
          </a:prstGeom>
          <a:solidFill>
            <a:schemeClr val="accent5">
              <a:lumMod val="20000"/>
              <a:lumOff val="80000"/>
            </a:schemeClr>
          </a:solidFill>
          <a:ln w="6350">
            <a:solidFill>
              <a:schemeClr val="tx1">
                <a:lumMod val="95000"/>
                <a:lumOff val="5000"/>
              </a:schemeClr>
            </a:solidFill>
          </a:ln>
          <a:effectLst>
            <a:outerShdw blurRad="50800" dist="38100" dir="8100000" algn="tr"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rtlCol="0" anchor="ctr"/>
          <a:lstStyle/>
          <a:p>
            <a:pPr algn="ctr"/>
            <a:r>
              <a:rPr lang="en-US" sz="1400" dirty="0">
                <a:solidFill>
                  <a:schemeClr val="tx1"/>
                </a:solidFill>
              </a:rPr>
              <a:t>Diabetes prevalence was not explained well through a Peel model</a:t>
            </a:r>
          </a:p>
        </p:txBody>
      </p:sp>
      <p:sp>
        <p:nvSpPr>
          <p:cNvPr id="4" name="Callout: Line 3">
            <a:extLst>
              <a:ext uri="{FF2B5EF4-FFF2-40B4-BE49-F238E27FC236}">
                <a16:creationId xmlns:a16="http://schemas.microsoft.com/office/drawing/2014/main" id="{E9233EF0-5208-6BA9-2D2F-D5F05D883194}"/>
              </a:ext>
            </a:extLst>
          </p:cNvPr>
          <p:cNvSpPr/>
          <p:nvPr/>
        </p:nvSpPr>
        <p:spPr>
          <a:xfrm>
            <a:off x="457200" y="3674082"/>
            <a:ext cx="2026517" cy="1225650"/>
          </a:xfrm>
          <a:prstGeom prst="borderCallout1">
            <a:avLst>
              <a:gd name="adj1" fmla="val 17073"/>
              <a:gd name="adj2" fmla="val 134130"/>
              <a:gd name="adj3" fmla="val 51307"/>
              <a:gd name="adj4" fmla="val 100074"/>
            </a:avLst>
          </a:prstGeom>
          <a:solidFill>
            <a:schemeClr val="accent5">
              <a:lumMod val="20000"/>
              <a:lumOff val="80000"/>
            </a:schemeClr>
          </a:solidFill>
          <a:ln w="6350">
            <a:solidFill>
              <a:schemeClr val="tx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91440" rIns="45720" bIns="91440" rtlCol="0" anchor="ctr"/>
          <a:lstStyle/>
          <a:p>
            <a:pPr marL="182880" indent="-182880">
              <a:buFont typeface="+mj-lt"/>
              <a:buAutoNum type="arabicPeriod"/>
            </a:pPr>
            <a:r>
              <a:rPr lang="en-US" sz="1200" dirty="0">
                <a:solidFill>
                  <a:schemeClr val="tx1"/>
                </a:solidFill>
              </a:rPr>
              <a:t>Brampton and Caledon share a border.</a:t>
            </a:r>
          </a:p>
          <a:p>
            <a:pPr marL="182880" indent="-182880">
              <a:buFont typeface="+mj-lt"/>
              <a:buAutoNum type="arabicPeriod"/>
            </a:pPr>
            <a:r>
              <a:rPr lang="en-US" sz="1200" dirty="0">
                <a:solidFill>
                  <a:schemeClr val="tx1"/>
                </a:solidFill>
              </a:rPr>
              <a:t>More statistical power with larger sample.</a:t>
            </a:r>
            <a:endParaRPr lang="en-CA" sz="1200" dirty="0">
              <a:solidFill>
                <a:schemeClr val="tx1"/>
              </a:solidFill>
            </a:endParaRPr>
          </a:p>
          <a:p>
            <a:pPr marL="182880" indent="-182880">
              <a:buFont typeface="+mj-lt"/>
              <a:buAutoNum type="arabicPeriod"/>
            </a:pPr>
            <a:r>
              <a:rPr lang="en-CA" sz="1200" dirty="0">
                <a:solidFill>
                  <a:schemeClr val="tx1"/>
                </a:solidFill>
              </a:rPr>
              <a:t>Similar emerging development in 2 cities.</a:t>
            </a:r>
            <a:endParaRPr lang="en-US" sz="1200" dirty="0">
              <a:solidFill>
                <a:schemeClr val="tx1"/>
              </a:solidFill>
            </a:endParaRPr>
          </a:p>
        </p:txBody>
      </p:sp>
    </p:spTree>
    <p:extLst>
      <p:ext uri="{BB962C8B-B14F-4D97-AF65-F5344CB8AC3E}">
        <p14:creationId xmlns:p14="http://schemas.microsoft.com/office/powerpoint/2010/main" val="4019557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FE7E1-5387-03E4-A803-FCDA7EB244E8}"/>
              </a:ext>
            </a:extLst>
          </p:cNvPr>
          <p:cNvSpPr>
            <a:spLocks noGrp="1"/>
          </p:cNvSpPr>
          <p:nvPr>
            <p:ph type="title"/>
          </p:nvPr>
        </p:nvSpPr>
        <p:spPr/>
        <p:txBody>
          <a:bodyPr/>
          <a:lstStyle/>
          <a:p>
            <a:r>
              <a:rPr lang="en-US" dirty="0"/>
              <a:t>Methods</a:t>
            </a:r>
            <a:endParaRPr lang="en-CA" dirty="0"/>
          </a:p>
        </p:txBody>
      </p:sp>
      <p:sp>
        <p:nvSpPr>
          <p:cNvPr id="3" name="Content Placeholder 2">
            <a:extLst>
              <a:ext uri="{FF2B5EF4-FFF2-40B4-BE49-F238E27FC236}">
                <a16:creationId xmlns:a16="http://schemas.microsoft.com/office/drawing/2014/main" id="{57F5746A-C221-1C7F-4DFA-DCDE069A621D}"/>
              </a:ext>
            </a:extLst>
          </p:cNvPr>
          <p:cNvSpPr>
            <a:spLocks noGrp="1"/>
          </p:cNvSpPr>
          <p:nvPr>
            <p:ph idx="1"/>
          </p:nvPr>
        </p:nvSpPr>
        <p:spPr>
          <a:xfrm>
            <a:off x="2249804" y="2195155"/>
            <a:ext cx="4613097" cy="448513"/>
          </a:xfrm>
        </p:spPr>
        <p:txBody>
          <a:bodyPr>
            <a:normAutofit/>
          </a:bodyPr>
          <a:lstStyle/>
          <a:p>
            <a:pPr algn="ctr"/>
            <a:r>
              <a:rPr lang="en-US" sz="1800" b="1" dirty="0">
                <a:effectLst>
                  <a:outerShdw blurRad="38100" dist="38100" dir="2700000" algn="tl">
                    <a:srgbClr val="000000">
                      <a:alpha val="43137"/>
                    </a:srgbClr>
                  </a:outerShdw>
                </a:effectLst>
              </a:rPr>
              <a:t>Six Diagnostic Checks for GLR</a:t>
            </a:r>
          </a:p>
        </p:txBody>
      </p:sp>
      <p:graphicFrame>
        <p:nvGraphicFramePr>
          <p:cNvPr id="4" name="Content Placeholder 3">
            <a:extLst>
              <a:ext uri="{FF2B5EF4-FFF2-40B4-BE49-F238E27FC236}">
                <a16:creationId xmlns:a16="http://schemas.microsoft.com/office/drawing/2014/main" id="{BD273B13-6060-B8DC-9711-09E771925461}"/>
              </a:ext>
            </a:extLst>
          </p:cNvPr>
          <p:cNvGraphicFramePr>
            <a:graphicFrameLocks/>
          </p:cNvGraphicFramePr>
          <p:nvPr>
            <p:extLst>
              <p:ext uri="{D42A27DB-BD31-4B8C-83A1-F6EECF244321}">
                <p14:modId xmlns:p14="http://schemas.microsoft.com/office/powerpoint/2010/main" val="2209285550"/>
              </p:ext>
            </p:extLst>
          </p:nvPr>
        </p:nvGraphicFramePr>
        <p:xfrm>
          <a:off x="1217910" y="2571750"/>
          <a:ext cx="6697670" cy="1984761"/>
        </p:xfrm>
        <a:graphic>
          <a:graphicData uri="http://schemas.openxmlformats.org/drawingml/2006/table">
            <a:tbl>
              <a:tblPr firstRow="1" firstCol="1" bandRow="1">
                <a:tableStyleId>{5C22544A-7EE6-4342-B048-85BDC9FD1C3A}</a:tableStyleId>
              </a:tblPr>
              <a:tblGrid>
                <a:gridCol w="3328826">
                  <a:extLst>
                    <a:ext uri="{9D8B030D-6E8A-4147-A177-3AD203B41FA5}">
                      <a16:colId xmlns:a16="http://schemas.microsoft.com/office/drawing/2014/main" val="3325799752"/>
                    </a:ext>
                  </a:extLst>
                </a:gridCol>
                <a:gridCol w="3368844">
                  <a:extLst>
                    <a:ext uri="{9D8B030D-6E8A-4147-A177-3AD203B41FA5}">
                      <a16:colId xmlns:a16="http://schemas.microsoft.com/office/drawing/2014/main" val="893023225"/>
                    </a:ext>
                  </a:extLst>
                </a:gridCol>
              </a:tblGrid>
              <a:tr h="143506">
                <a:tc>
                  <a:txBody>
                    <a:bodyPr/>
                    <a:lstStyle/>
                    <a:p>
                      <a:pPr marL="0" marR="0" lvl="0" algn="ctr">
                        <a:lnSpc>
                          <a:spcPct val="100000"/>
                        </a:lnSpc>
                        <a:spcAft>
                          <a:spcPts val="800"/>
                        </a:spcAft>
                        <a:buNone/>
                      </a:pPr>
                      <a:r>
                        <a:rPr lang="en-CA" sz="1400" kern="100" dirty="0">
                          <a:effectLst/>
                        </a:rPr>
                        <a:t>Check</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chemeClr val="accent1"/>
                    </a:solidFill>
                  </a:tcPr>
                </a:tc>
                <a:tc>
                  <a:txBody>
                    <a:bodyPr/>
                    <a:lstStyle/>
                    <a:p>
                      <a:pPr marL="0" marR="0" lvl="0" algn="ctr">
                        <a:lnSpc>
                          <a:spcPct val="100000"/>
                        </a:lnSpc>
                        <a:spcAft>
                          <a:spcPts val="800"/>
                        </a:spcAft>
                        <a:buNone/>
                      </a:pPr>
                      <a:r>
                        <a:rPr lang="en-CA" sz="1400" kern="100" dirty="0">
                          <a:effectLst/>
                        </a:rPr>
                        <a:t>Question</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chemeClr val="accent1"/>
                    </a:solidFill>
                  </a:tcPr>
                </a:tc>
                <a:extLst>
                  <a:ext uri="{0D108BD9-81ED-4DB2-BD59-A6C34878D82A}">
                    <a16:rowId xmlns:a16="http://schemas.microsoft.com/office/drawing/2014/main" val="3551885377"/>
                  </a:ext>
                </a:extLst>
              </a:tr>
              <a:tr h="211207">
                <a:tc>
                  <a:txBody>
                    <a:bodyPr/>
                    <a:lstStyle/>
                    <a:p>
                      <a:pPr marL="0" marR="0" lvl="0" algn="l">
                        <a:lnSpc>
                          <a:spcPct val="100000"/>
                        </a:lnSpc>
                        <a:spcAft>
                          <a:spcPts val="800"/>
                        </a:spcAft>
                        <a:buNone/>
                      </a:pPr>
                      <a:r>
                        <a:rPr lang="en-CA" sz="1200" kern="100" dirty="0">
                          <a:solidFill>
                            <a:schemeClr val="tx1"/>
                          </a:solidFill>
                          <a:effectLst/>
                        </a:rPr>
                        <a:t>1. Variable Usefulness</a:t>
                      </a:r>
                      <a:endParaRPr lang="en-CA"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tc>
                  <a:txBody>
                    <a:bodyPr/>
                    <a:lstStyle/>
                    <a:p>
                      <a:pPr marL="0" marR="0" lvl="0" algn="l">
                        <a:lnSpc>
                          <a:spcPct val="100000"/>
                        </a:lnSpc>
                        <a:spcAft>
                          <a:spcPts val="800"/>
                        </a:spcAft>
                        <a:buNone/>
                      </a:pPr>
                      <a:r>
                        <a:rPr lang="en-CA" sz="1200" kern="100" dirty="0">
                          <a:effectLst/>
                        </a:rPr>
                        <a:t>Are variables helping the model?</a:t>
                      </a:r>
                      <a:endParaRPr lang="en-CA"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extLst>
                  <a:ext uri="{0D108BD9-81ED-4DB2-BD59-A6C34878D82A}">
                    <a16:rowId xmlns:a16="http://schemas.microsoft.com/office/drawing/2014/main" val="2474341505"/>
                  </a:ext>
                </a:extLst>
              </a:tr>
              <a:tr h="205861">
                <a:tc>
                  <a:txBody>
                    <a:bodyPr/>
                    <a:lstStyle/>
                    <a:p>
                      <a:pPr marL="0" marR="0" lvl="0" algn="l">
                        <a:lnSpc>
                          <a:spcPct val="100000"/>
                        </a:lnSpc>
                        <a:spcAft>
                          <a:spcPts val="800"/>
                        </a:spcAft>
                        <a:buNone/>
                      </a:pPr>
                      <a:r>
                        <a:rPr lang="en-CA" sz="1200" kern="100" dirty="0">
                          <a:solidFill>
                            <a:schemeClr val="tx1"/>
                          </a:solidFill>
                          <a:effectLst/>
                        </a:rPr>
                        <a:t>2. Expected Relationships</a:t>
                      </a:r>
                      <a:endParaRPr lang="en-CA"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tc>
                  <a:txBody>
                    <a:bodyPr/>
                    <a:lstStyle/>
                    <a:p>
                      <a:pPr marL="0" marR="0" lvl="0" algn="l">
                        <a:lnSpc>
                          <a:spcPct val="100000"/>
                        </a:lnSpc>
                        <a:spcAft>
                          <a:spcPts val="800"/>
                        </a:spcAft>
                        <a:buNone/>
                      </a:pPr>
                      <a:r>
                        <a:rPr lang="en-CA" sz="1200" kern="100" dirty="0">
                          <a:effectLst/>
                        </a:rPr>
                        <a:t>Do the signs make sense?</a:t>
                      </a:r>
                      <a:endParaRPr lang="en-CA"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extLst>
                  <a:ext uri="{0D108BD9-81ED-4DB2-BD59-A6C34878D82A}">
                    <a16:rowId xmlns:a16="http://schemas.microsoft.com/office/drawing/2014/main" val="2589946228"/>
                  </a:ext>
                </a:extLst>
              </a:tr>
              <a:tr h="308361">
                <a:tc>
                  <a:txBody>
                    <a:bodyPr/>
                    <a:lstStyle/>
                    <a:p>
                      <a:pPr marL="0" marR="0" lvl="0" algn="l">
                        <a:lnSpc>
                          <a:spcPct val="100000"/>
                        </a:lnSpc>
                        <a:spcAft>
                          <a:spcPts val="800"/>
                        </a:spcAft>
                        <a:buNone/>
                      </a:pPr>
                      <a:r>
                        <a:rPr lang="en-CA" sz="1200" kern="100" dirty="0">
                          <a:solidFill>
                            <a:schemeClr val="tx1"/>
                          </a:solidFill>
                          <a:effectLst/>
                        </a:rPr>
                        <a:t>3. Redundancy (VIF)</a:t>
                      </a:r>
                      <a:endParaRPr lang="en-CA"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tc>
                  <a:txBody>
                    <a:bodyPr/>
                    <a:lstStyle/>
                    <a:p>
                      <a:pPr marL="0" marR="0" lvl="0" algn="l">
                        <a:lnSpc>
                          <a:spcPct val="100000"/>
                        </a:lnSpc>
                        <a:spcAft>
                          <a:spcPts val="800"/>
                        </a:spcAft>
                        <a:buNone/>
                      </a:pPr>
                      <a:r>
                        <a:rPr lang="en-CA" sz="1200" kern="100" dirty="0">
                          <a:effectLst/>
                        </a:rPr>
                        <a:t>Are variables duplicates?</a:t>
                      </a:r>
                      <a:endParaRPr lang="en-CA"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extLst>
                  <a:ext uri="{0D108BD9-81ED-4DB2-BD59-A6C34878D82A}">
                    <a16:rowId xmlns:a16="http://schemas.microsoft.com/office/drawing/2014/main" val="1195868318"/>
                  </a:ext>
                </a:extLst>
              </a:tr>
              <a:tr h="238436">
                <a:tc>
                  <a:txBody>
                    <a:bodyPr/>
                    <a:lstStyle/>
                    <a:p>
                      <a:pPr marL="0" marR="0" lvl="0" algn="l">
                        <a:lnSpc>
                          <a:spcPct val="100000"/>
                        </a:lnSpc>
                        <a:spcAft>
                          <a:spcPts val="800"/>
                        </a:spcAft>
                        <a:buNone/>
                      </a:pPr>
                      <a:r>
                        <a:rPr lang="en-CA" sz="1200" kern="100" dirty="0">
                          <a:solidFill>
                            <a:schemeClr val="tx1"/>
                          </a:solidFill>
                          <a:effectLst/>
                        </a:rPr>
                        <a:t>4. Model Bias (Jarque–Bera)</a:t>
                      </a:r>
                      <a:endParaRPr lang="en-CA"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tc>
                  <a:txBody>
                    <a:bodyPr/>
                    <a:lstStyle/>
                    <a:p>
                      <a:pPr marL="0" marR="0" lvl="0" algn="l">
                        <a:lnSpc>
                          <a:spcPct val="100000"/>
                        </a:lnSpc>
                        <a:spcAft>
                          <a:spcPts val="800"/>
                        </a:spcAft>
                        <a:buNone/>
                      </a:pPr>
                      <a:r>
                        <a:rPr lang="en-US" sz="1200" kern="100" dirty="0">
                          <a:effectLst/>
                        </a:rPr>
                        <a:t>Do the residuals follow a normal distribution?</a:t>
                      </a:r>
                    </a:p>
                  </a:txBody>
                  <a:tcPr marL="68580" marR="68580" anchor="ctr">
                    <a:solidFill>
                      <a:srgbClr val="E0E5F4"/>
                    </a:solidFill>
                  </a:tcPr>
                </a:tc>
                <a:extLst>
                  <a:ext uri="{0D108BD9-81ED-4DB2-BD59-A6C34878D82A}">
                    <a16:rowId xmlns:a16="http://schemas.microsoft.com/office/drawing/2014/main" val="4135847702"/>
                  </a:ext>
                </a:extLst>
              </a:tr>
              <a:tr h="135732">
                <a:tc>
                  <a:txBody>
                    <a:bodyPr/>
                    <a:lstStyle/>
                    <a:p>
                      <a:pPr marL="0" marR="0" lvl="0" algn="l">
                        <a:lnSpc>
                          <a:spcPct val="100000"/>
                        </a:lnSpc>
                        <a:spcAft>
                          <a:spcPts val="800"/>
                        </a:spcAft>
                        <a:buNone/>
                      </a:pPr>
                      <a:r>
                        <a:rPr lang="en-CA" sz="1200" kern="100" dirty="0">
                          <a:solidFill>
                            <a:schemeClr val="tx1"/>
                          </a:solidFill>
                          <a:effectLst/>
                        </a:rPr>
                        <a:t>5. Spatial Autocorrelation of the Residuals</a:t>
                      </a:r>
                      <a:endParaRPr lang="en-CA"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tc>
                  <a:txBody>
                    <a:bodyPr/>
                    <a:lstStyle/>
                    <a:p>
                      <a:pPr marL="0" marR="0" lvl="0" algn="l">
                        <a:lnSpc>
                          <a:spcPct val="100000"/>
                        </a:lnSpc>
                        <a:spcAft>
                          <a:spcPts val="800"/>
                        </a:spcAft>
                        <a:buNone/>
                      </a:pPr>
                      <a:r>
                        <a:rPr lang="en-US" sz="1200" kern="100" dirty="0">
                          <a:effectLst/>
                        </a:rPr>
                        <a:t>Are model residuals spatially clustered?</a:t>
                      </a:r>
                    </a:p>
                  </a:txBody>
                  <a:tcPr marL="68580" marR="68580" anchor="ctr">
                    <a:solidFill>
                      <a:srgbClr val="E0E5F4"/>
                    </a:solidFill>
                  </a:tcPr>
                </a:tc>
                <a:extLst>
                  <a:ext uri="{0D108BD9-81ED-4DB2-BD59-A6C34878D82A}">
                    <a16:rowId xmlns:a16="http://schemas.microsoft.com/office/drawing/2014/main" val="1881068513"/>
                  </a:ext>
                </a:extLst>
              </a:tr>
              <a:tr h="220796">
                <a:tc>
                  <a:txBody>
                    <a:bodyPr/>
                    <a:lstStyle/>
                    <a:p>
                      <a:pPr marL="0" marR="0" lvl="0" algn="l">
                        <a:lnSpc>
                          <a:spcPct val="100000"/>
                        </a:lnSpc>
                        <a:spcAft>
                          <a:spcPts val="800"/>
                        </a:spcAft>
                        <a:buNone/>
                      </a:pPr>
                      <a:r>
                        <a:rPr lang="en-CA" sz="1200" kern="100" dirty="0">
                          <a:solidFill>
                            <a:schemeClr val="tx1"/>
                          </a:solidFill>
                          <a:effectLst/>
                        </a:rPr>
                        <a:t>6. Model Strength</a:t>
                      </a:r>
                      <a:endParaRPr lang="en-CA"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tc>
                  <a:txBody>
                    <a:bodyPr/>
                    <a:lstStyle/>
                    <a:p>
                      <a:pPr marL="0" marR="0" lvl="0" algn="l">
                        <a:lnSpc>
                          <a:spcPct val="100000"/>
                        </a:lnSpc>
                        <a:spcAft>
                          <a:spcPts val="800"/>
                        </a:spcAft>
                        <a:buNone/>
                      </a:pPr>
                      <a:r>
                        <a:rPr lang="en-CA" sz="1200" kern="100" dirty="0">
                          <a:effectLst/>
                        </a:rPr>
                        <a:t>How well does the model explain outcome?</a:t>
                      </a:r>
                      <a:endParaRPr lang="en-CA"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anchor="ctr">
                    <a:solidFill>
                      <a:srgbClr val="E0E5F4"/>
                    </a:solidFill>
                  </a:tcPr>
                </a:tc>
                <a:extLst>
                  <a:ext uri="{0D108BD9-81ED-4DB2-BD59-A6C34878D82A}">
                    <a16:rowId xmlns:a16="http://schemas.microsoft.com/office/drawing/2014/main" val="104219454"/>
                  </a:ext>
                </a:extLst>
              </a:tr>
            </a:tbl>
          </a:graphicData>
        </a:graphic>
      </p:graphicFrame>
      <p:sp>
        <p:nvSpPr>
          <p:cNvPr id="5" name="Rectangle: Rounded Corners 4">
            <a:extLst>
              <a:ext uri="{FF2B5EF4-FFF2-40B4-BE49-F238E27FC236}">
                <a16:creationId xmlns:a16="http://schemas.microsoft.com/office/drawing/2014/main" id="{595BF513-2BCD-57B5-0149-D46535BE3436}"/>
              </a:ext>
            </a:extLst>
          </p:cNvPr>
          <p:cNvSpPr/>
          <p:nvPr/>
        </p:nvSpPr>
        <p:spPr>
          <a:xfrm>
            <a:off x="1731017" y="1333227"/>
            <a:ext cx="5671454" cy="575353"/>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sz="1800" b="1" dirty="0"/>
              <a:t>Model Type</a:t>
            </a:r>
            <a:r>
              <a:rPr lang="en-US" sz="1800" dirty="0"/>
              <a:t>: Generalized Linear Regression (GLR)</a:t>
            </a:r>
          </a:p>
        </p:txBody>
      </p:sp>
    </p:spTree>
    <p:extLst>
      <p:ext uri="{BB962C8B-B14F-4D97-AF65-F5344CB8AC3E}">
        <p14:creationId xmlns:p14="http://schemas.microsoft.com/office/powerpoint/2010/main" val="3981781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032F60-DBD8-8DE6-72BF-A899E46C4FEA}"/>
              </a:ext>
            </a:extLst>
          </p:cNvPr>
          <p:cNvSpPr>
            <a:spLocks noGrp="1"/>
          </p:cNvSpPr>
          <p:nvPr>
            <p:ph type="title"/>
          </p:nvPr>
        </p:nvSpPr>
        <p:spPr>
          <a:xfrm>
            <a:off x="462455" y="1501775"/>
            <a:ext cx="8219090" cy="2139950"/>
          </a:xfrm>
        </p:spPr>
        <p:txBody>
          <a:bodyPr/>
          <a:lstStyle/>
          <a:p>
            <a:r>
              <a:rPr lang="en-US" dirty="0"/>
              <a:t>Mississauga</a:t>
            </a:r>
            <a:endParaRPr lang="en-CA" dirty="0"/>
          </a:p>
        </p:txBody>
      </p:sp>
    </p:spTree>
    <p:extLst>
      <p:ext uri="{BB962C8B-B14F-4D97-AF65-F5344CB8AC3E}">
        <p14:creationId xmlns:p14="http://schemas.microsoft.com/office/powerpoint/2010/main" val="35496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2EEC4-0A18-94CF-80F6-BD790426EC77}"/>
              </a:ext>
            </a:extLst>
          </p:cNvPr>
          <p:cNvSpPr>
            <a:spLocks noGrp="1"/>
          </p:cNvSpPr>
          <p:nvPr>
            <p:ph type="title"/>
          </p:nvPr>
        </p:nvSpPr>
        <p:spPr/>
        <p:txBody>
          <a:bodyPr/>
          <a:lstStyle/>
          <a:p>
            <a:r>
              <a:rPr lang="en-US" dirty="0"/>
              <a:t>Mississauga Model</a:t>
            </a:r>
            <a:endParaRPr lang="en-CA"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78EE87-84CD-CB24-C07E-68DB4CC2E117}"/>
                  </a:ext>
                </a:extLst>
              </p:cNvPr>
              <p:cNvSpPr>
                <a:spLocks noGrp="1"/>
              </p:cNvSpPr>
              <p:nvPr>
                <p:ph idx="1"/>
              </p:nvPr>
            </p:nvSpPr>
            <p:spPr>
              <a:xfrm>
                <a:off x="467710" y="1107994"/>
                <a:ext cx="8219090" cy="1329645"/>
              </a:xfrm>
            </p:spPr>
            <p:txBody>
              <a:bodyPr>
                <a:normAutofit fontScale="55000" lnSpcReduction="20000"/>
              </a:bodyPr>
              <a:lstStyle/>
              <a:p>
                <a:pPr>
                  <a:lnSpc>
                    <a:spcPct val="150000"/>
                  </a:lnSpc>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𝛾</m:t>
                      </m:r>
                      <m:r>
                        <a:rPr lang="en-US" i="1" smtClean="0">
                          <a:latin typeface="Cambria Math" panose="02040503050406030204" pitchFamily="18" charset="0"/>
                          <a:ea typeface="Cambria Math" panose="02040503050406030204" pitchFamily="18" charset="0"/>
                        </a:rPr>
                        <m:t>= </m:t>
                      </m:r>
                      <m:r>
                        <a:rPr lang="en-US" i="1" smtClean="0">
                          <a:latin typeface="Cambria Math" panose="02040503050406030204" pitchFamily="18" charset="0"/>
                          <a:ea typeface="Cambria Math" panose="02040503050406030204" pitchFamily="18" charset="0"/>
                        </a:rPr>
                        <m:t>𝛼</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𝛽</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𝜀</m:t>
                          </m:r>
                        </m:e>
                        <m:sub>
                          <m:r>
                            <a:rPr lang="en-US" i="1">
                              <a:latin typeface="Cambria Math" panose="02040503050406030204" pitchFamily="18" charset="0"/>
                              <a:ea typeface="Cambria Math" panose="02040503050406030204" pitchFamily="18" charset="0"/>
                            </a:rPr>
                            <m:t>𝑖</m:t>
                          </m:r>
                        </m:sub>
                      </m:sSub>
                    </m:oMath>
                  </m:oMathPara>
                </a14:m>
                <a:endParaRPr lang="en-US" i="1" dirty="0"/>
              </a:p>
              <a:p>
                <a:pPr algn="ctr"/>
                <a14:m>
                  <m:oMathPara xmlns:m="http://schemas.openxmlformats.org/officeDocument/2006/math">
                    <m:oMathParaPr>
                      <m:jc m:val="center"/>
                    </m:oMathParaPr>
                    <m:oMath xmlns:m="http://schemas.openxmlformats.org/officeDocument/2006/math">
                      <m:r>
                        <a:rPr lang="en-US" i="1">
                          <a:latin typeface="Cambria Math" panose="02040503050406030204" pitchFamily="18" charset="0"/>
                          <a:ea typeface="Cambria Math" panose="02040503050406030204" pitchFamily="18" charset="0"/>
                        </a:rPr>
                        <m:t>𝑌</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1</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𝑆𝑜𝑢𝑡h</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𝐴𝑠𝑖𝑎𝑛</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𝐸𝑡h𝑛𝑖𝑐𝑖𝑡𝑦</m:t>
                              </m:r>
                            </m:e>
                            <m:sub>
                              <m:r>
                                <a:rPr lang="en-US" i="1">
                                  <a:latin typeface="Cambria Math" panose="02040503050406030204" pitchFamily="18" charset="0"/>
                                  <a:ea typeface="Cambria Math" panose="02040503050406030204" pitchFamily="18" charset="0"/>
                                </a:rPr>
                                <m:t>𝑖</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2</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𝐵𝑙𝑎𝑐𝑘</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𝐸𝑡h𝑛𝑖𝑐𝑖𝑡𝑦</m:t>
                              </m:r>
                            </m:e>
                            <m:sub>
                              <m:r>
                                <a:rPr lang="en-US" i="1">
                                  <a:latin typeface="Cambria Math" panose="02040503050406030204" pitchFamily="18" charset="0"/>
                                  <a:ea typeface="Cambria Math" panose="02040503050406030204" pitchFamily="18" charset="0"/>
                                </a:rPr>
                                <m:t>𝑖</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3</m:t>
                          </m:r>
                        </m:sub>
                      </m:sSub>
                      <m:r>
                        <a:rPr lang="en-US" i="1">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𝑂𝑁</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𝑀𝐴𝑅𝐺</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𝑅𝑎𝑐𝑖𝑎𝑙𝑖𝑧𝑒𝑑</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𝑃𝑜𝑝𝑢𝑙𝑎𝑡𝑖𝑜𝑛</m:t>
                          </m:r>
                          <m:r>
                            <a:rPr lang="en-US" b="0" i="1" smtClean="0">
                              <a:latin typeface="Cambria Math" panose="02040503050406030204" pitchFamily="18" charset="0"/>
                              <a:ea typeface="Cambria Math" panose="02040503050406030204" pitchFamily="18" charset="0"/>
                            </a:rPr>
                            <m:t> </m:t>
                          </m:r>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oMath>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4</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𝐿𝑜𝑛𝑔</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𝑇𝑒𝑟𝑚</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𝐼𝑚𝑚𝑖𝑔𝑟𝑎𝑛𝑡</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𝑆𝑡𝑎𝑡𝑢𝑠</m:t>
                              </m:r>
                            </m:e>
                            <m:sub>
                              <m:r>
                                <a:rPr lang="en-US" i="1">
                                  <a:latin typeface="Cambria Math" panose="02040503050406030204" pitchFamily="18" charset="0"/>
                                  <a:ea typeface="Cambria Math" panose="02040503050406030204" pitchFamily="18" charset="0"/>
                                </a:rPr>
                                <m:t>𝑖</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5</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𝐿𝑜𝑤</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𝐼𝑛𝑐𝑜𝑚𝑒</m:t>
                              </m:r>
                            </m:e>
                            <m:sub>
                              <m:r>
                                <a:rPr lang="en-US" i="1">
                                  <a:latin typeface="Cambria Math" panose="02040503050406030204" pitchFamily="18" charset="0"/>
                                  <a:ea typeface="Cambria Math" panose="02040503050406030204" pitchFamily="18" charset="0"/>
                                </a:rPr>
                                <m:t>𝑖</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6</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𝐿𝑜𝑤</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𝐸𝑑𝑢𝑐𝑎𝑡𝑖𝑜𝑛</m:t>
                              </m:r>
                            </m:e>
                            <m:sub>
                              <m:r>
                                <a:rPr lang="en-US" i="1">
                                  <a:latin typeface="Cambria Math" panose="02040503050406030204" pitchFamily="18" charset="0"/>
                                  <a:ea typeface="Cambria Math" panose="02040503050406030204" pitchFamily="18" charset="0"/>
                                </a:rPr>
                                <m:t>𝑖</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7</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𝐼𝑛</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𝐶𝑜𝑟𝑒</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𝐻𝑜𝑢𝑠𝑖𝑛𝑔</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𝑁𝑒𝑒𝑑</m:t>
                              </m:r>
                            </m:e>
                            <m:sub>
                              <m:r>
                                <a:rPr lang="en-US" i="1">
                                  <a:latin typeface="Cambria Math" panose="02040503050406030204" pitchFamily="18" charset="0"/>
                                  <a:ea typeface="Cambria Math" panose="02040503050406030204" pitchFamily="18" charset="0"/>
                                </a:rPr>
                                <m:t>𝑖</m:t>
                              </m:r>
                            </m:sub>
                          </m:sSub>
                        </m:e>
                      </m:d>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8</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𝑅𝑒𝑔𝑢𝑙𝑎𝑟</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𝐻𝑒𝑎𝑙𝑡h</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𝐶𝑎𝑟𝑒</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𝑃𝑟𝑜𝑣𝑖𝑑𝑒𝑟</m:t>
                                  </m:r>
                                </m:e>
                                <m:sub>
                                  <m:r>
                                    <a:rPr lang="en-US" i="1">
                                      <a:latin typeface="Cambria Math" panose="02040503050406030204" pitchFamily="18" charset="0"/>
                                      <a:ea typeface="Cambria Math" panose="02040503050406030204" pitchFamily="18" charset="0"/>
                                    </a:rPr>
                                    <m:t>𝑖</m:t>
                                  </m:r>
                                </m:sub>
                              </m:sSub>
                            </m:e>
                          </m:d>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9</m:t>
                          </m:r>
                        </m:sub>
                      </m:sSub>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𝐻𝑉𝐼</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𝐸𝑥𝑝𝑜𝑠𝑢𝑟𝑒</m:t>
                              </m:r>
                            </m:e>
                            <m:sub>
                              <m:r>
                                <a:rPr lang="en-US" i="1">
                                  <a:latin typeface="Cambria Math" panose="02040503050406030204" pitchFamily="18" charset="0"/>
                                  <a:ea typeface="Cambria Math" panose="02040503050406030204" pitchFamily="18" charset="0"/>
                                </a:rPr>
                                <m:t>𝑖</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𝜀</m:t>
                          </m:r>
                        </m:e>
                        <m:sub>
                          <m:r>
                            <a:rPr lang="en-US" i="1">
                              <a:latin typeface="Cambria Math" panose="02040503050406030204" pitchFamily="18" charset="0"/>
                              <a:ea typeface="Cambria Math" panose="02040503050406030204" pitchFamily="18" charset="0"/>
                            </a:rPr>
                            <m:t>𝑖</m:t>
                          </m:r>
                        </m:sub>
                      </m:sSub>
                    </m:oMath>
                  </m:oMathPara>
                </a14:m>
                <a:endParaRPr lang="en-CA" dirty="0"/>
              </a:p>
            </p:txBody>
          </p:sp>
        </mc:Choice>
        <mc:Fallback xmlns="">
          <p:sp>
            <p:nvSpPr>
              <p:cNvPr id="3" name="Content Placeholder 2">
                <a:extLst>
                  <a:ext uri="{FF2B5EF4-FFF2-40B4-BE49-F238E27FC236}">
                    <a16:creationId xmlns:a16="http://schemas.microsoft.com/office/drawing/2014/main" id="{6E78EE87-84CD-CB24-C07E-68DB4CC2E117}"/>
                  </a:ext>
                </a:extLst>
              </p:cNvPr>
              <p:cNvSpPr>
                <a:spLocks noGrp="1" noRot="1" noChangeAspect="1" noMove="1" noResize="1" noEditPoints="1" noAdjustHandles="1" noChangeArrowheads="1" noChangeShapeType="1" noTextEdit="1"/>
              </p:cNvSpPr>
              <p:nvPr>
                <p:ph idx="1"/>
              </p:nvPr>
            </p:nvSpPr>
            <p:spPr>
              <a:xfrm>
                <a:off x="467710" y="1107994"/>
                <a:ext cx="8219090" cy="1329645"/>
              </a:xfrm>
              <a:blipFill>
                <a:blip r:embed="rId3"/>
                <a:stretch>
                  <a:fillRect/>
                </a:stretch>
              </a:blipFill>
            </p:spPr>
            <p:txBody>
              <a:bodyPr/>
              <a:lstStyle/>
              <a:p>
                <a:r>
                  <a:rPr lang="en-CA">
                    <a:noFill/>
                  </a:rPr>
                  <a:t> </a:t>
                </a:r>
              </a:p>
            </p:txBody>
          </p:sp>
        </mc:Fallback>
      </mc:AlternateContent>
      <p:graphicFrame>
        <p:nvGraphicFramePr>
          <p:cNvPr id="6" name="Content Placeholder 3">
            <a:extLst>
              <a:ext uri="{FF2B5EF4-FFF2-40B4-BE49-F238E27FC236}">
                <a16:creationId xmlns:a16="http://schemas.microsoft.com/office/drawing/2014/main" id="{B5D8A077-846E-0F81-A6C5-0A1FA9F045D1}"/>
              </a:ext>
            </a:extLst>
          </p:cNvPr>
          <p:cNvGraphicFramePr>
            <a:graphicFrameLocks/>
          </p:cNvGraphicFramePr>
          <p:nvPr>
            <p:extLst>
              <p:ext uri="{D42A27DB-BD31-4B8C-83A1-F6EECF244321}">
                <p14:modId xmlns:p14="http://schemas.microsoft.com/office/powerpoint/2010/main" val="556713453"/>
              </p:ext>
            </p:extLst>
          </p:nvPr>
        </p:nvGraphicFramePr>
        <p:xfrm>
          <a:off x="1142823" y="2203336"/>
          <a:ext cx="7006949" cy="2628402"/>
        </p:xfrm>
        <a:graphic>
          <a:graphicData uri="http://schemas.openxmlformats.org/drawingml/2006/table">
            <a:tbl>
              <a:tblPr firstRow="1" firstCol="1" bandRow="1">
                <a:tableStyleId>{5C22544A-7EE6-4342-B048-85BDC9FD1C3A}</a:tableStyleId>
              </a:tblPr>
              <a:tblGrid>
                <a:gridCol w="1963235">
                  <a:extLst>
                    <a:ext uri="{9D8B030D-6E8A-4147-A177-3AD203B41FA5}">
                      <a16:colId xmlns:a16="http://schemas.microsoft.com/office/drawing/2014/main" val="3325799752"/>
                    </a:ext>
                  </a:extLst>
                </a:gridCol>
                <a:gridCol w="1429657">
                  <a:extLst>
                    <a:ext uri="{9D8B030D-6E8A-4147-A177-3AD203B41FA5}">
                      <a16:colId xmlns:a16="http://schemas.microsoft.com/office/drawing/2014/main" val="893023225"/>
                    </a:ext>
                  </a:extLst>
                </a:gridCol>
                <a:gridCol w="3614057">
                  <a:extLst>
                    <a:ext uri="{9D8B030D-6E8A-4147-A177-3AD203B41FA5}">
                      <a16:colId xmlns:a16="http://schemas.microsoft.com/office/drawing/2014/main" val="1985886844"/>
                    </a:ext>
                  </a:extLst>
                </a:gridCol>
              </a:tblGrid>
              <a:tr h="143506">
                <a:tc>
                  <a:txBody>
                    <a:bodyPr/>
                    <a:lstStyle/>
                    <a:p>
                      <a:pPr>
                        <a:buNone/>
                      </a:pPr>
                      <a:r>
                        <a:rPr lang="en-CA" sz="1200" dirty="0">
                          <a:effectLst/>
                        </a:rPr>
                        <a:t>Metric</a:t>
                      </a:r>
                    </a:p>
                  </a:txBody>
                  <a:tcPr anchor="ctr">
                    <a:solidFill>
                      <a:schemeClr val="tx2"/>
                    </a:solidFill>
                  </a:tcPr>
                </a:tc>
                <a:tc>
                  <a:txBody>
                    <a:bodyPr/>
                    <a:lstStyle/>
                    <a:p>
                      <a:pPr>
                        <a:buNone/>
                      </a:pPr>
                      <a:r>
                        <a:rPr lang="en-CA" sz="1200" dirty="0">
                          <a:effectLst/>
                        </a:rPr>
                        <a:t>Value</a:t>
                      </a:r>
                    </a:p>
                  </a:txBody>
                  <a:tcPr anchor="ctr">
                    <a:solidFill>
                      <a:schemeClr val="tx2"/>
                    </a:solidFill>
                  </a:tcPr>
                </a:tc>
                <a:tc>
                  <a:txBody>
                    <a:bodyPr/>
                    <a:lstStyle/>
                    <a:p>
                      <a:pPr>
                        <a:buNone/>
                      </a:pPr>
                      <a:r>
                        <a:rPr lang="en-CA" sz="1200" dirty="0">
                          <a:effectLst/>
                        </a:rPr>
                        <a:t>Interpretation</a:t>
                      </a:r>
                    </a:p>
                  </a:txBody>
                  <a:tcPr anchor="ctr">
                    <a:solidFill>
                      <a:schemeClr val="tx2"/>
                    </a:solidFill>
                  </a:tcPr>
                </a:tc>
                <a:extLst>
                  <a:ext uri="{0D108BD9-81ED-4DB2-BD59-A6C34878D82A}">
                    <a16:rowId xmlns:a16="http://schemas.microsoft.com/office/drawing/2014/main" val="3551885377"/>
                  </a:ext>
                </a:extLst>
              </a:tr>
              <a:tr h="205861">
                <a:tc>
                  <a:txBody>
                    <a:bodyPr/>
                    <a:lstStyle/>
                    <a:p>
                      <a:pPr>
                        <a:buNone/>
                      </a:pPr>
                      <a:r>
                        <a:rPr lang="en-CA" sz="1200">
                          <a:solidFill>
                            <a:schemeClr val="tx1"/>
                          </a:solidFill>
                          <a:effectLst/>
                        </a:rPr>
                        <a:t>Adjusted R²</a:t>
                      </a:r>
                    </a:p>
                  </a:txBody>
                  <a:tcPr anchor="ctr">
                    <a:solidFill>
                      <a:srgbClr val="E0E5F4"/>
                    </a:solidFill>
                  </a:tcPr>
                </a:tc>
                <a:tc>
                  <a:txBody>
                    <a:bodyPr/>
                    <a:lstStyle/>
                    <a:p>
                      <a:pPr>
                        <a:buNone/>
                      </a:pPr>
                      <a:r>
                        <a:rPr lang="en-CA" sz="1200" b="0" dirty="0">
                          <a:effectLst/>
                        </a:rPr>
                        <a:t>0.874</a:t>
                      </a:r>
                    </a:p>
                  </a:txBody>
                  <a:tcPr anchor="ctr">
                    <a:solidFill>
                      <a:srgbClr val="E0E5F4"/>
                    </a:solidFill>
                  </a:tcPr>
                </a:tc>
                <a:tc>
                  <a:txBody>
                    <a:bodyPr/>
                    <a:lstStyle/>
                    <a:p>
                      <a:pPr>
                        <a:buNone/>
                      </a:pPr>
                      <a:r>
                        <a:rPr lang="en-CA" sz="1200" dirty="0">
                          <a:effectLst/>
                        </a:rPr>
                        <a:t>Strong explanatory power</a:t>
                      </a:r>
                    </a:p>
                  </a:txBody>
                  <a:tcPr anchor="ctr">
                    <a:solidFill>
                      <a:srgbClr val="E0E5F4"/>
                    </a:solidFill>
                  </a:tcPr>
                </a:tc>
                <a:extLst>
                  <a:ext uri="{0D108BD9-81ED-4DB2-BD59-A6C34878D82A}">
                    <a16:rowId xmlns:a16="http://schemas.microsoft.com/office/drawing/2014/main" val="2589946228"/>
                  </a:ext>
                </a:extLst>
              </a:tr>
              <a:tr h="308361">
                <a:tc>
                  <a:txBody>
                    <a:bodyPr/>
                    <a:lstStyle/>
                    <a:p>
                      <a:pPr>
                        <a:buNone/>
                      </a:pPr>
                      <a:r>
                        <a:rPr lang="en-CA" sz="1200" dirty="0" err="1">
                          <a:solidFill>
                            <a:schemeClr val="tx1"/>
                          </a:solidFill>
                          <a:effectLst/>
                        </a:rPr>
                        <a:t>AICc</a:t>
                      </a:r>
                      <a:endParaRPr lang="en-CA" sz="1200" dirty="0">
                        <a:solidFill>
                          <a:schemeClr val="tx1"/>
                        </a:solidFill>
                        <a:effectLst/>
                      </a:endParaRPr>
                    </a:p>
                  </a:txBody>
                  <a:tcPr anchor="ctr">
                    <a:solidFill>
                      <a:srgbClr val="E0E5F4"/>
                    </a:solidFill>
                  </a:tcPr>
                </a:tc>
                <a:tc>
                  <a:txBody>
                    <a:bodyPr/>
                    <a:lstStyle/>
                    <a:p>
                      <a:pPr>
                        <a:buNone/>
                      </a:pPr>
                      <a:r>
                        <a:rPr lang="en-CA" sz="1200" dirty="0">
                          <a:effectLst/>
                        </a:rPr>
                        <a:t>374.1</a:t>
                      </a:r>
                    </a:p>
                  </a:txBody>
                  <a:tcPr anchor="ctr">
                    <a:solidFill>
                      <a:srgbClr val="E0E5F4"/>
                    </a:solidFill>
                  </a:tcPr>
                </a:tc>
                <a:tc>
                  <a:txBody>
                    <a:bodyPr/>
                    <a:lstStyle/>
                    <a:p>
                      <a:pPr>
                        <a:buNone/>
                      </a:pPr>
                      <a:r>
                        <a:rPr lang="en-CA" sz="1200" dirty="0">
                          <a:effectLst/>
                        </a:rPr>
                        <a:t>Good model fit</a:t>
                      </a:r>
                    </a:p>
                  </a:txBody>
                  <a:tcPr anchor="ctr">
                    <a:solidFill>
                      <a:srgbClr val="E0E5F4"/>
                    </a:solidFill>
                  </a:tcPr>
                </a:tc>
                <a:extLst>
                  <a:ext uri="{0D108BD9-81ED-4DB2-BD59-A6C34878D82A}">
                    <a16:rowId xmlns:a16="http://schemas.microsoft.com/office/drawing/2014/main" val="1195868318"/>
                  </a:ext>
                </a:extLst>
              </a:tr>
              <a:tr h="308361">
                <a:tc>
                  <a:txBody>
                    <a:bodyPr/>
                    <a:lstStyle/>
                    <a:p>
                      <a:pPr>
                        <a:buNone/>
                      </a:pPr>
                      <a:r>
                        <a:rPr lang="en-CA" sz="1200" b="1" dirty="0">
                          <a:solidFill>
                            <a:schemeClr val="tx1"/>
                          </a:solidFill>
                          <a:effectLst/>
                        </a:rPr>
                        <a:t>Spatial autocorrelation</a:t>
                      </a:r>
                      <a:endParaRPr lang="en-CA" sz="1200" dirty="0">
                        <a:solidFill>
                          <a:schemeClr val="tx1"/>
                        </a:solidFill>
                        <a:effectLst/>
                      </a:endParaRPr>
                    </a:p>
                  </a:txBody>
                  <a:tcPr anchor="ctr">
                    <a:solidFill>
                      <a:srgbClr val="E0E5F4"/>
                    </a:solidFill>
                  </a:tcPr>
                </a:tc>
                <a:tc>
                  <a:txBody>
                    <a:bodyPr/>
                    <a:lstStyle/>
                    <a:p>
                      <a:pPr>
                        <a:buNone/>
                      </a:pPr>
                      <a:r>
                        <a:rPr lang="en-US" sz="1200" dirty="0">
                          <a:effectLst/>
                        </a:rPr>
                        <a:t>p &gt; 0.05</a:t>
                      </a:r>
                      <a:endParaRPr lang="en-CA" sz="1200" dirty="0">
                        <a:effectLst/>
                      </a:endParaRPr>
                    </a:p>
                  </a:txBody>
                  <a:tcPr anchor="ctr">
                    <a:solidFill>
                      <a:srgbClr val="E0E5F4"/>
                    </a:solidFill>
                  </a:tcPr>
                </a:tc>
                <a:tc>
                  <a:txBody>
                    <a:bodyPr/>
                    <a:lstStyle/>
                    <a:p>
                      <a:pPr>
                        <a:buNone/>
                      </a:pPr>
                      <a:r>
                        <a:rPr lang="en-US" sz="1200" dirty="0">
                          <a:effectLst/>
                        </a:rPr>
                        <a:t>Residuals are spatially random</a:t>
                      </a:r>
                      <a:endParaRPr lang="en-CA" sz="1200" dirty="0">
                        <a:effectLst/>
                      </a:endParaRPr>
                    </a:p>
                  </a:txBody>
                  <a:tcPr anchor="ctr">
                    <a:solidFill>
                      <a:srgbClr val="E0E5F4"/>
                    </a:solidFill>
                  </a:tcPr>
                </a:tc>
                <a:extLst>
                  <a:ext uri="{0D108BD9-81ED-4DB2-BD59-A6C34878D82A}">
                    <a16:rowId xmlns:a16="http://schemas.microsoft.com/office/drawing/2014/main" val="3518297859"/>
                  </a:ext>
                </a:extLst>
              </a:tr>
              <a:tr h="238436">
                <a:tc>
                  <a:txBody>
                    <a:bodyPr/>
                    <a:lstStyle/>
                    <a:p>
                      <a:pPr>
                        <a:buNone/>
                      </a:pPr>
                      <a:r>
                        <a:rPr lang="en-CA" sz="1200" dirty="0">
                          <a:solidFill>
                            <a:schemeClr val="tx1"/>
                          </a:solidFill>
                          <a:effectLst/>
                        </a:rPr>
                        <a:t>Joint F/Wald tests</a:t>
                      </a:r>
                    </a:p>
                  </a:txBody>
                  <a:tcPr anchor="ctr">
                    <a:solidFill>
                      <a:srgbClr val="E0E5F4"/>
                    </a:solidFill>
                  </a:tcPr>
                </a:tc>
                <a:tc>
                  <a:txBody>
                    <a:bodyPr/>
                    <a:lstStyle/>
                    <a:p>
                      <a:pPr>
                        <a:buNone/>
                      </a:pPr>
                      <a:r>
                        <a:rPr lang="en-CA" sz="1200" dirty="0">
                          <a:effectLst/>
                        </a:rPr>
                        <a:t>p &lt; 0.001</a:t>
                      </a:r>
                    </a:p>
                  </a:txBody>
                  <a:tcPr anchor="ctr">
                    <a:solidFill>
                      <a:srgbClr val="E0E5F4"/>
                    </a:solidFill>
                  </a:tcPr>
                </a:tc>
                <a:tc>
                  <a:txBody>
                    <a:bodyPr/>
                    <a:lstStyle/>
                    <a:p>
                      <a:pPr>
                        <a:buNone/>
                      </a:pPr>
                      <a:r>
                        <a:rPr lang="en-CA" sz="1200" dirty="0">
                          <a:effectLst/>
                        </a:rPr>
                        <a:t>Model significant</a:t>
                      </a:r>
                    </a:p>
                  </a:txBody>
                  <a:tcPr anchor="ctr">
                    <a:solidFill>
                      <a:srgbClr val="E0E5F4"/>
                    </a:solidFill>
                  </a:tcPr>
                </a:tc>
                <a:extLst>
                  <a:ext uri="{0D108BD9-81ED-4DB2-BD59-A6C34878D82A}">
                    <a16:rowId xmlns:a16="http://schemas.microsoft.com/office/drawing/2014/main" val="4135847702"/>
                  </a:ext>
                </a:extLst>
              </a:tr>
              <a:tr h="205861">
                <a:tc>
                  <a:txBody>
                    <a:bodyPr/>
                    <a:lstStyle/>
                    <a:p>
                      <a:pPr>
                        <a:buNone/>
                      </a:pPr>
                      <a:r>
                        <a:rPr lang="en-CA" sz="1200">
                          <a:solidFill>
                            <a:schemeClr val="tx1"/>
                          </a:solidFill>
                          <a:effectLst/>
                        </a:rPr>
                        <a:t>Koenker BP</a:t>
                      </a:r>
                    </a:p>
                  </a:txBody>
                  <a:tcPr anchor="ctr">
                    <a:solidFill>
                      <a:srgbClr val="E0E5F4"/>
                    </a:solidFill>
                  </a:tcPr>
                </a:tc>
                <a:tc>
                  <a:txBody>
                    <a:bodyPr/>
                    <a:lstStyle/>
                    <a:p>
                      <a:pPr>
                        <a:buNone/>
                      </a:pPr>
                      <a:r>
                        <a:rPr lang="en-CA" sz="1200">
                          <a:effectLst/>
                        </a:rPr>
                        <a:t>0.704</a:t>
                      </a:r>
                    </a:p>
                  </a:txBody>
                  <a:tcPr anchor="ctr">
                    <a:solidFill>
                      <a:srgbClr val="E0E5F4"/>
                    </a:solidFill>
                  </a:tcPr>
                </a:tc>
                <a:tc>
                  <a:txBody>
                    <a:bodyPr/>
                    <a:lstStyle/>
                    <a:p>
                      <a:pPr>
                        <a:buNone/>
                      </a:pPr>
                      <a:r>
                        <a:rPr lang="en-CA" sz="1200" dirty="0">
                          <a:effectLst/>
                        </a:rPr>
                        <a:t>No heteroskedasticity</a:t>
                      </a:r>
                    </a:p>
                  </a:txBody>
                  <a:tcPr anchor="ctr">
                    <a:solidFill>
                      <a:srgbClr val="E0E5F4"/>
                    </a:solidFill>
                  </a:tcPr>
                </a:tc>
                <a:extLst>
                  <a:ext uri="{0D108BD9-81ED-4DB2-BD59-A6C34878D82A}">
                    <a16:rowId xmlns:a16="http://schemas.microsoft.com/office/drawing/2014/main" val="1881068513"/>
                  </a:ext>
                </a:extLst>
              </a:tr>
              <a:tr h="220796">
                <a:tc>
                  <a:txBody>
                    <a:bodyPr/>
                    <a:lstStyle/>
                    <a:p>
                      <a:pPr>
                        <a:buNone/>
                      </a:pPr>
                      <a:r>
                        <a:rPr lang="en-CA" sz="1200" dirty="0">
                          <a:solidFill>
                            <a:schemeClr val="tx1"/>
                          </a:solidFill>
                          <a:effectLst/>
                        </a:rPr>
                        <a:t>Jarque–Bera</a:t>
                      </a:r>
                    </a:p>
                  </a:txBody>
                  <a:tcPr anchor="ctr">
                    <a:solidFill>
                      <a:srgbClr val="E0E5F4"/>
                    </a:solidFill>
                  </a:tcPr>
                </a:tc>
                <a:tc>
                  <a:txBody>
                    <a:bodyPr/>
                    <a:lstStyle/>
                    <a:p>
                      <a:pPr>
                        <a:buNone/>
                      </a:pPr>
                      <a:r>
                        <a:rPr lang="en-CA" sz="1200" dirty="0">
                          <a:effectLst/>
                        </a:rPr>
                        <a:t>0.884</a:t>
                      </a:r>
                    </a:p>
                  </a:txBody>
                  <a:tcPr anchor="ctr">
                    <a:solidFill>
                      <a:srgbClr val="E0E5F4"/>
                    </a:solidFill>
                  </a:tcPr>
                </a:tc>
                <a:tc>
                  <a:txBody>
                    <a:bodyPr/>
                    <a:lstStyle/>
                    <a:p>
                      <a:pPr>
                        <a:buNone/>
                      </a:pPr>
                      <a:r>
                        <a:rPr lang="en-CA" sz="1200" dirty="0">
                          <a:effectLst/>
                        </a:rPr>
                        <a:t>Residuals normal</a:t>
                      </a:r>
                    </a:p>
                  </a:txBody>
                  <a:tcPr anchor="ctr">
                    <a:solidFill>
                      <a:srgbClr val="E0E5F4"/>
                    </a:solidFill>
                  </a:tcPr>
                </a:tc>
                <a:extLst>
                  <a:ext uri="{0D108BD9-81ED-4DB2-BD59-A6C34878D82A}">
                    <a16:rowId xmlns:a16="http://schemas.microsoft.com/office/drawing/2014/main" val="104219454"/>
                  </a:ext>
                </a:extLst>
              </a:tr>
              <a:tr h="220796">
                <a:tc>
                  <a:txBody>
                    <a:bodyPr/>
                    <a:lstStyle/>
                    <a:p>
                      <a:pPr>
                        <a:buNone/>
                      </a:pPr>
                      <a:r>
                        <a:rPr lang="en-US" sz="1200" dirty="0">
                          <a:solidFill>
                            <a:schemeClr val="tx1"/>
                          </a:solidFill>
                          <a:effectLst/>
                        </a:rPr>
                        <a:t>Highest VIF</a:t>
                      </a:r>
                      <a:endParaRPr lang="en-CA" sz="1200" dirty="0">
                        <a:solidFill>
                          <a:schemeClr val="tx1"/>
                        </a:solidFill>
                        <a:effectLst/>
                      </a:endParaRPr>
                    </a:p>
                  </a:txBody>
                  <a:tcPr anchor="ctr">
                    <a:solidFill>
                      <a:srgbClr val="E0E5F4"/>
                    </a:solidFill>
                  </a:tcPr>
                </a:tc>
                <a:tc>
                  <a:txBody>
                    <a:bodyPr/>
                    <a:lstStyle/>
                    <a:p>
                      <a:pPr>
                        <a:buNone/>
                      </a:pPr>
                      <a:r>
                        <a:rPr lang="en-US" sz="1200" dirty="0">
                          <a:effectLst/>
                        </a:rPr>
                        <a:t>7.35</a:t>
                      </a:r>
                      <a:endParaRPr lang="en-CA" sz="1200" dirty="0">
                        <a:effectLst/>
                      </a:endParaRPr>
                    </a:p>
                  </a:txBody>
                  <a:tcPr anchor="ctr">
                    <a:solidFill>
                      <a:srgbClr val="F7DAD3"/>
                    </a:solidFill>
                  </a:tcPr>
                </a:tc>
                <a:tc>
                  <a:txBody>
                    <a:bodyPr/>
                    <a:lstStyle/>
                    <a:p>
                      <a:pPr>
                        <a:buNone/>
                      </a:pPr>
                      <a:r>
                        <a:rPr lang="en-US" sz="1200" dirty="0">
                          <a:effectLst/>
                        </a:rPr>
                        <a:t>Multicollinearity between:</a:t>
                      </a:r>
                    </a:p>
                    <a:p>
                      <a:pPr marL="285750" indent="-285750">
                        <a:buFont typeface="Arial" panose="020B0604020202020204" pitchFamily="34" charset="0"/>
                        <a:buChar char="•"/>
                      </a:pPr>
                      <a:r>
                        <a:rPr lang="en-US" sz="1200" dirty="0">
                          <a:effectLst/>
                        </a:rPr>
                        <a:t>Low-income &amp; Core Housing Need &amp; ON-MARG Racialized Newcomers</a:t>
                      </a:r>
                    </a:p>
                  </a:txBody>
                  <a:tcPr anchor="ctr">
                    <a:solidFill>
                      <a:srgbClr val="E0E5F4"/>
                    </a:solidFill>
                  </a:tcPr>
                </a:tc>
                <a:extLst>
                  <a:ext uri="{0D108BD9-81ED-4DB2-BD59-A6C34878D82A}">
                    <a16:rowId xmlns:a16="http://schemas.microsoft.com/office/drawing/2014/main" val="1423413526"/>
                  </a:ext>
                </a:extLst>
              </a:tr>
            </a:tbl>
          </a:graphicData>
        </a:graphic>
      </p:graphicFrame>
    </p:spTree>
    <p:extLst>
      <p:ext uri="{BB962C8B-B14F-4D97-AF65-F5344CB8AC3E}">
        <p14:creationId xmlns:p14="http://schemas.microsoft.com/office/powerpoint/2010/main" val="2348056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4F5FC-8263-6FC3-81D0-B64C85A0E66D}"/>
              </a:ext>
            </a:extLst>
          </p:cNvPr>
          <p:cNvSpPr>
            <a:spLocks noGrp="1"/>
          </p:cNvSpPr>
          <p:nvPr>
            <p:ph type="title"/>
          </p:nvPr>
        </p:nvSpPr>
        <p:spPr/>
        <p:txBody>
          <a:bodyPr/>
          <a:lstStyle/>
          <a:p>
            <a:r>
              <a:rPr lang="en-US" dirty="0"/>
              <a:t>Mississauga Results</a:t>
            </a:r>
            <a:endParaRPr lang="en-CA" dirty="0"/>
          </a:p>
        </p:txBody>
      </p:sp>
      <p:graphicFrame>
        <p:nvGraphicFramePr>
          <p:cNvPr id="4" name="Content Placeholder 3">
            <a:extLst>
              <a:ext uri="{FF2B5EF4-FFF2-40B4-BE49-F238E27FC236}">
                <a16:creationId xmlns:a16="http://schemas.microsoft.com/office/drawing/2014/main" id="{EA160E3C-3FE8-61D0-634D-0D11A857CB3D}"/>
              </a:ext>
            </a:extLst>
          </p:cNvPr>
          <p:cNvGraphicFramePr>
            <a:graphicFrameLocks noGrp="1"/>
          </p:cNvGraphicFramePr>
          <p:nvPr>
            <p:ph idx="1"/>
            <p:extLst>
              <p:ext uri="{D42A27DB-BD31-4B8C-83A1-F6EECF244321}">
                <p14:modId xmlns:p14="http://schemas.microsoft.com/office/powerpoint/2010/main" val="3398448939"/>
              </p:ext>
            </p:extLst>
          </p:nvPr>
        </p:nvGraphicFramePr>
        <p:xfrm>
          <a:off x="1934110" y="1221643"/>
          <a:ext cx="5265270" cy="3710922"/>
        </p:xfrm>
        <a:graphic>
          <a:graphicData uri="http://schemas.openxmlformats.org/drawingml/2006/table">
            <a:tbl>
              <a:tblPr firstRow="1" firstCol="1" bandRow="1">
                <a:tableStyleId>{5C22544A-7EE6-4342-B048-85BDC9FD1C3A}</a:tableStyleId>
              </a:tblPr>
              <a:tblGrid>
                <a:gridCol w="2277493">
                  <a:extLst>
                    <a:ext uri="{9D8B030D-6E8A-4147-A177-3AD203B41FA5}">
                      <a16:colId xmlns:a16="http://schemas.microsoft.com/office/drawing/2014/main" val="3325799752"/>
                    </a:ext>
                  </a:extLst>
                </a:gridCol>
                <a:gridCol w="1015374">
                  <a:extLst>
                    <a:ext uri="{9D8B030D-6E8A-4147-A177-3AD203B41FA5}">
                      <a16:colId xmlns:a16="http://schemas.microsoft.com/office/drawing/2014/main" val="893023225"/>
                    </a:ext>
                  </a:extLst>
                </a:gridCol>
                <a:gridCol w="1972403">
                  <a:extLst>
                    <a:ext uri="{9D8B030D-6E8A-4147-A177-3AD203B41FA5}">
                      <a16:colId xmlns:a16="http://schemas.microsoft.com/office/drawing/2014/main" val="1985886844"/>
                    </a:ext>
                  </a:extLst>
                </a:gridCol>
              </a:tblGrid>
              <a:tr h="0">
                <a:tc>
                  <a:txBody>
                    <a:bodyPr/>
                    <a:lstStyle/>
                    <a:p>
                      <a:pPr>
                        <a:lnSpc>
                          <a:spcPct val="100000"/>
                        </a:lnSpc>
                        <a:buNone/>
                      </a:pPr>
                      <a:r>
                        <a:rPr lang="en-CA" sz="1200" b="1" dirty="0">
                          <a:effectLst/>
                          <a:latin typeface="+mn-lt"/>
                        </a:rPr>
                        <a:t>Covariate</a:t>
                      </a:r>
                    </a:p>
                  </a:txBody>
                  <a:tcPr marT="91440" marB="91440" anchor="ctr">
                    <a:solidFill>
                      <a:schemeClr val="tx2"/>
                    </a:solidFill>
                  </a:tcPr>
                </a:tc>
                <a:tc>
                  <a:txBody>
                    <a:bodyPr/>
                    <a:lstStyle/>
                    <a:p>
                      <a:pPr algn="ctr">
                        <a:lnSpc>
                          <a:spcPct val="100000"/>
                        </a:lnSpc>
                        <a:buNone/>
                      </a:pPr>
                      <a:r>
                        <a:rPr lang="en-CA" sz="1200" b="1" dirty="0">
                          <a:effectLst/>
                          <a:latin typeface="+mn-lt"/>
                        </a:rPr>
                        <a:t>Direction</a:t>
                      </a:r>
                      <a:endParaRPr lang="en-CA" sz="1200" dirty="0">
                        <a:effectLst/>
                        <a:latin typeface="+mn-lt"/>
                      </a:endParaRPr>
                    </a:p>
                  </a:txBody>
                  <a:tcPr marT="91440" marB="91440" anchor="ctr">
                    <a:solidFill>
                      <a:schemeClr val="tx2"/>
                    </a:solidFill>
                  </a:tcPr>
                </a:tc>
                <a:tc>
                  <a:txBody>
                    <a:bodyPr/>
                    <a:lstStyle/>
                    <a:p>
                      <a:pPr algn="ctr">
                        <a:lnSpc>
                          <a:spcPct val="100000"/>
                        </a:lnSpc>
                        <a:buNone/>
                      </a:pPr>
                      <a:r>
                        <a:rPr lang="en-CA" sz="1200" b="1" dirty="0">
                          <a:effectLst/>
                          <a:latin typeface="+mn-lt"/>
                        </a:rPr>
                        <a:t>Coefficient (per +1 SD)</a:t>
                      </a:r>
                      <a:endParaRPr lang="en-CA" sz="1200" dirty="0">
                        <a:effectLst/>
                        <a:latin typeface="+mn-lt"/>
                      </a:endParaRPr>
                    </a:p>
                  </a:txBody>
                  <a:tcPr marT="91440" marB="91440" anchor="ctr">
                    <a:solidFill>
                      <a:schemeClr val="tx2"/>
                    </a:solidFill>
                  </a:tcPr>
                </a:tc>
                <a:extLst>
                  <a:ext uri="{0D108BD9-81ED-4DB2-BD59-A6C34878D82A}">
                    <a16:rowId xmlns:a16="http://schemas.microsoft.com/office/drawing/2014/main" val="3551885377"/>
                  </a:ext>
                </a:extLst>
              </a:tr>
              <a:tr h="365760">
                <a:tc>
                  <a:txBody>
                    <a:bodyPr/>
                    <a:lstStyle/>
                    <a:p>
                      <a:pPr algn="l" rtl="0" fontAlgn="ctr">
                        <a:buNone/>
                      </a:pPr>
                      <a:r>
                        <a:rPr lang="en-CA" sz="1200" b="1" i="0" u="none" strike="noStrike" dirty="0">
                          <a:solidFill>
                            <a:schemeClr val="tx1"/>
                          </a:solidFill>
                          <a:effectLst/>
                          <a:latin typeface="+mn-lt"/>
                        </a:rPr>
                        <a:t>ON‑MARG: Racialized Newcomers</a:t>
                      </a:r>
                    </a:p>
                  </a:txBody>
                  <a:tcPr marR="8630" marT="8630" marB="9144"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1.62</a:t>
                      </a:r>
                    </a:p>
                  </a:txBody>
                  <a:tcPr marL="8630" marR="8630" marT="8630" marB="0" anchor="ctr">
                    <a:solidFill>
                      <a:srgbClr val="E0E5F4"/>
                    </a:solidFill>
                  </a:tcPr>
                </a:tc>
                <a:extLst>
                  <a:ext uri="{0D108BD9-81ED-4DB2-BD59-A6C34878D82A}">
                    <a16:rowId xmlns:a16="http://schemas.microsoft.com/office/drawing/2014/main" val="1881068513"/>
                  </a:ext>
                </a:extLst>
              </a:tr>
              <a:tr h="365760">
                <a:tc>
                  <a:txBody>
                    <a:bodyPr/>
                    <a:lstStyle/>
                    <a:p>
                      <a:pPr algn="l" rtl="0" fontAlgn="ctr">
                        <a:buNone/>
                      </a:pPr>
                      <a:r>
                        <a:rPr lang="en-CA" sz="1200" b="1" i="0" u="none" strike="noStrike" dirty="0">
                          <a:solidFill>
                            <a:schemeClr val="tx1"/>
                          </a:solidFill>
                          <a:effectLst/>
                          <a:latin typeface="+mn-lt"/>
                        </a:rPr>
                        <a:t>Low Education (≤ high school)</a:t>
                      </a:r>
                    </a:p>
                  </a:txBody>
                  <a:tcPr marR="8630" marT="8630" marB="9144" anchor="ctr">
                    <a:solidFill>
                      <a:srgbClr val="E0E5F4"/>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0.64</a:t>
                      </a:r>
                    </a:p>
                  </a:txBody>
                  <a:tcPr marL="8630" marR="8630" marT="8630" marB="0" anchor="ctr">
                    <a:solidFill>
                      <a:srgbClr val="E0E5F4"/>
                    </a:solidFill>
                  </a:tcPr>
                </a:tc>
                <a:extLst>
                  <a:ext uri="{0D108BD9-81ED-4DB2-BD59-A6C34878D82A}">
                    <a16:rowId xmlns:a16="http://schemas.microsoft.com/office/drawing/2014/main" val="104219454"/>
                  </a:ext>
                </a:extLst>
              </a:tr>
              <a:tr h="365760">
                <a:tc>
                  <a:txBody>
                    <a:bodyPr/>
                    <a:lstStyle/>
                    <a:p>
                      <a:pPr algn="l" rtl="0" fontAlgn="ctr">
                        <a:buNone/>
                      </a:pPr>
                      <a:r>
                        <a:rPr lang="en-CA" sz="1200" b="1" i="0" u="none" strike="noStrike" dirty="0">
                          <a:solidFill>
                            <a:schemeClr val="tx1"/>
                          </a:solidFill>
                          <a:effectLst/>
                          <a:latin typeface="+mn-lt"/>
                        </a:rPr>
                        <a:t>Long‑Term Immigrants </a:t>
                      </a:r>
                    </a:p>
                  </a:txBody>
                  <a:tcPr marR="8630" marT="8630" marB="9144"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0.48</a:t>
                      </a:r>
                    </a:p>
                  </a:txBody>
                  <a:tcPr marL="8630" marR="8630" marT="8630" marB="0" anchor="ctr">
                    <a:solidFill>
                      <a:srgbClr val="E0E5F4"/>
                    </a:solidFill>
                  </a:tcPr>
                </a:tc>
                <a:extLst>
                  <a:ext uri="{0D108BD9-81ED-4DB2-BD59-A6C34878D82A}">
                    <a16:rowId xmlns:a16="http://schemas.microsoft.com/office/drawing/2014/main" val="1423413526"/>
                  </a:ext>
                </a:extLst>
              </a:tr>
              <a:tr h="365760">
                <a:tc>
                  <a:txBody>
                    <a:bodyPr/>
                    <a:lstStyle/>
                    <a:p>
                      <a:pPr algn="l" rtl="0" fontAlgn="ctr">
                        <a:buNone/>
                      </a:pPr>
                      <a:r>
                        <a:rPr lang="en-CA" sz="1200" b="1" i="0" u="none" strike="noStrike" dirty="0">
                          <a:solidFill>
                            <a:schemeClr val="tx1"/>
                          </a:solidFill>
                          <a:effectLst/>
                          <a:latin typeface="+mn-lt"/>
                        </a:rPr>
                        <a:t>Core Housing Need</a:t>
                      </a:r>
                    </a:p>
                  </a:txBody>
                  <a:tcPr marR="8630" marT="8630" marB="9144"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0.54</a:t>
                      </a:r>
                    </a:p>
                  </a:txBody>
                  <a:tcPr marL="8630" marR="8630" marT="8630" marB="0" anchor="ctr">
                    <a:solidFill>
                      <a:srgbClr val="E0E5F4"/>
                    </a:solidFill>
                  </a:tcPr>
                </a:tc>
                <a:extLst>
                  <a:ext uri="{0D108BD9-81ED-4DB2-BD59-A6C34878D82A}">
                    <a16:rowId xmlns:a16="http://schemas.microsoft.com/office/drawing/2014/main" val="1013797026"/>
                  </a:ext>
                </a:extLst>
              </a:tr>
              <a:tr h="365760">
                <a:tc>
                  <a:txBody>
                    <a:bodyPr/>
                    <a:lstStyle/>
                    <a:p>
                      <a:pPr algn="l" rtl="0" fontAlgn="ctr">
                        <a:buNone/>
                      </a:pPr>
                      <a:r>
                        <a:rPr lang="en-CA" sz="1200" b="1" i="0" u="none" strike="noStrike" dirty="0">
                          <a:solidFill>
                            <a:schemeClr val="tx1"/>
                          </a:solidFill>
                          <a:effectLst/>
                          <a:latin typeface="+mn-lt"/>
                        </a:rPr>
                        <a:t>Regular Health Provider (12+)</a:t>
                      </a:r>
                    </a:p>
                  </a:txBody>
                  <a:tcPr marR="8630" marT="8630" marB="9144" anchor="ctr">
                    <a:solidFill>
                      <a:srgbClr val="E0E5F4"/>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0.31</a:t>
                      </a:r>
                    </a:p>
                  </a:txBody>
                  <a:tcPr marL="8630" marR="8630" marT="8630" marB="0" anchor="ctr">
                    <a:solidFill>
                      <a:srgbClr val="E0E5F4"/>
                    </a:solidFill>
                  </a:tcPr>
                </a:tc>
                <a:extLst>
                  <a:ext uri="{0D108BD9-81ED-4DB2-BD59-A6C34878D82A}">
                    <a16:rowId xmlns:a16="http://schemas.microsoft.com/office/drawing/2014/main" val="199599101"/>
                  </a:ext>
                </a:extLst>
              </a:tr>
              <a:tr h="365760">
                <a:tc>
                  <a:txBody>
                    <a:bodyPr/>
                    <a:lstStyle/>
                    <a:p>
                      <a:pPr algn="l" rtl="0" fontAlgn="ctr">
                        <a:buNone/>
                      </a:pPr>
                      <a:r>
                        <a:rPr lang="en-CA" sz="1200" b="1" i="0" u="none" strike="noStrike" dirty="0">
                          <a:solidFill>
                            <a:schemeClr val="tx1"/>
                          </a:solidFill>
                          <a:effectLst/>
                          <a:latin typeface="+mn-lt"/>
                        </a:rPr>
                        <a:t>Black Visible Minority</a:t>
                      </a:r>
                    </a:p>
                  </a:txBody>
                  <a:tcPr marR="8630" marT="8630" marB="9144" anchor="ctr">
                    <a:solidFill>
                      <a:srgbClr val="E0E5F4"/>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0.30</a:t>
                      </a:r>
                    </a:p>
                  </a:txBody>
                  <a:tcPr marL="8630" marR="8630" marT="8630" marB="0" anchor="ctr">
                    <a:solidFill>
                      <a:srgbClr val="E0E5F4"/>
                    </a:solidFill>
                  </a:tcPr>
                </a:tc>
                <a:extLst>
                  <a:ext uri="{0D108BD9-81ED-4DB2-BD59-A6C34878D82A}">
                    <a16:rowId xmlns:a16="http://schemas.microsoft.com/office/drawing/2014/main" val="2169210855"/>
                  </a:ext>
                </a:extLst>
              </a:tr>
              <a:tr h="365760">
                <a:tc>
                  <a:txBody>
                    <a:bodyPr/>
                    <a:lstStyle/>
                    <a:p>
                      <a:pPr algn="l" rtl="0" fontAlgn="ctr">
                        <a:buNone/>
                      </a:pPr>
                      <a:r>
                        <a:rPr lang="en-CA" sz="1200" b="1" i="0" u="none" strike="noStrike" dirty="0">
                          <a:solidFill>
                            <a:schemeClr val="tx1"/>
                          </a:solidFill>
                          <a:effectLst/>
                          <a:latin typeface="+mn-lt"/>
                        </a:rPr>
                        <a:t>South Asian Visible Minority</a:t>
                      </a:r>
                    </a:p>
                  </a:txBody>
                  <a:tcPr marR="8630" marT="8630" marB="9144"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0.61</a:t>
                      </a:r>
                    </a:p>
                  </a:txBody>
                  <a:tcPr marL="8630" marR="8630" marT="8630" marB="0" anchor="ctr">
                    <a:solidFill>
                      <a:srgbClr val="E0E5F4"/>
                    </a:solidFill>
                  </a:tcPr>
                </a:tc>
                <a:extLst>
                  <a:ext uri="{0D108BD9-81ED-4DB2-BD59-A6C34878D82A}">
                    <a16:rowId xmlns:a16="http://schemas.microsoft.com/office/drawing/2014/main" val="1599377866"/>
                  </a:ext>
                </a:extLst>
              </a:tr>
              <a:tr h="365760">
                <a:tc>
                  <a:txBody>
                    <a:bodyPr/>
                    <a:lstStyle/>
                    <a:p>
                      <a:pPr algn="l" rtl="0" fontAlgn="ctr">
                        <a:buNone/>
                      </a:pPr>
                      <a:r>
                        <a:rPr lang="en-CA" sz="1200" b="1" i="0" u="none" strike="noStrike" dirty="0">
                          <a:solidFill>
                            <a:schemeClr val="tx1"/>
                          </a:solidFill>
                          <a:effectLst/>
                          <a:latin typeface="+mn-lt"/>
                        </a:rPr>
                        <a:t>HVI Exposure</a:t>
                      </a:r>
                    </a:p>
                  </a:txBody>
                  <a:tcPr marR="8630" marT="8630" marB="9144"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a:t>
                      </a:r>
                    </a:p>
                  </a:txBody>
                  <a:tcPr marL="8630" marR="8630" marT="8630" marB="0" anchor="ctr">
                    <a:solidFill>
                      <a:srgbClr val="D5FDBF"/>
                    </a:solidFill>
                  </a:tcPr>
                </a:tc>
                <a:tc>
                  <a:txBody>
                    <a:bodyPr/>
                    <a:lstStyle/>
                    <a:p>
                      <a:pPr algn="ctr" rtl="0" fontAlgn="ctr">
                        <a:buNone/>
                      </a:pPr>
                      <a:r>
                        <a:rPr lang="en-CA" sz="1200" b="0" i="0" u="none" strike="noStrike">
                          <a:solidFill>
                            <a:srgbClr val="000000"/>
                          </a:solidFill>
                          <a:effectLst/>
                          <a:latin typeface="Avenir Next LT Pro" panose="020B0504020202020204" pitchFamily="34" charset="0"/>
                        </a:rPr>
                        <a:t>0.38</a:t>
                      </a:r>
                    </a:p>
                  </a:txBody>
                  <a:tcPr marL="8630" marR="8630" marT="8630" marB="0" anchor="ctr">
                    <a:solidFill>
                      <a:srgbClr val="E0E5F4"/>
                    </a:solidFill>
                  </a:tcPr>
                </a:tc>
                <a:extLst>
                  <a:ext uri="{0D108BD9-81ED-4DB2-BD59-A6C34878D82A}">
                    <a16:rowId xmlns:a16="http://schemas.microsoft.com/office/drawing/2014/main" val="2181204913"/>
                  </a:ext>
                </a:extLst>
              </a:tr>
              <a:tr h="365760">
                <a:tc>
                  <a:txBody>
                    <a:bodyPr/>
                    <a:lstStyle/>
                    <a:p>
                      <a:pPr algn="l" rtl="0" fontAlgn="ctr">
                        <a:buNone/>
                      </a:pPr>
                      <a:r>
                        <a:rPr lang="en-CA" sz="1200" b="1" i="0" u="none" strike="noStrike" dirty="0">
                          <a:solidFill>
                            <a:schemeClr val="tx1"/>
                          </a:solidFill>
                          <a:effectLst/>
                          <a:latin typeface="+mn-lt"/>
                        </a:rPr>
                        <a:t>Low-Income Measure</a:t>
                      </a:r>
                    </a:p>
                  </a:txBody>
                  <a:tcPr marR="8630" marT="8630" marB="9144"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a:t>
                      </a:r>
                    </a:p>
                  </a:txBody>
                  <a:tcPr marL="8630" marR="8630" marT="8630" marB="0" anchor="ctr">
                    <a:solidFill>
                      <a:srgbClr val="F7DAD3"/>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-0.88</a:t>
                      </a:r>
                    </a:p>
                  </a:txBody>
                  <a:tcPr marL="8630" marR="8630" marT="8630" marB="0" anchor="ctr">
                    <a:solidFill>
                      <a:srgbClr val="E0E5F4"/>
                    </a:solidFill>
                  </a:tcPr>
                </a:tc>
                <a:extLst>
                  <a:ext uri="{0D108BD9-81ED-4DB2-BD59-A6C34878D82A}">
                    <a16:rowId xmlns:a16="http://schemas.microsoft.com/office/drawing/2014/main" val="4237662781"/>
                  </a:ext>
                </a:extLst>
              </a:tr>
            </a:tbl>
          </a:graphicData>
        </a:graphic>
      </p:graphicFrame>
      <p:graphicFrame>
        <p:nvGraphicFramePr>
          <p:cNvPr id="3" name="Table 2">
            <a:extLst>
              <a:ext uri="{FF2B5EF4-FFF2-40B4-BE49-F238E27FC236}">
                <a16:creationId xmlns:a16="http://schemas.microsoft.com/office/drawing/2014/main" id="{FBD8D069-0F5B-2EF3-4663-8623713B0563}"/>
              </a:ext>
            </a:extLst>
          </p:cNvPr>
          <p:cNvGraphicFramePr>
            <a:graphicFrameLocks noGrp="1"/>
          </p:cNvGraphicFramePr>
          <p:nvPr>
            <p:extLst>
              <p:ext uri="{D42A27DB-BD31-4B8C-83A1-F6EECF244321}">
                <p14:modId xmlns:p14="http://schemas.microsoft.com/office/powerpoint/2010/main" val="536660695"/>
              </p:ext>
            </p:extLst>
          </p:nvPr>
        </p:nvGraphicFramePr>
        <p:xfrm>
          <a:off x="457200" y="2833264"/>
          <a:ext cx="1219200" cy="487680"/>
        </p:xfrm>
        <a:graphic>
          <a:graphicData uri="http://schemas.openxmlformats.org/drawingml/2006/table">
            <a:tbl>
              <a:tblPr firstRow="1" bandRow="1">
                <a:tableStyleId>{2D5ABB26-0587-4C30-8999-92F81FD0307C}</a:tableStyleId>
              </a:tblPr>
              <a:tblGrid>
                <a:gridCol w="278064">
                  <a:extLst>
                    <a:ext uri="{9D8B030D-6E8A-4147-A177-3AD203B41FA5}">
                      <a16:colId xmlns:a16="http://schemas.microsoft.com/office/drawing/2014/main" val="3666241199"/>
                    </a:ext>
                  </a:extLst>
                </a:gridCol>
                <a:gridCol w="941136">
                  <a:extLst>
                    <a:ext uri="{9D8B030D-6E8A-4147-A177-3AD203B41FA5}">
                      <a16:colId xmlns:a16="http://schemas.microsoft.com/office/drawing/2014/main" val="1753365576"/>
                    </a:ext>
                  </a:extLst>
                </a:gridCol>
              </a:tblGrid>
              <a:tr h="234279">
                <a:tc>
                  <a:txBody>
                    <a:bodyPr/>
                    <a:lstStyle/>
                    <a:p>
                      <a:endParaRPr lang="en-CA" sz="1000" dirty="0"/>
                    </a:p>
                  </a:txBody>
                  <a:tcPr>
                    <a:solidFill>
                      <a:srgbClr val="D5FDBF"/>
                    </a:solidFill>
                  </a:tcPr>
                </a:tc>
                <a:tc>
                  <a:txBody>
                    <a:bodyPr/>
                    <a:lstStyle/>
                    <a:p>
                      <a:r>
                        <a:rPr lang="en-US" sz="1000" dirty="0"/>
                        <a:t>Expected</a:t>
                      </a:r>
                      <a:endParaRPr lang="en-CA" sz="1000" dirty="0"/>
                    </a:p>
                  </a:txBody>
                  <a:tcPr/>
                </a:tc>
                <a:extLst>
                  <a:ext uri="{0D108BD9-81ED-4DB2-BD59-A6C34878D82A}">
                    <a16:rowId xmlns:a16="http://schemas.microsoft.com/office/drawing/2014/main" val="3269474305"/>
                  </a:ext>
                </a:extLst>
              </a:tr>
              <a:tr h="234279">
                <a:tc>
                  <a:txBody>
                    <a:bodyPr/>
                    <a:lstStyle/>
                    <a:p>
                      <a:endParaRPr lang="en-CA" sz="1000" dirty="0"/>
                    </a:p>
                  </a:txBody>
                  <a:tcPr>
                    <a:solidFill>
                      <a:srgbClr val="F7DAD3"/>
                    </a:solidFill>
                  </a:tcPr>
                </a:tc>
                <a:tc>
                  <a:txBody>
                    <a:bodyPr/>
                    <a:lstStyle/>
                    <a:p>
                      <a:r>
                        <a:rPr lang="en-US" sz="1000" dirty="0"/>
                        <a:t>Unexpected</a:t>
                      </a:r>
                      <a:endParaRPr lang="en-CA" sz="1000" dirty="0"/>
                    </a:p>
                  </a:txBody>
                  <a:tcPr/>
                </a:tc>
                <a:extLst>
                  <a:ext uri="{0D108BD9-81ED-4DB2-BD59-A6C34878D82A}">
                    <a16:rowId xmlns:a16="http://schemas.microsoft.com/office/drawing/2014/main" val="2513479491"/>
                  </a:ext>
                </a:extLst>
              </a:tr>
            </a:tbl>
          </a:graphicData>
        </a:graphic>
      </p:graphicFrame>
      <p:sp>
        <p:nvSpPr>
          <p:cNvPr id="6" name="TextBox 5">
            <a:extLst>
              <a:ext uri="{FF2B5EF4-FFF2-40B4-BE49-F238E27FC236}">
                <a16:creationId xmlns:a16="http://schemas.microsoft.com/office/drawing/2014/main" id="{A97E4C8C-9623-0B25-E00A-BFA3861FC93F}"/>
              </a:ext>
            </a:extLst>
          </p:cNvPr>
          <p:cNvSpPr txBox="1"/>
          <p:nvPr/>
        </p:nvSpPr>
        <p:spPr>
          <a:xfrm>
            <a:off x="56936" y="3446653"/>
            <a:ext cx="1751316" cy="1384995"/>
          </a:xfrm>
          <a:prstGeom prst="rect">
            <a:avLst/>
          </a:prstGeom>
          <a:noFill/>
        </p:spPr>
        <p:txBody>
          <a:bodyPr wrap="square">
            <a:spAutoFit/>
          </a:bodyPr>
          <a:lstStyle/>
          <a:p>
            <a:r>
              <a:rPr lang="en-US" sz="1050" dirty="0"/>
              <a:t>* </a:t>
            </a:r>
            <a:r>
              <a:rPr lang="en-US" sz="1050" i="1" dirty="0"/>
              <a:t>ON-Marginalization Index data is measured in </a:t>
            </a:r>
            <a:r>
              <a:rPr lang="en-US" sz="1050" b="1" i="1" dirty="0"/>
              <a:t>standard deviation units</a:t>
            </a:r>
            <a:endParaRPr lang="en-US" sz="1050" b="1" dirty="0"/>
          </a:p>
          <a:p>
            <a:r>
              <a:rPr lang="en-US" sz="1050" dirty="0"/>
              <a:t>** HVI Exposure is measured in a </a:t>
            </a:r>
            <a:r>
              <a:rPr lang="en-US" sz="1050" b="1" dirty="0"/>
              <a:t>0-100 scale</a:t>
            </a:r>
            <a:r>
              <a:rPr lang="en-US" sz="1050" dirty="0"/>
              <a:t>, where 0 is the lowest and 100 is the highest score</a:t>
            </a:r>
            <a:endParaRPr lang="en-CA" sz="1050" dirty="0"/>
          </a:p>
        </p:txBody>
      </p:sp>
    </p:spTree>
    <p:extLst>
      <p:ext uri="{BB962C8B-B14F-4D97-AF65-F5344CB8AC3E}">
        <p14:creationId xmlns:p14="http://schemas.microsoft.com/office/powerpoint/2010/main" val="428477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1A7E1-616B-CC14-0070-CBFF417221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AE4FD-612A-5C19-C311-BC9953A72A2D}"/>
              </a:ext>
            </a:extLst>
          </p:cNvPr>
          <p:cNvSpPr>
            <a:spLocks noGrp="1"/>
          </p:cNvSpPr>
          <p:nvPr>
            <p:ph type="title"/>
          </p:nvPr>
        </p:nvSpPr>
        <p:spPr/>
        <p:txBody>
          <a:bodyPr/>
          <a:lstStyle/>
          <a:p>
            <a:r>
              <a:rPr lang="en-US" dirty="0"/>
              <a:t>Mississauga Results</a:t>
            </a:r>
            <a:endParaRPr lang="en-CA" dirty="0"/>
          </a:p>
        </p:txBody>
      </p:sp>
      <p:graphicFrame>
        <p:nvGraphicFramePr>
          <p:cNvPr id="4" name="Content Placeholder 3">
            <a:extLst>
              <a:ext uri="{FF2B5EF4-FFF2-40B4-BE49-F238E27FC236}">
                <a16:creationId xmlns:a16="http://schemas.microsoft.com/office/drawing/2014/main" id="{D1431538-7B54-A704-BB7E-405BCC3BB61A}"/>
              </a:ext>
            </a:extLst>
          </p:cNvPr>
          <p:cNvGraphicFramePr>
            <a:graphicFrameLocks noGrp="1"/>
          </p:cNvGraphicFramePr>
          <p:nvPr>
            <p:ph idx="1"/>
            <p:extLst>
              <p:ext uri="{D42A27DB-BD31-4B8C-83A1-F6EECF244321}">
                <p14:modId xmlns:p14="http://schemas.microsoft.com/office/powerpoint/2010/main" val="3846146050"/>
              </p:ext>
            </p:extLst>
          </p:nvPr>
        </p:nvGraphicFramePr>
        <p:xfrm>
          <a:off x="1697804" y="1120140"/>
          <a:ext cx="5596848" cy="3858254"/>
        </p:xfrm>
        <a:graphic>
          <a:graphicData uri="http://schemas.openxmlformats.org/drawingml/2006/table">
            <a:tbl>
              <a:tblPr firstRow="1" firstCol="1" bandRow="1">
                <a:tableStyleId>{5C22544A-7EE6-4342-B048-85BDC9FD1C3A}</a:tableStyleId>
              </a:tblPr>
              <a:tblGrid>
                <a:gridCol w="2350214">
                  <a:extLst>
                    <a:ext uri="{9D8B030D-6E8A-4147-A177-3AD203B41FA5}">
                      <a16:colId xmlns:a16="http://schemas.microsoft.com/office/drawing/2014/main" val="3325799752"/>
                    </a:ext>
                  </a:extLst>
                </a:gridCol>
                <a:gridCol w="1582220">
                  <a:extLst>
                    <a:ext uri="{9D8B030D-6E8A-4147-A177-3AD203B41FA5}">
                      <a16:colId xmlns:a16="http://schemas.microsoft.com/office/drawing/2014/main" val="4179658338"/>
                    </a:ext>
                  </a:extLst>
                </a:gridCol>
                <a:gridCol w="1664414">
                  <a:extLst>
                    <a:ext uri="{9D8B030D-6E8A-4147-A177-3AD203B41FA5}">
                      <a16:colId xmlns:a16="http://schemas.microsoft.com/office/drawing/2014/main" val="1293366340"/>
                    </a:ext>
                  </a:extLst>
                </a:gridCol>
              </a:tblGrid>
              <a:tr h="0">
                <a:tc>
                  <a:txBody>
                    <a:bodyPr/>
                    <a:lstStyle/>
                    <a:p>
                      <a:pPr>
                        <a:lnSpc>
                          <a:spcPct val="100000"/>
                        </a:lnSpc>
                        <a:buNone/>
                      </a:pPr>
                      <a:r>
                        <a:rPr lang="en-CA" sz="1200" b="1" dirty="0">
                          <a:effectLst/>
                          <a:latin typeface="+mn-lt"/>
                        </a:rPr>
                        <a:t>Covariate</a:t>
                      </a:r>
                      <a:endParaRPr lang="en-CA" sz="1200" dirty="0">
                        <a:effectLst/>
                        <a:latin typeface="+mn-lt"/>
                      </a:endParaRPr>
                    </a:p>
                  </a:txBody>
                  <a:tcPr marT="91440" marB="91440" anchor="ctr">
                    <a:solidFill>
                      <a:schemeClr val="tx2"/>
                    </a:solidFill>
                  </a:tcPr>
                </a:tc>
                <a:tc>
                  <a:txBody>
                    <a:bodyPr/>
                    <a:lstStyle/>
                    <a:p>
                      <a:pPr algn="ctr">
                        <a:lnSpc>
                          <a:spcPct val="100000"/>
                        </a:lnSpc>
                        <a:buNone/>
                      </a:pPr>
                      <a:r>
                        <a:rPr lang="en-US" sz="1200" dirty="0">
                          <a:effectLst/>
                          <a:latin typeface="+mn-lt"/>
                        </a:rPr>
                        <a:t>Unit of Effect</a:t>
                      </a:r>
                      <a:endParaRPr lang="en-CA" sz="1200" dirty="0">
                        <a:effectLst/>
                        <a:latin typeface="+mn-lt"/>
                      </a:endParaRPr>
                    </a:p>
                  </a:txBody>
                  <a:tcPr marT="91440" marB="91440" anchor="ctr">
                    <a:solidFill>
                      <a:schemeClr val="tx2"/>
                    </a:solidFill>
                  </a:tcPr>
                </a:tc>
                <a:tc>
                  <a:txBody>
                    <a:bodyPr/>
                    <a:lstStyle/>
                    <a:p>
                      <a:pPr algn="ctr">
                        <a:lnSpc>
                          <a:spcPct val="100000"/>
                        </a:lnSpc>
                        <a:buNone/>
                      </a:pPr>
                      <a:r>
                        <a:rPr lang="en-US" sz="1200" dirty="0">
                          <a:effectLst/>
                          <a:latin typeface="+mn-lt"/>
                        </a:rPr>
                        <a:t>Change in diabetes rate per 1000</a:t>
                      </a:r>
                      <a:endParaRPr lang="en-CA" sz="1200" dirty="0">
                        <a:effectLst/>
                        <a:latin typeface="+mn-lt"/>
                      </a:endParaRPr>
                    </a:p>
                  </a:txBody>
                  <a:tcPr marT="91440" marB="91440" anchor="ctr">
                    <a:solidFill>
                      <a:schemeClr val="tx2"/>
                    </a:solidFill>
                  </a:tcPr>
                </a:tc>
                <a:extLst>
                  <a:ext uri="{0D108BD9-81ED-4DB2-BD59-A6C34878D82A}">
                    <a16:rowId xmlns:a16="http://schemas.microsoft.com/office/drawing/2014/main" val="3551885377"/>
                  </a:ext>
                </a:extLst>
              </a:tr>
              <a:tr h="365760">
                <a:tc>
                  <a:txBody>
                    <a:bodyPr/>
                    <a:lstStyle/>
                    <a:p>
                      <a:pPr algn="l" rtl="0" fontAlgn="ctr">
                        <a:buNone/>
                      </a:pPr>
                      <a:r>
                        <a:rPr lang="en-CA" sz="1200" b="1" i="0" u="none" strike="noStrike" dirty="0">
                          <a:solidFill>
                            <a:schemeClr val="tx1"/>
                          </a:solidFill>
                          <a:effectLst/>
                          <a:latin typeface="+mn-lt"/>
                        </a:rPr>
                        <a:t>ON‑MARG: Racialized Newcomers</a:t>
                      </a:r>
                    </a:p>
                  </a:txBody>
                  <a:tcPr marR="8630" marT="8630" marB="9144" anchor="ctr">
                    <a:solidFill>
                      <a:srgbClr val="E0E5F4"/>
                    </a:solidFill>
                  </a:tcPr>
                </a:tc>
                <a:tc>
                  <a:txBody>
                    <a:bodyPr/>
                    <a:lstStyle/>
                    <a:p>
                      <a:pPr algn="ctr" rtl="0" fontAlgn="ctr">
                        <a:buNone/>
                      </a:pPr>
                      <a:r>
                        <a:rPr lang="en-US" sz="1200" b="0" i="0" u="none" strike="noStrike" dirty="0">
                          <a:solidFill>
                            <a:schemeClr val="tx1"/>
                          </a:solidFill>
                          <a:effectLst/>
                          <a:latin typeface="+mn-lt"/>
                        </a:rPr>
                        <a:t>One SD increase</a:t>
                      </a:r>
                      <a:endParaRPr lang="en-CA" sz="1200" b="0" i="0" u="none" strike="noStrike" dirty="0">
                        <a:solidFill>
                          <a:schemeClr val="tx1"/>
                        </a:solidFill>
                        <a:effectLst/>
                        <a:latin typeface="+mn-lt"/>
                      </a:endParaRPr>
                    </a:p>
                  </a:txBody>
                  <a:tcPr marL="9525" marR="9525" marT="9525" marB="0" anchor="ctr">
                    <a:solidFill>
                      <a:srgbClr val="E0E5F4"/>
                    </a:solidFill>
                  </a:tcPr>
                </a:tc>
                <a:tc>
                  <a:txBody>
                    <a:bodyPr/>
                    <a:lstStyle/>
                    <a:p>
                      <a:pPr algn="ctr" rtl="0" fontAlgn="ctr">
                        <a:buNone/>
                      </a:pPr>
                      <a:r>
                        <a:rPr lang="en-CA" sz="1200" b="0" i="0" u="none" strike="noStrike" dirty="0">
                          <a:solidFill>
                            <a:schemeClr val="tx1"/>
                          </a:solidFill>
                          <a:effectLst/>
                          <a:latin typeface="Avenir Next LT Pro" panose="020B0504020202020204" pitchFamily="34" charset="0"/>
                        </a:rPr>
                        <a:t>2.15*</a:t>
                      </a:r>
                    </a:p>
                  </a:txBody>
                  <a:tcPr marL="8630" marR="8630" marT="8630" marB="0" anchor="ctr">
                    <a:solidFill>
                      <a:srgbClr val="D5FDBF"/>
                    </a:solidFill>
                  </a:tcPr>
                </a:tc>
                <a:extLst>
                  <a:ext uri="{0D108BD9-81ED-4DB2-BD59-A6C34878D82A}">
                    <a16:rowId xmlns:a16="http://schemas.microsoft.com/office/drawing/2014/main" val="1881068513"/>
                  </a:ext>
                </a:extLst>
              </a:tr>
              <a:tr h="365760">
                <a:tc>
                  <a:txBody>
                    <a:bodyPr/>
                    <a:lstStyle/>
                    <a:p>
                      <a:pPr algn="l" rtl="0" fontAlgn="ctr">
                        <a:buNone/>
                      </a:pPr>
                      <a:r>
                        <a:rPr lang="en-CA" sz="1200" b="1" i="0" u="none" strike="noStrike" dirty="0">
                          <a:solidFill>
                            <a:schemeClr val="tx1"/>
                          </a:solidFill>
                          <a:effectLst/>
                          <a:latin typeface="+mn-lt"/>
                        </a:rPr>
                        <a:t>Low Education (≤ high school)</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One % point increase</a:t>
                      </a:r>
                      <a:endParaRPr lang="en-CA" sz="1200" b="0" i="0" u="none" strike="noStrike" dirty="0">
                        <a:solidFill>
                          <a:schemeClr val="tx1"/>
                        </a:solidFill>
                        <a:effectLst/>
                        <a:latin typeface="+mn-lt"/>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0.18</a:t>
                      </a:r>
                    </a:p>
                  </a:txBody>
                  <a:tcPr marL="8630" marR="8630" marT="8630" marB="0" anchor="ctr">
                    <a:solidFill>
                      <a:srgbClr val="D5FDBF"/>
                    </a:solidFill>
                  </a:tcPr>
                </a:tc>
                <a:extLst>
                  <a:ext uri="{0D108BD9-81ED-4DB2-BD59-A6C34878D82A}">
                    <a16:rowId xmlns:a16="http://schemas.microsoft.com/office/drawing/2014/main" val="104219454"/>
                  </a:ext>
                </a:extLst>
              </a:tr>
              <a:tr h="365760">
                <a:tc>
                  <a:txBody>
                    <a:bodyPr/>
                    <a:lstStyle/>
                    <a:p>
                      <a:pPr algn="l" rtl="0" fontAlgn="ctr">
                        <a:buNone/>
                      </a:pPr>
                      <a:r>
                        <a:rPr lang="en-CA" sz="1200" b="1" i="0" u="none" strike="noStrike" dirty="0">
                          <a:solidFill>
                            <a:schemeClr val="tx1"/>
                          </a:solidFill>
                          <a:effectLst/>
                          <a:latin typeface="+mn-lt"/>
                        </a:rPr>
                        <a:t>Long‑Term Immigrants </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One % point increase</a:t>
                      </a:r>
                      <a:endParaRPr lang="en-CA" sz="1200" b="0" i="0" u="none" strike="noStrike" dirty="0">
                        <a:solidFill>
                          <a:schemeClr val="tx1"/>
                        </a:solidFill>
                        <a:effectLst/>
                        <a:latin typeface="+mn-lt"/>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0.11</a:t>
                      </a:r>
                    </a:p>
                  </a:txBody>
                  <a:tcPr marL="8630" marR="8630" marT="8630" marB="0" anchor="ctr">
                    <a:solidFill>
                      <a:srgbClr val="D5FDBF"/>
                    </a:solidFill>
                  </a:tcPr>
                </a:tc>
                <a:extLst>
                  <a:ext uri="{0D108BD9-81ED-4DB2-BD59-A6C34878D82A}">
                    <a16:rowId xmlns:a16="http://schemas.microsoft.com/office/drawing/2014/main" val="1423413526"/>
                  </a:ext>
                </a:extLst>
              </a:tr>
              <a:tr h="365760">
                <a:tc>
                  <a:txBody>
                    <a:bodyPr/>
                    <a:lstStyle/>
                    <a:p>
                      <a:pPr algn="l" rtl="0" fontAlgn="ctr">
                        <a:buNone/>
                      </a:pPr>
                      <a:r>
                        <a:rPr lang="en-CA" sz="1200" b="1" i="0" u="none" strike="noStrike" dirty="0">
                          <a:solidFill>
                            <a:schemeClr val="tx1"/>
                          </a:solidFill>
                          <a:effectLst/>
                          <a:latin typeface="+mn-lt"/>
                        </a:rPr>
                        <a:t>Core Housing Need</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0.08</a:t>
                      </a:r>
                    </a:p>
                  </a:txBody>
                  <a:tcPr marL="8630" marR="8630" marT="8630" marB="0" anchor="ctr">
                    <a:solidFill>
                      <a:srgbClr val="D5FDBF"/>
                    </a:solidFill>
                  </a:tcPr>
                </a:tc>
                <a:extLst>
                  <a:ext uri="{0D108BD9-81ED-4DB2-BD59-A6C34878D82A}">
                    <a16:rowId xmlns:a16="http://schemas.microsoft.com/office/drawing/2014/main" val="1013797026"/>
                  </a:ext>
                </a:extLst>
              </a:tr>
              <a:tr h="365760">
                <a:tc>
                  <a:txBody>
                    <a:bodyPr/>
                    <a:lstStyle/>
                    <a:p>
                      <a:pPr algn="l" rtl="0" fontAlgn="ctr">
                        <a:buNone/>
                      </a:pPr>
                      <a:r>
                        <a:rPr lang="en-CA" sz="1200" b="1" i="0" u="none" strike="noStrike" dirty="0">
                          <a:solidFill>
                            <a:schemeClr val="tx1"/>
                          </a:solidFill>
                          <a:effectLst/>
                          <a:latin typeface="+mn-lt"/>
                        </a:rPr>
                        <a:t>Regular Health Provider (12+)</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0.08</a:t>
                      </a:r>
                    </a:p>
                  </a:txBody>
                  <a:tcPr marL="8630" marR="8630" marT="8630" marB="0" anchor="ctr">
                    <a:solidFill>
                      <a:srgbClr val="D5FDBF"/>
                    </a:solidFill>
                  </a:tcPr>
                </a:tc>
                <a:extLst>
                  <a:ext uri="{0D108BD9-81ED-4DB2-BD59-A6C34878D82A}">
                    <a16:rowId xmlns:a16="http://schemas.microsoft.com/office/drawing/2014/main" val="199599101"/>
                  </a:ext>
                </a:extLst>
              </a:tr>
              <a:tr h="365760">
                <a:tc>
                  <a:txBody>
                    <a:bodyPr/>
                    <a:lstStyle/>
                    <a:p>
                      <a:pPr algn="l" rtl="0" fontAlgn="ctr">
                        <a:buNone/>
                      </a:pPr>
                      <a:r>
                        <a:rPr lang="en-CA" sz="1200" b="1" i="0" u="none" strike="noStrike" dirty="0">
                          <a:solidFill>
                            <a:schemeClr val="tx1"/>
                          </a:solidFill>
                          <a:effectLst/>
                          <a:latin typeface="+mn-lt"/>
                        </a:rPr>
                        <a:t>Black Visible Minority</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mn-lt"/>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0.07</a:t>
                      </a:r>
                    </a:p>
                  </a:txBody>
                  <a:tcPr marL="8630" marR="8630" marT="8630" marB="0" anchor="ctr">
                    <a:solidFill>
                      <a:srgbClr val="D5FDBF"/>
                    </a:solidFill>
                  </a:tcPr>
                </a:tc>
                <a:extLst>
                  <a:ext uri="{0D108BD9-81ED-4DB2-BD59-A6C34878D82A}">
                    <a16:rowId xmlns:a16="http://schemas.microsoft.com/office/drawing/2014/main" val="2169210855"/>
                  </a:ext>
                </a:extLst>
              </a:tr>
              <a:tr h="365760">
                <a:tc>
                  <a:txBody>
                    <a:bodyPr/>
                    <a:lstStyle/>
                    <a:p>
                      <a:pPr algn="l" rtl="0" fontAlgn="ctr">
                        <a:buNone/>
                      </a:pPr>
                      <a:r>
                        <a:rPr lang="en-CA" sz="1200" b="1" i="0" u="none" strike="noStrike" dirty="0">
                          <a:solidFill>
                            <a:schemeClr val="tx1"/>
                          </a:solidFill>
                          <a:effectLst/>
                          <a:latin typeface="+mn-lt"/>
                        </a:rPr>
                        <a:t>South Asian Visible Minority</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0.04</a:t>
                      </a:r>
                    </a:p>
                  </a:txBody>
                  <a:tcPr marL="8630" marR="8630" marT="8630" marB="0" anchor="ctr">
                    <a:solidFill>
                      <a:srgbClr val="D5FDBF"/>
                    </a:solidFill>
                  </a:tcPr>
                </a:tc>
                <a:extLst>
                  <a:ext uri="{0D108BD9-81ED-4DB2-BD59-A6C34878D82A}">
                    <a16:rowId xmlns:a16="http://schemas.microsoft.com/office/drawing/2014/main" val="1599377866"/>
                  </a:ext>
                </a:extLst>
              </a:tr>
              <a:tr h="365760">
                <a:tc>
                  <a:txBody>
                    <a:bodyPr/>
                    <a:lstStyle/>
                    <a:p>
                      <a:pPr algn="l" rtl="0" fontAlgn="ctr">
                        <a:buNone/>
                      </a:pPr>
                      <a:r>
                        <a:rPr lang="en-CA" sz="1200" b="1" i="0" u="none" strike="noStrike" dirty="0">
                          <a:solidFill>
                            <a:schemeClr val="tx1"/>
                          </a:solidFill>
                          <a:effectLst/>
                          <a:latin typeface="+mn-lt"/>
                        </a:rPr>
                        <a:t>HVI Exposure</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One unit increase</a:t>
                      </a:r>
                      <a:endParaRPr kumimoji="0" lang="en-CA" sz="1200" b="0" i="0" u="none" strike="noStrike" kern="1200" cap="none" spc="0" normalizeH="0" baseline="0" noProof="0" dirty="0">
                        <a:ln>
                          <a:noFill/>
                        </a:ln>
                        <a:solidFill>
                          <a:srgbClr val="000000"/>
                        </a:solidFill>
                        <a:effectLst/>
                        <a:uLnTx/>
                        <a:uFillTx/>
                        <a:latin typeface="+mn-lt"/>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0.02**</a:t>
                      </a:r>
                    </a:p>
                  </a:txBody>
                  <a:tcPr marL="8630" marR="8630" marT="8630" marB="0" anchor="ctr">
                    <a:solidFill>
                      <a:srgbClr val="D5FDBF"/>
                    </a:solidFill>
                  </a:tcPr>
                </a:tc>
                <a:extLst>
                  <a:ext uri="{0D108BD9-81ED-4DB2-BD59-A6C34878D82A}">
                    <a16:rowId xmlns:a16="http://schemas.microsoft.com/office/drawing/2014/main" val="2181204913"/>
                  </a:ext>
                </a:extLst>
              </a:tr>
              <a:tr h="365760">
                <a:tc>
                  <a:txBody>
                    <a:bodyPr/>
                    <a:lstStyle/>
                    <a:p>
                      <a:pPr algn="l" rtl="0" fontAlgn="ctr">
                        <a:buNone/>
                      </a:pPr>
                      <a:r>
                        <a:rPr lang="en-CA" sz="1200" b="1" i="0" u="none" strike="noStrike" dirty="0">
                          <a:solidFill>
                            <a:schemeClr val="tx1"/>
                          </a:solidFill>
                          <a:effectLst/>
                          <a:latin typeface="+mn-lt"/>
                        </a:rPr>
                        <a:t>Low-Income Measure</a:t>
                      </a:r>
                    </a:p>
                  </a:txBody>
                  <a:tcPr marR="8630" marT="8630" marB="9144"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Avenir Next LT Pro" panose="020B0504020202020204" pitchFamily="34" charset="0"/>
                        </a:rPr>
                        <a:t>-0.22</a:t>
                      </a:r>
                    </a:p>
                  </a:txBody>
                  <a:tcPr marL="8630" marR="8630" marT="8630" marB="0" anchor="ctr">
                    <a:solidFill>
                      <a:srgbClr val="F7DAD3"/>
                    </a:solidFill>
                  </a:tcPr>
                </a:tc>
                <a:extLst>
                  <a:ext uri="{0D108BD9-81ED-4DB2-BD59-A6C34878D82A}">
                    <a16:rowId xmlns:a16="http://schemas.microsoft.com/office/drawing/2014/main" val="4237662781"/>
                  </a:ext>
                </a:extLst>
              </a:tr>
            </a:tbl>
          </a:graphicData>
        </a:graphic>
      </p:graphicFrame>
      <p:graphicFrame>
        <p:nvGraphicFramePr>
          <p:cNvPr id="3" name="Table 2">
            <a:extLst>
              <a:ext uri="{FF2B5EF4-FFF2-40B4-BE49-F238E27FC236}">
                <a16:creationId xmlns:a16="http://schemas.microsoft.com/office/drawing/2014/main" id="{F00A89B3-8683-A5CD-A309-6234AF8AA38B}"/>
              </a:ext>
            </a:extLst>
          </p:cNvPr>
          <p:cNvGraphicFramePr>
            <a:graphicFrameLocks noGrp="1"/>
          </p:cNvGraphicFramePr>
          <p:nvPr/>
        </p:nvGraphicFramePr>
        <p:xfrm>
          <a:off x="457199" y="2827362"/>
          <a:ext cx="1219200" cy="487680"/>
        </p:xfrm>
        <a:graphic>
          <a:graphicData uri="http://schemas.openxmlformats.org/drawingml/2006/table">
            <a:tbl>
              <a:tblPr firstRow="1" bandRow="1">
                <a:tableStyleId>{2D5ABB26-0587-4C30-8999-92F81FD0307C}</a:tableStyleId>
              </a:tblPr>
              <a:tblGrid>
                <a:gridCol w="278064">
                  <a:extLst>
                    <a:ext uri="{9D8B030D-6E8A-4147-A177-3AD203B41FA5}">
                      <a16:colId xmlns:a16="http://schemas.microsoft.com/office/drawing/2014/main" val="3666241199"/>
                    </a:ext>
                  </a:extLst>
                </a:gridCol>
                <a:gridCol w="941136">
                  <a:extLst>
                    <a:ext uri="{9D8B030D-6E8A-4147-A177-3AD203B41FA5}">
                      <a16:colId xmlns:a16="http://schemas.microsoft.com/office/drawing/2014/main" val="1753365576"/>
                    </a:ext>
                  </a:extLst>
                </a:gridCol>
              </a:tblGrid>
              <a:tr h="234279">
                <a:tc>
                  <a:txBody>
                    <a:bodyPr/>
                    <a:lstStyle/>
                    <a:p>
                      <a:endParaRPr lang="en-CA" sz="1000" dirty="0"/>
                    </a:p>
                  </a:txBody>
                  <a:tcPr>
                    <a:solidFill>
                      <a:srgbClr val="D5FDBF"/>
                    </a:solidFill>
                  </a:tcPr>
                </a:tc>
                <a:tc>
                  <a:txBody>
                    <a:bodyPr/>
                    <a:lstStyle/>
                    <a:p>
                      <a:r>
                        <a:rPr lang="en-US" sz="1000" dirty="0"/>
                        <a:t>Expected</a:t>
                      </a:r>
                      <a:endParaRPr lang="en-CA" sz="1000" dirty="0"/>
                    </a:p>
                  </a:txBody>
                  <a:tcPr/>
                </a:tc>
                <a:extLst>
                  <a:ext uri="{0D108BD9-81ED-4DB2-BD59-A6C34878D82A}">
                    <a16:rowId xmlns:a16="http://schemas.microsoft.com/office/drawing/2014/main" val="3269474305"/>
                  </a:ext>
                </a:extLst>
              </a:tr>
              <a:tr h="227516">
                <a:tc>
                  <a:txBody>
                    <a:bodyPr/>
                    <a:lstStyle/>
                    <a:p>
                      <a:endParaRPr lang="en-CA" sz="1000" dirty="0"/>
                    </a:p>
                  </a:txBody>
                  <a:tcPr>
                    <a:solidFill>
                      <a:srgbClr val="F7DAD3"/>
                    </a:solidFill>
                  </a:tcPr>
                </a:tc>
                <a:tc>
                  <a:txBody>
                    <a:bodyPr/>
                    <a:lstStyle/>
                    <a:p>
                      <a:r>
                        <a:rPr lang="en-US" sz="1000" dirty="0"/>
                        <a:t>Unexpected</a:t>
                      </a:r>
                      <a:endParaRPr lang="en-CA" sz="1000" dirty="0"/>
                    </a:p>
                  </a:txBody>
                  <a:tcPr/>
                </a:tc>
                <a:extLst>
                  <a:ext uri="{0D108BD9-81ED-4DB2-BD59-A6C34878D82A}">
                    <a16:rowId xmlns:a16="http://schemas.microsoft.com/office/drawing/2014/main" val="2513479491"/>
                  </a:ext>
                </a:extLst>
              </a:tr>
            </a:tbl>
          </a:graphicData>
        </a:graphic>
      </p:graphicFrame>
      <p:sp>
        <p:nvSpPr>
          <p:cNvPr id="6" name="TextBox 5">
            <a:extLst>
              <a:ext uri="{FF2B5EF4-FFF2-40B4-BE49-F238E27FC236}">
                <a16:creationId xmlns:a16="http://schemas.microsoft.com/office/drawing/2014/main" id="{64F63E2E-7BDB-8B3E-CBCD-7E97AE7F5461}"/>
              </a:ext>
            </a:extLst>
          </p:cNvPr>
          <p:cNvSpPr txBox="1"/>
          <p:nvPr/>
        </p:nvSpPr>
        <p:spPr>
          <a:xfrm>
            <a:off x="68865" y="3419792"/>
            <a:ext cx="1639450" cy="1546577"/>
          </a:xfrm>
          <a:prstGeom prst="rect">
            <a:avLst/>
          </a:prstGeom>
          <a:noFill/>
        </p:spPr>
        <p:txBody>
          <a:bodyPr wrap="square">
            <a:spAutoFit/>
          </a:bodyPr>
          <a:lstStyle/>
          <a:p>
            <a:r>
              <a:rPr lang="en-US" sz="1050" dirty="0"/>
              <a:t>* </a:t>
            </a:r>
            <a:r>
              <a:rPr lang="en-US" sz="1050" i="1" dirty="0"/>
              <a:t>ON-Marginalization Index data measured in </a:t>
            </a:r>
            <a:r>
              <a:rPr lang="en-US" sz="1050" b="1" i="1" dirty="0"/>
              <a:t>standard deviation units</a:t>
            </a:r>
            <a:endParaRPr lang="en-US" sz="1050" b="1" dirty="0"/>
          </a:p>
          <a:p>
            <a:r>
              <a:rPr lang="en-US" sz="1050" dirty="0"/>
              <a:t>** HVI Exposure measured in </a:t>
            </a:r>
            <a:r>
              <a:rPr lang="en-US" sz="1050" b="1" dirty="0"/>
              <a:t>0-100 scale</a:t>
            </a:r>
            <a:r>
              <a:rPr lang="en-US" sz="1050" dirty="0"/>
              <a:t>, where 0 is the lowest and 100 is the highest score</a:t>
            </a:r>
            <a:endParaRPr lang="en-CA" sz="1050" dirty="0"/>
          </a:p>
        </p:txBody>
      </p:sp>
      <p:sp>
        <p:nvSpPr>
          <p:cNvPr id="5" name="Rectangle 4">
            <a:extLst>
              <a:ext uri="{FF2B5EF4-FFF2-40B4-BE49-F238E27FC236}">
                <a16:creationId xmlns:a16="http://schemas.microsoft.com/office/drawing/2014/main" id="{A35C9373-56D0-D9DB-7684-59E48DBCA0BA}"/>
              </a:ext>
            </a:extLst>
          </p:cNvPr>
          <p:cNvSpPr/>
          <p:nvPr/>
        </p:nvSpPr>
        <p:spPr>
          <a:xfrm>
            <a:off x="7027524" y="2344152"/>
            <a:ext cx="1975323" cy="162331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tx1"/>
                </a:solidFill>
              </a:rPr>
              <a:t>Low income, low education, Long-Term Immigrant status and ON-MARG Racialized Newcomers</a:t>
            </a:r>
            <a:r>
              <a:rPr lang="en-CA" dirty="0">
                <a:solidFill>
                  <a:schemeClr val="tx1"/>
                </a:solidFill>
              </a:rPr>
              <a:t> had the largest effect on diabetes prevalence </a:t>
            </a:r>
            <a:endParaRPr lang="en-US" dirty="0">
              <a:solidFill>
                <a:schemeClr val="tx1"/>
              </a:solidFill>
            </a:endParaRPr>
          </a:p>
        </p:txBody>
      </p:sp>
    </p:spTree>
    <p:extLst>
      <p:ext uri="{BB962C8B-B14F-4D97-AF65-F5344CB8AC3E}">
        <p14:creationId xmlns:p14="http://schemas.microsoft.com/office/powerpoint/2010/main" val="1757015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8AFAFB2-7FAF-7E44-6E9D-F3207397CD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BD8824-427D-E04F-0181-01857E789FF2}"/>
              </a:ext>
            </a:extLst>
          </p:cNvPr>
          <p:cNvSpPr>
            <a:spLocks noGrp="1"/>
          </p:cNvSpPr>
          <p:nvPr>
            <p:ph type="title"/>
          </p:nvPr>
        </p:nvSpPr>
        <p:spPr>
          <a:xfrm>
            <a:off x="460867" y="751528"/>
            <a:ext cx="8222266" cy="755509"/>
          </a:xfrm>
        </p:spPr>
        <p:txBody>
          <a:bodyPr anchor="t">
            <a:normAutofit/>
          </a:bodyPr>
          <a:lstStyle/>
          <a:p>
            <a:r>
              <a:rPr lang="en-US" dirty="0"/>
              <a:t>Mississauga Model</a:t>
            </a:r>
            <a:endParaRPr lang="en-CA" dirty="0"/>
          </a:p>
        </p:txBody>
      </p:sp>
      <p:sp>
        <p:nvSpPr>
          <p:cNvPr id="10" name="Text Placeholder 2">
            <a:extLst>
              <a:ext uri="{FF2B5EF4-FFF2-40B4-BE49-F238E27FC236}">
                <a16:creationId xmlns:a16="http://schemas.microsoft.com/office/drawing/2014/main" id="{9EFC4A95-B173-429E-6986-5D299081EC26}"/>
              </a:ext>
            </a:extLst>
          </p:cNvPr>
          <p:cNvSpPr>
            <a:spLocks noGrp="1"/>
          </p:cNvSpPr>
          <p:nvPr>
            <p:ph type="body" idx="1"/>
          </p:nvPr>
        </p:nvSpPr>
        <p:spPr>
          <a:xfrm>
            <a:off x="543809" y="1363201"/>
            <a:ext cx="3868737" cy="512189"/>
          </a:xfrm>
        </p:spPr>
        <p:txBody>
          <a:bodyPr>
            <a:normAutofit/>
          </a:bodyPr>
          <a:lstStyle/>
          <a:p>
            <a:pPr algn="ctr"/>
            <a:r>
              <a:rPr lang="en-US" sz="1100" dirty="0"/>
              <a:t>Predicted Diabetes Prevalence in Mississauga</a:t>
            </a:r>
          </a:p>
        </p:txBody>
      </p:sp>
      <p:sp>
        <p:nvSpPr>
          <p:cNvPr id="12" name="Text Placeholder 4">
            <a:extLst>
              <a:ext uri="{FF2B5EF4-FFF2-40B4-BE49-F238E27FC236}">
                <a16:creationId xmlns:a16="http://schemas.microsoft.com/office/drawing/2014/main" id="{D3CE6F12-261D-2A65-5D82-B3E8986D76DF}"/>
              </a:ext>
            </a:extLst>
          </p:cNvPr>
          <p:cNvSpPr>
            <a:spLocks noGrp="1"/>
          </p:cNvSpPr>
          <p:nvPr>
            <p:ph type="body" sz="quarter" idx="3"/>
          </p:nvPr>
        </p:nvSpPr>
        <p:spPr>
          <a:xfrm>
            <a:off x="4848303" y="1575927"/>
            <a:ext cx="3887788" cy="299463"/>
          </a:xfrm>
        </p:spPr>
        <p:txBody>
          <a:bodyPr>
            <a:normAutofit/>
          </a:bodyPr>
          <a:lstStyle/>
          <a:p>
            <a:pPr algn="ctr"/>
            <a:r>
              <a:rPr lang="en-US" sz="1200" dirty="0"/>
              <a:t>Standardized Residuals for Mississauga</a:t>
            </a:r>
          </a:p>
        </p:txBody>
      </p:sp>
      <p:pic>
        <p:nvPicPr>
          <p:cNvPr id="3" name="Picture 2">
            <a:extLst>
              <a:ext uri="{FF2B5EF4-FFF2-40B4-BE49-F238E27FC236}">
                <a16:creationId xmlns:a16="http://schemas.microsoft.com/office/drawing/2014/main" id="{513074EC-E221-7062-1D04-2FC2145C5ADB}"/>
              </a:ext>
            </a:extLst>
          </p:cNvPr>
          <p:cNvPicPr>
            <a:picLocks noChangeAspect="1"/>
          </p:cNvPicPr>
          <p:nvPr/>
        </p:nvPicPr>
        <p:blipFill>
          <a:blip r:embed="rId3"/>
          <a:srcRect t="64440" r="11116" b="1919"/>
          <a:stretch>
            <a:fillRect/>
          </a:stretch>
        </p:blipFill>
        <p:spPr>
          <a:xfrm>
            <a:off x="189390" y="1989635"/>
            <a:ext cx="4530312" cy="2218884"/>
          </a:xfrm>
          <a:prstGeom prst="rect">
            <a:avLst/>
          </a:prstGeom>
        </p:spPr>
      </p:pic>
      <p:pic>
        <p:nvPicPr>
          <p:cNvPr id="4" name="Picture 3">
            <a:extLst>
              <a:ext uri="{FF2B5EF4-FFF2-40B4-BE49-F238E27FC236}">
                <a16:creationId xmlns:a16="http://schemas.microsoft.com/office/drawing/2014/main" id="{5838EA2E-EDEB-8B5A-A12B-2C57ADB8B726}"/>
              </a:ext>
            </a:extLst>
          </p:cNvPr>
          <p:cNvPicPr>
            <a:picLocks noChangeAspect="1"/>
          </p:cNvPicPr>
          <p:nvPr/>
        </p:nvPicPr>
        <p:blipFill>
          <a:blip r:embed="rId4"/>
          <a:srcRect t="64154" r="11116" b="2206"/>
          <a:stretch>
            <a:fillRect/>
          </a:stretch>
        </p:blipFill>
        <p:spPr>
          <a:xfrm>
            <a:off x="4617814" y="1974151"/>
            <a:ext cx="4530307" cy="2218883"/>
          </a:xfrm>
          <a:prstGeom prst="rect">
            <a:avLst/>
          </a:prstGeom>
        </p:spPr>
      </p:pic>
      <p:pic>
        <p:nvPicPr>
          <p:cNvPr id="8" name="Picture 7">
            <a:extLst>
              <a:ext uri="{FF2B5EF4-FFF2-40B4-BE49-F238E27FC236}">
                <a16:creationId xmlns:a16="http://schemas.microsoft.com/office/drawing/2014/main" id="{6532F587-F9D7-1034-F41D-6ACC46DC6BD5}"/>
              </a:ext>
            </a:extLst>
          </p:cNvPr>
          <p:cNvPicPr>
            <a:picLocks noChangeAspect="1"/>
          </p:cNvPicPr>
          <p:nvPr/>
        </p:nvPicPr>
        <p:blipFill>
          <a:blip r:embed="rId5"/>
          <a:srcRect l="70712" t="55319" b="6703"/>
          <a:stretch>
            <a:fillRect/>
          </a:stretch>
        </p:blipFill>
        <p:spPr>
          <a:xfrm>
            <a:off x="7387119" y="1934398"/>
            <a:ext cx="1554455" cy="1785711"/>
          </a:xfrm>
          <a:prstGeom prst="rect">
            <a:avLst/>
          </a:prstGeom>
        </p:spPr>
      </p:pic>
    </p:spTree>
    <p:extLst>
      <p:ext uri="{BB962C8B-B14F-4D97-AF65-F5344CB8AC3E}">
        <p14:creationId xmlns:p14="http://schemas.microsoft.com/office/powerpoint/2010/main" val="489897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E0363-10F0-565C-9813-7A2944BCDD7D}"/>
              </a:ext>
            </a:extLst>
          </p:cNvPr>
          <p:cNvSpPr>
            <a:spLocks noGrp="1"/>
          </p:cNvSpPr>
          <p:nvPr>
            <p:ph type="title"/>
          </p:nvPr>
        </p:nvSpPr>
        <p:spPr>
          <a:xfrm>
            <a:off x="457200" y="457201"/>
            <a:ext cx="8454628" cy="628774"/>
          </a:xfrm>
        </p:spPr>
        <p:txBody>
          <a:bodyPr>
            <a:normAutofit fontScale="90000"/>
          </a:bodyPr>
          <a:lstStyle/>
          <a:p>
            <a:r>
              <a:rPr lang="en-US" dirty="0"/>
              <a:t>Model Results for Mississauga</a:t>
            </a:r>
            <a:endParaRPr lang="en-CA" dirty="0"/>
          </a:p>
        </p:txBody>
      </p:sp>
      <p:sp>
        <p:nvSpPr>
          <p:cNvPr id="4" name="Rectangle: Rounded Corners 3">
            <a:extLst>
              <a:ext uri="{FF2B5EF4-FFF2-40B4-BE49-F238E27FC236}">
                <a16:creationId xmlns:a16="http://schemas.microsoft.com/office/drawing/2014/main" id="{5C4184A8-320A-180C-5040-374398C4D454}"/>
              </a:ext>
            </a:extLst>
          </p:cNvPr>
          <p:cNvSpPr/>
          <p:nvPr/>
        </p:nvSpPr>
        <p:spPr>
          <a:xfrm>
            <a:off x="457200" y="1157893"/>
            <a:ext cx="2512030" cy="2838753"/>
          </a:xfrm>
          <a:prstGeom prst="roundRect">
            <a:avLst>
              <a:gd name="adj" fmla="val 11452"/>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Socio-Economic Variables</a:t>
            </a:r>
          </a:p>
          <a:p>
            <a:pPr algn="ctr"/>
            <a:endParaRPr lang="en-US" sz="1600" b="1" dirty="0">
              <a:solidFill>
                <a:schemeClr val="tx1"/>
              </a:solidFill>
            </a:endParaRPr>
          </a:p>
          <a:p>
            <a:pPr algn="ctr"/>
            <a:endParaRPr lang="en-US" sz="1600" b="1" dirty="0">
              <a:solidFill>
                <a:schemeClr val="tx1"/>
              </a:solidFill>
            </a:endParaRPr>
          </a:p>
          <a:p>
            <a:pPr algn="ctr"/>
            <a:endParaRPr lang="en-CA" sz="1600" b="1" dirty="0">
              <a:solidFill>
                <a:schemeClr val="tx1"/>
              </a:solidFill>
            </a:endParaRPr>
          </a:p>
        </p:txBody>
      </p:sp>
      <p:sp>
        <p:nvSpPr>
          <p:cNvPr id="6" name="Rectangle: Rounded Corners 5">
            <a:extLst>
              <a:ext uri="{FF2B5EF4-FFF2-40B4-BE49-F238E27FC236}">
                <a16:creationId xmlns:a16="http://schemas.microsoft.com/office/drawing/2014/main" id="{FD60CD2F-A2C1-AB2A-EDDF-4B52A423F83B}"/>
              </a:ext>
            </a:extLst>
          </p:cNvPr>
          <p:cNvSpPr/>
          <p:nvPr/>
        </p:nvSpPr>
        <p:spPr>
          <a:xfrm>
            <a:off x="6174769" y="1156655"/>
            <a:ext cx="2512031" cy="2838752"/>
          </a:xfrm>
          <a:prstGeom prst="roundRect">
            <a:avLst>
              <a:gd name="adj" fmla="val 8180"/>
            </a:avLst>
          </a:prstGeom>
          <a:solidFill>
            <a:srgbClr val="C1B1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Built Environment Variables</a:t>
            </a:r>
          </a:p>
          <a:p>
            <a:pPr algn="ctr"/>
            <a:endParaRPr lang="en-US" sz="1600" b="1" dirty="0">
              <a:solidFill>
                <a:schemeClr val="tx1"/>
              </a:solidFill>
            </a:endParaRPr>
          </a:p>
          <a:p>
            <a:pPr algn="ctr"/>
            <a:endParaRPr lang="en-US" sz="1600" b="1" dirty="0">
              <a:solidFill>
                <a:schemeClr val="tx1"/>
              </a:solidFill>
            </a:endParaRPr>
          </a:p>
          <a:p>
            <a:pPr algn="ctr"/>
            <a:endParaRPr lang="en-CA" sz="1600" b="1" dirty="0">
              <a:solidFill>
                <a:schemeClr val="tx1"/>
              </a:solidFill>
            </a:endParaRPr>
          </a:p>
        </p:txBody>
      </p:sp>
      <p:sp>
        <p:nvSpPr>
          <p:cNvPr id="7" name="Rectangle: Rounded Corners 6">
            <a:extLst>
              <a:ext uri="{FF2B5EF4-FFF2-40B4-BE49-F238E27FC236}">
                <a16:creationId xmlns:a16="http://schemas.microsoft.com/office/drawing/2014/main" id="{2240A94C-B7EC-B6AF-2D08-209CCAAB36A7}"/>
              </a:ext>
            </a:extLst>
          </p:cNvPr>
          <p:cNvSpPr/>
          <p:nvPr/>
        </p:nvSpPr>
        <p:spPr>
          <a:xfrm>
            <a:off x="3315984" y="1157894"/>
            <a:ext cx="2512031" cy="2838752"/>
          </a:xfrm>
          <a:prstGeom prst="roundRect">
            <a:avLst>
              <a:gd name="adj" fmla="val 11452"/>
            </a:avLst>
          </a:prstGeom>
          <a:solidFill>
            <a:srgbClr val="ADD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Health Behavior Variables</a:t>
            </a:r>
          </a:p>
          <a:p>
            <a:pPr algn="ctr"/>
            <a:endParaRPr lang="en-US" sz="1600" b="1" dirty="0">
              <a:solidFill>
                <a:schemeClr val="tx1"/>
              </a:solidFill>
            </a:endParaRPr>
          </a:p>
          <a:p>
            <a:pPr algn="ctr"/>
            <a:endParaRPr lang="en-US" sz="1600" b="1" dirty="0">
              <a:solidFill>
                <a:schemeClr val="tx1"/>
              </a:solidFill>
            </a:endParaRPr>
          </a:p>
          <a:p>
            <a:pPr algn="ctr"/>
            <a:endParaRPr lang="en-CA" sz="1600" b="1" dirty="0">
              <a:solidFill>
                <a:schemeClr val="tx1"/>
              </a:solidFill>
            </a:endParaRPr>
          </a:p>
        </p:txBody>
      </p:sp>
      <p:sp>
        <p:nvSpPr>
          <p:cNvPr id="8" name="Rectangle 7">
            <a:extLst>
              <a:ext uri="{FF2B5EF4-FFF2-40B4-BE49-F238E27FC236}">
                <a16:creationId xmlns:a16="http://schemas.microsoft.com/office/drawing/2014/main" id="{8DE6EFC2-60FC-CBA2-1B08-B10F2294D45A}"/>
              </a:ext>
            </a:extLst>
          </p:cNvPr>
          <p:cNvSpPr/>
          <p:nvPr/>
        </p:nvSpPr>
        <p:spPr>
          <a:xfrm>
            <a:off x="112514" y="4255663"/>
            <a:ext cx="8939019" cy="6069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buNone/>
            </a:pPr>
            <a:r>
              <a:rPr lang="en-US" sz="1000" b="1" dirty="0">
                <a:solidFill>
                  <a:schemeClr val="tx1"/>
                </a:solidFill>
              </a:rPr>
              <a:t>*ON-Marg Index Resources </a:t>
            </a:r>
            <a:r>
              <a:rPr lang="en-US" sz="1000" dirty="0">
                <a:solidFill>
                  <a:schemeClr val="tx1"/>
                </a:solidFill>
              </a:rPr>
              <a:t>includes low-income, low education, unemployment, core housing need measures</a:t>
            </a:r>
          </a:p>
          <a:p>
            <a:pPr fontAlgn="t">
              <a:buNone/>
            </a:pPr>
            <a:r>
              <a:rPr lang="en-US" sz="1000" b="1" dirty="0">
                <a:solidFill>
                  <a:schemeClr val="tx1"/>
                </a:solidFill>
              </a:rPr>
              <a:t>*ON-Marg Index Racialized Newcomer </a:t>
            </a:r>
            <a:r>
              <a:rPr lang="en-US" sz="1000" dirty="0">
                <a:solidFill>
                  <a:schemeClr val="tx1"/>
                </a:solidFill>
              </a:rPr>
              <a:t>includes recent immigration (2016-present), any visible minority ethnicity</a:t>
            </a:r>
            <a:endParaRPr lang="en-US" sz="1000" b="1" dirty="0">
              <a:solidFill>
                <a:schemeClr val="tx1"/>
              </a:solidFill>
            </a:endParaRPr>
          </a:p>
          <a:p>
            <a:pPr fontAlgn="t">
              <a:buNone/>
            </a:pPr>
            <a:r>
              <a:rPr lang="en-US" sz="1000" b="1" dirty="0">
                <a:solidFill>
                  <a:schemeClr val="tx1"/>
                </a:solidFill>
              </a:rPr>
              <a:t>**HVI Exposure </a:t>
            </a:r>
            <a:r>
              <a:rPr lang="en-US" sz="1000" dirty="0">
                <a:solidFill>
                  <a:schemeClr val="tx1"/>
                </a:solidFill>
              </a:rPr>
              <a:t>includes: annual maximum mean warm-season land surface temperature; percent tree canopy coverage; mean greenest pixel</a:t>
            </a:r>
          </a:p>
        </p:txBody>
      </p:sp>
      <p:pic>
        <p:nvPicPr>
          <p:cNvPr id="3" name="Graphic 2" descr="Business Growth with solid fill">
            <a:extLst>
              <a:ext uri="{FF2B5EF4-FFF2-40B4-BE49-F238E27FC236}">
                <a16:creationId xmlns:a16="http://schemas.microsoft.com/office/drawing/2014/main" id="{1E0BA218-64EE-9DFF-D2F2-B69F5324EF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6015" y="2571750"/>
            <a:ext cx="914400" cy="914400"/>
          </a:xfrm>
          <a:prstGeom prst="rect">
            <a:avLst/>
          </a:prstGeom>
        </p:spPr>
      </p:pic>
      <p:pic>
        <p:nvPicPr>
          <p:cNvPr id="9" name="Graphic 8" descr="Doctor female with solid fill">
            <a:extLst>
              <a:ext uri="{FF2B5EF4-FFF2-40B4-BE49-F238E27FC236}">
                <a16:creationId xmlns:a16="http://schemas.microsoft.com/office/drawing/2014/main" id="{F21DFE32-1B81-6D88-B5B3-DB3A23DC6E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14799" y="2571750"/>
            <a:ext cx="914400" cy="914400"/>
          </a:xfrm>
          <a:prstGeom prst="rect">
            <a:avLst/>
          </a:prstGeom>
        </p:spPr>
      </p:pic>
      <p:pic>
        <p:nvPicPr>
          <p:cNvPr id="10" name="Graphic 9" descr="Agriculture with solid fill">
            <a:extLst>
              <a:ext uri="{FF2B5EF4-FFF2-40B4-BE49-F238E27FC236}">
                <a16:creationId xmlns:a16="http://schemas.microsoft.com/office/drawing/2014/main" id="{F7A9F364-2629-53E0-9E34-6B28BAF125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73584" y="2571750"/>
            <a:ext cx="914400" cy="914400"/>
          </a:xfrm>
          <a:prstGeom prst="rect">
            <a:avLst/>
          </a:prstGeom>
        </p:spPr>
      </p:pic>
    </p:spTree>
    <p:extLst>
      <p:ext uri="{BB962C8B-B14F-4D97-AF65-F5344CB8AC3E}">
        <p14:creationId xmlns:p14="http://schemas.microsoft.com/office/powerpoint/2010/main" val="1627109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3D037-52AC-356E-7D3C-E3CBEBE05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494E8D-8A53-266B-66DA-775CE31A2804}"/>
              </a:ext>
            </a:extLst>
          </p:cNvPr>
          <p:cNvSpPr>
            <a:spLocks noGrp="1"/>
          </p:cNvSpPr>
          <p:nvPr>
            <p:ph type="title"/>
          </p:nvPr>
        </p:nvSpPr>
        <p:spPr>
          <a:xfrm>
            <a:off x="457200" y="498173"/>
            <a:ext cx="8219090" cy="876027"/>
          </a:xfrm>
        </p:spPr>
        <p:txBody>
          <a:bodyPr vert="horz" lIns="91440" tIns="45720" rIns="91440" bIns="45720" rtlCol="0" anchor="t">
            <a:noAutofit/>
          </a:bodyPr>
          <a:lstStyle/>
          <a:p>
            <a:r>
              <a:rPr lang="en-US" sz="3600" dirty="0"/>
              <a:t>Model Results for Mississauga</a:t>
            </a:r>
            <a:endParaRPr lang="en-CA" sz="3300" dirty="0"/>
          </a:p>
        </p:txBody>
      </p:sp>
      <p:sp>
        <p:nvSpPr>
          <p:cNvPr id="15" name="Rectangle: Rounded Corners 14">
            <a:extLst>
              <a:ext uri="{FF2B5EF4-FFF2-40B4-BE49-F238E27FC236}">
                <a16:creationId xmlns:a16="http://schemas.microsoft.com/office/drawing/2014/main" id="{AA75C4CF-642F-A8CA-7CFB-A17B5508A6FA}"/>
              </a:ext>
            </a:extLst>
          </p:cNvPr>
          <p:cNvSpPr/>
          <p:nvPr/>
        </p:nvSpPr>
        <p:spPr>
          <a:xfrm>
            <a:off x="393357" y="1201833"/>
            <a:ext cx="8357286" cy="1369917"/>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sz="1400" dirty="0">
                <a:solidFill>
                  <a:schemeClr val="tx1"/>
                </a:solidFill>
              </a:rPr>
              <a:t>Neighborhoods with high </a:t>
            </a:r>
            <a:r>
              <a:rPr lang="en-US" sz="1400" b="1" dirty="0">
                <a:solidFill>
                  <a:schemeClr val="tx1"/>
                </a:solidFill>
              </a:rPr>
              <a:t>visible minority populations </a:t>
            </a:r>
            <a:r>
              <a:rPr lang="en-US" sz="1400" dirty="0">
                <a:solidFill>
                  <a:schemeClr val="tx1"/>
                </a:solidFill>
              </a:rPr>
              <a:t>and </a:t>
            </a:r>
            <a:r>
              <a:rPr lang="en-US" sz="1400" b="1" dirty="0">
                <a:solidFill>
                  <a:schemeClr val="tx1"/>
                </a:solidFill>
              </a:rPr>
              <a:t>recent immigrants </a:t>
            </a:r>
            <a:r>
              <a:rPr lang="en-US" sz="1400" dirty="0">
                <a:solidFill>
                  <a:schemeClr val="tx1"/>
                </a:solidFill>
              </a:rPr>
              <a:t>have higher diabetes prevalence.</a:t>
            </a:r>
          </a:p>
          <a:p>
            <a:pPr lvl="3"/>
            <a:r>
              <a:rPr lang="en-US" sz="1400" b="1" dirty="0">
                <a:solidFill>
                  <a:schemeClr val="tx1"/>
                </a:solidFill>
              </a:rPr>
              <a:t>Long-term immigrant status</a:t>
            </a:r>
            <a:r>
              <a:rPr lang="en-US" sz="1400" dirty="0">
                <a:solidFill>
                  <a:schemeClr val="tx1"/>
                </a:solidFill>
              </a:rPr>
              <a:t> is driver of diabetes prevalence.</a:t>
            </a:r>
          </a:p>
          <a:p>
            <a:pPr lvl="3"/>
            <a:r>
              <a:rPr lang="en-US" sz="1400" b="1" dirty="0">
                <a:solidFill>
                  <a:schemeClr val="tx1"/>
                </a:solidFill>
              </a:rPr>
              <a:t>Education</a:t>
            </a:r>
            <a:r>
              <a:rPr lang="en-US" sz="1400" dirty="0">
                <a:solidFill>
                  <a:schemeClr val="tx1"/>
                </a:solidFill>
              </a:rPr>
              <a:t> and </a:t>
            </a:r>
            <a:r>
              <a:rPr lang="en-US" sz="1400" b="1" dirty="0">
                <a:solidFill>
                  <a:schemeClr val="tx1"/>
                </a:solidFill>
              </a:rPr>
              <a:t>core housing need </a:t>
            </a:r>
            <a:r>
              <a:rPr lang="en-US" sz="1400" dirty="0">
                <a:solidFill>
                  <a:schemeClr val="tx1"/>
                </a:solidFill>
              </a:rPr>
              <a:t>are socio-economic </a:t>
            </a:r>
            <a:r>
              <a:rPr lang="en-US" sz="1400" i="1" dirty="0">
                <a:solidFill>
                  <a:schemeClr val="tx1"/>
                </a:solidFill>
              </a:rPr>
              <a:t>driver</a:t>
            </a:r>
            <a:r>
              <a:rPr lang="en-US" sz="1400" dirty="0">
                <a:solidFill>
                  <a:schemeClr val="tx1"/>
                </a:solidFill>
              </a:rPr>
              <a:t> of diabetes prevalence. </a:t>
            </a:r>
          </a:p>
          <a:p>
            <a:pPr lvl="3"/>
            <a:r>
              <a:rPr lang="en-US" sz="1400" b="1" dirty="0">
                <a:solidFill>
                  <a:schemeClr val="tx1"/>
                </a:solidFill>
              </a:rPr>
              <a:t>Low-income</a:t>
            </a:r>
            <a:r>
              <a:rPr lang="en-US" sz="1400" dirty="0">
                <a:solidFill>
                  <a:schemeClr val="tx1"/>
                </a:solidFill>
              </a:rPr>
              <a:t> has a </a:t>
            </a:r>
            <a:r>
              <a:rPr lang="en-US" sz="1400" i="1" dirty="0">
                <a:solidFill>
                  <a:schemeClr val="tx1"/>
                </a:solidFill>
              </a:rPr>
              <a:t>strong negative </a:t>
            </a:r>
            <a:r>
              <a:rPr lang="en-US" sz="1400" dirty="0">
                <a:solidFill>
                  <a:schemeClr val="tx1"/>
                </a:solidFill>
              </a:rPr>
              <a:t>association with diabetes prevalence.</a:t>
            </a:r>
          </a:p>
        </p:txBody>
      </p:sp>
      <p:sp>
        <p:nvSpPr>
          <p:cNvPr id="22" name="Rectangle: Rounded Corners 21">
            <a:extLst>
              <a:ext uri="{FF2B5EF4-FFF2-40B4-BE49-F238E27FC236}">
                <a16:creationId xmlns:a16="http://schemas.microsoft.com/office/drawing/2014/main" id="{74D3187C-7617-C6F1-7451-0B21519FA312}"/>
              </a:ext>
            </a:extLst>
          </p:cNvPr>
          <p:cNvSpPr/>
          <p:nvPr/>
        </p:nvSpPr>
        <p:spPr>
          <a:xfrm>
            <a:off x="393357" y="2733843"/>
            <a:ext cx="8357286" cy="933120"/>
          </a:xfrm>
          <a:prstGeom prst="roundRect">
            <a:avLst/>
          </a:prstGeom>
          <a:solidFill>
            <a:srgbClr val="BDE3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sz="1400" b="1" dirty="0">
                <a:solidFill>
                  <a:schemeClr val="tx1"/>
                </a:solidFill>
              </a:rPr>
              <a:t>Access to a regular health care provider </a:t>
            </a:r>
            <a:r>
              <a:rPr lang="en-US" sz="1400" dirty="0">
                <a:solidFill>
                  <a:schemeClr val="tx1"/>
                </a:solidFill>
              </a:rPr>
              <a:t>is a </a:t>
            </a:r>
            <a:r>
              <a:rPr lang="en-US" sz="1400" i="1" dirty="0">
                <a:solidFill>
                  <a:schemeClr val="tx1"/>
                </a:solidFill>
              </a:rPr>
              <a:t>driver</a:t>
            </a:r>
            <a:r>
              <a:rPr lang="en-US" sz="1400" dirty="0">
                <a:solidFill>
                  <a:schemeClr val="tx1"/>
                </a:solidFill>
              </a:rPr>
              <a:t> of diabetes prevalence; however, this variable is likely representing disease burden.</a:t>
            </a:r>
          </a:p>
        </p:txBody>
      </p:sp>
      <p:sp>
        <p:nvSpPr>
          <p:cNvPr id="23" name="Rectangle: Rounded Corners 22">
            <a:extLst>
              <a:ext uri="{FF2B5EF4-FFF2-40B4-BE49-F238E27FC236}">
                <a16:creationId xmlns:a16="http://schemas.microsoft.com/office/drawing/2014/main" id="{AA7F1F8A-8749-616C-0E22-591A2B7BB52E}"/>
              </a:ext>
            </a:extLst>
          </p:cNvPr>
          <p:cNvSpPr/>
          <p:nvPr/>
        </p:nvSpPr>
        <p:spPr>
          <a:xfrm>
            <a:off x="393357" y="3829056"/>
            <a:ext cx="8357286" cy="933120"/>
          </a:xfrm>
          <a:prstGeom prst="roundRect">
            <a:avLst/>
          </a:prstGeom>
          <a:solidFill>
            <a:srgbClr val="CEC1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dirty="0">
                <a:solidFill>
                  <a:schemeClr val="tx1"/>
                </a:solidFill>
              </a:rPr>
              <a:t>Neighborhoods that have low shade and tree canopy coverage (</a:t>
            </a:r>
            <a:r>
              <a:rPr lang="en-US" b="1" dirty="0">
                <a:solidFill>
                  <a:schemeClr val="tx1"/>
                </a:solidFill>
              </a:rPr>
              <a:t>HVI Exposure</a:t>
            </a:r>
            <a:r>
              <a:rPr lang="en-US" dirty="0">
                <a:solidFill>
                  <a:schemeClr val="tx1"/>
                </a:solidFill>
              </a:rPr>
              <a:t>) have </a:t>
            </a:r>
            <a:r>
              <a:rPr lang="en-US" i="1" dirty="0">
                <a:solidFill>
                  <a:schemeClr val="tx1"/>
                </a:solidFill>
              </a:rPr>
              <a:t>higher</a:t>
            </a:r>
            <a:r>
              <a:rPr lang="en-US" dirty="0">
                <a:solidFill>
                  <a:schemeClr val="tx1"/>
                </a:solidFill>
              </a:rPr>
              <a:t> diabetes prevalence.</a:t>
            </a:r>
          </a:p>
        </p:txBody>
      </p:sp>
      <p:pic>
        <p:nvPicPr>
          <p:cNvPr id="4" name="Graphic 3" descr="Business Growth with solid fill">
            <a:extLst>
              <a:ext uri="{FF2B5EF4-FFF2-40B4-BE49-F238E27FC236}">
                <a16:creationId xmlns:a16="http://schemas.microsoft.com/office/drawing/2014/main" id="{BA974823-F87F-1A1B-EC15-03291E81B5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647" y="1484493"/>
            <a:ext cx="914400" cy="914400"/>
          </a:xfrm>
          <a:prstGeom prst="rect">
            <a:avLst/>
          </a:prstGeom>
        </p:spPr>
      </p:pic>
      <p:pic>
        <p:nvPicPr>
          <p:cNvPr id="8" name="Graphic 7" descr="Agriculture with solid fill">
            <a:extLst>
              <a:ext uri="{FF2B5EF4-FFF2-40B4-BE49-F238E27FC236}">
                <a16:creationId xmlns:a16="http://schemas.microsoft.com/office/drawing/2014/main" id="{6093ED6A-A90B-81B1-B90A-5D6B7C5C4D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6647" y="3847776"/>
            <a:ext cx="914400" cy="914400"/>
          </a:xfrm>
          <a:prstGeom prst="rect">
            <a:avLst/>
          </a:prstGeom>
        </p:spPr>
      </p:pic>
      <p:pic>
        <p:nvPicPr>
          <p:cNvPr id="10" name="Graphic 9" descr="Doctor female with solid fill">
            <a:extLst>
              <a:ext uri="{FF2B5EF4-FFF2-40B4-BE49-F238E27FC236}">
                <a16:creationId xmlns:a16="http://schemas.microsoft.com/office/drawing/2014/main" id="{45871101-1F08-7AB7-0969-B59455AA231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6647" y="2733843"/>
            <a:ext cx="914400" cy="914400"/>
          </a:xfrm>
          <a:prstGeom prst="rect">
            <a:avLst/>
          </a:prstGeom>
        </p:spPr>
      </p:pic>
    </p:spTree>
    <p:extLst>
      <p:ext uri="{BB962C8B-B14F-4D97-AF65-F5344CB8AC3E}">
        <p14:creationId xmlns:p14="http://schemas.microsoft.com/office/powerpoint/2010/main" val="25417348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3879F-2B31-EBED-97F6-843C0EFE24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76362-1644-E79B-C38D-A7CD8287A080}"/>
              </a:ext>
            </a:extLst>
          </p:cNvPr>
          <p:cNvSpPr>
            <a:spLocks noGrp="1"/>
          </p:cNvSpPr>
          <p:nvPr>
            <p:ph type="title"/>
          </p:nvPr>
        </p:nvSpPr>
        <p:spPr>
          <a:xfrm>
            <a:off x="638432" y="498173"/>
            <a:ext cx="7928919" cy="876027"/>
          </a:xfrm>
        </p:spPr>
        <p:txBody>
          <a:bodyPr vert="horz" lIns="91440" tIns="45720" rIns="91440" bIns="45720" rtlCol="0" anchor="t">
            <a:noAutofit/>
          </a:bodyPr>
          <a:lstStyle/>
          <a:p>
            <a:r>
              <a:rPr lang="en-US" sz="3400" dirty="0"/>
              <a:t>Model Results for Mississauga</a:t>
            </a:r>
            <a:endParaRPr lang="en-CA" sz="3400" dirty="0"/>
          </a:p>
        </p:txBody>
      </p:sp>
      <p:sp>
        <p:nvSpPr>
          <p:cNvPr id="15" name="Rectangle: Rounded Corners 14">
            <a:extLst>
              <a:ext uri="{FF2B5EF4-FFF2-40B4-BE49-F238E27FC236}">
                <a16:creationId xmlns:a16="http://schemas.microsoft.com/office/drawing/2014/main" id="{785A508D-9BFE-A957-B2C4-3E6CEBA884AE}"/>
              </a:ext>
            </a:extLst>
          </p:cNvPr>
          <p:cNvSpPr/>
          <p:nvPr/>
        </p:nvSpPr>
        <p:spPr>
          <a:xfrm>
            <a:off x="503154" y="1205025"/>
            <a:ext cx="8183646" cy="2254513"/>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sz="1400" dirty="0">
                <a:solidFill>
                  <a:schemeClr val="tx1"/>
                </a:solidFill>
              </a:rPr>
              <a:t>Neighborhoods with high </a:t>
            </a:r>
            <a:r>
              <a:rPr lang="en-US" sz="1400" b="1" dirty="0">
                <a:solidFill>
                  <a:schemeClr val="tx1"/>
                </a:solidFill>
              </a:rPr>
              <a:t>visible minority populations </a:t>
            </a:r>
            <a:r>
              <a:rPr lang="en-US" sz="1400" dirty="0">
                <a:solidFill>
                  <a:schemeClr val="tx1"/>
                </a:solidFill>
              </a:rPr>
              <a:t>and </a:t>
            </a:r>
            <a:r>
              <a:rPr lang="en-US" sz="1400" b="1" dirty="0">
                <a:solidFill>
                  <a:schemeClr val="tx1"/>
                </a:solidFill>
              </a:rPr>
              <a:t>recent immigrants </a:t>
            </a:r>
            <a:r>
              <a:rPr lang="en-US" sz="1400" dirty="0">
                <a:solidFill>
                  <a:schemeClr val="tx1"/>
                </a:solidFill>
              </a:rPr>
              <a:t>have higher diabetes prevalence:</a:t>
            </a:r>
          </a:p>
          <a:p>
            <a:pPr marL="971550" lvl="2" indent="-285750">
              <a:buFont typeface="Arial" panose="020B0604020202020204" pitchFamily="34" charset="0"/>
              <a:buChar char="•"/>
            </a:pPr>
            <a:r>
              <a:rPr lang="en-US" sz="1400" dirty="0">
                <a:solidFill>
                  <a:schemeClr val="tx1"/>
                </a:solidFill>
              </a:rPr>
              <a:t>36.4% of Peel’s immigrants are family‑sponsored, a group that tends to be older—contradicting the typical “Healthy Immigrant Effect” </a:t>
            </a:r>
            <a:r>
              <a:rPr lang="en-US" sz="1100" dirty="0">
                <a:solidFill>
                  <a:schemeClr val="tx1"/>
                </a:solidFill>
              </a:rPr>
              <a:t>(Region of Peel, 2021).</a:t>
            </a:r>
            <a:endParaRPr lang="en-US" sz="1400" dirty="0">
              <a:solidFill>
                <a:schemeClr val="tx1"/>
              </a:solidFill>
            </a:endParaRPr>
          </a:p>
          <a:p>
            <a:pPr marL="971550" lvl="2" indent="-285750">
              <a:buFont typeface="Arial" panose="020B0604020202020204" pitchFamily="34" charset="0"/>
              <a:buChar char="•"/>
            </a:pPr>
            <a:r>
              <a:rPr lang="en-US" sz="1400" dirty="0">
                <a:solidFill>
                  <a:schemeClr val="tx1"/>
                </a:solidFill>
              </a:rPr>
              <a:t>The </a:t>
            </a:r>
            <a:r>
              <a:rPr lang="en-US" sz="1400" b="1" dirty="0">
                <a:solidFill>
                  <a:schemeClr val="tx1"/>
                </a:solidFill>
              </a:rPr>
              <a:t>ON-Marg Resources Index</a:t>
            </a:r>
            <a:r>
              <a:rPr lang="en-US" sz="1400" dirty="0">
                <a:solidFill>
                  <a:schemeClr val="tx1"/>
                </a:solidFill>
              </a:rPr>
              <a:t> captures other visible minority groups (Arab and Filipino) that may also drive diabetes prevalence in Mississauga.</a:t>
            </a:r>
          </a:p>
          <a:p>
            <a:pPr lvl="2"/>
            <a:r>
              <a:rPr lang="en-US" sz="1400" b="1" dirty="0">
                <a:solidFill>
                  <a:schemeClr val="tx1"/>
                </a:solidFill>
              </a:rPr>
              <a:t>South Asian </a:t>
            </a:r>
            <a:r>
              <a:rPr lang="en-US" sz="1400" dirty="0">
                <a:solidFill>
                  <a:schemeClr val="tx1"/>
                </a:solidFill>
              </a:rPr>
              <a:t>and </a:t>
            </a:r>
            <a:r>
              <a:rPr lang="en-US" sz="1400" b="1" dirty="0">
                <a:solidFill>
                  <a:schemeClr val="tx1"/>
                </a:solidFill>
              </a:rPr>
              <a:t>Black</a:t>
            </a:r>
            <a:r>
              <a:rPr lang="en-US" sz="1400" dirty="0">
                <a:solidFill>
                  <a:schemeClr val="tx1"/>
                </a:solidFill>
              </a:rPr>
              <a:t> </a:t>
            </a:r>
            <a:r>
              <a:rPr lang="en-US" sz="1400" b="1" dirty="0">
                <a:solidFill>
                  <a:schemeClr val="tx1"/>
                </a:solidFill>
              </a:rPr>
              <a:t>visible minority </a:t>
            </a:r>
            <a:r>
              <a:rPr lang="en-US" sz="1400" dirty="0">
                <a:solidFill>
                  <a:schemeClr val="tx1"/>
                </a:solidFill>
              </a:rPr>
              <a:t>populations are both significant independent drivers of diabetes. </a:t>
            </a:r>
          </a:p>
          <a:p>
            <a:pPr lvl="2"/>
            <a:r>
              <a:rPr lang="en-US" sz="1400" b="1" dirty="0">
                <a:solidFill>
                  <a:schemeClr val="tx1"/>
                </a:solidFill>
              </a:rPr>
              <a:t>Long-term immigrant status </a:t>
            </a:r>
            <a:r>
              <a:rPr lang="en-US" sz="1400" dirty="0">
                <a:solidFill>
                  <a:schemeClr val="tx1"/>
                </a:solidFill>
              </a:rPr>
              <a:t>is driver of diabetes prevalence:</a:t>
            </a:r>
          </a:p>
          <a:p>
            <a:pPr marL="971550" lvl="2" indent="-285750">
              <a:buFont typeface="Arial" panose="020B0604020202020204" pitchFamily="34" charset="0"/>
              <a:buChar char="•"/>
            </a:pPr>
            <a:r>
              <a:rPr lang="en-US" sz="1400" dirty="0">
                <a:solidFill>
                  <a:schemeClr val="tx1"/>
                </a:solidFill>
              </a:rPr>
              <a:t>Likely due to aging, declining health, and acculturation </a:t>
            </a:r>
            <a:r>
              <a:rPr lang="en-US" sz="1100" dirty="0">
                <a:solidFill>
                  <a:schemeClr val="tx1"/>
                </a:solidFill>
              </a:rPr>
              <a:t>(Adjei et al., 2020).</a:t>
            </a:r>
          </a:p>
        </p:txBody>
      </p:sp>
      <p:pic>
        <p:nvPicPr>
          <p:cNvPr id="4" name="Graphic 3" descr="Business Growth with solid fill">
            <a:extLst>
              <a:ext uri="{FF2B5EF4-FFF2-40B4-BE49-F238E27FC236}">
                <a16:creationId xmlns:a16="http://schemas.microsoft.com/office/drawing/2014/main" id="{FD3965A3-328B-D94E-5FEC-69F0E60B18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529" y="1635613"/>
            <a:ext cx="696668" cy="696668"/>
          </a:xfrm>
          <a:prstGeom prst="rect">
            <a:avLst/>
          </a:prstGeom>
        </p:spPr>
      </p:pic>
      <p:sp>
        <p:nvSpPr>
          <p:cNvPr id="7" name="Rectangle: Rounded Corners 6">
            <a:extLst>
              <a:ext uri="{FF2B5EF4-FFF2-40B4-BE49-F238E27FC236}">
                <a16:creationId xmlns:a16="http://schemas.microsoft.com/office/drawing/2014/main" id="{CD4C2F4A-2377-22CC-99E4-4CEB13710195}"/>
              </a:ext>
            </a:extLst>
          </p:cNvPr>
          <p:cNvSpPr/>
          <p:nvPr/>
        </p:nvSpPr>
        <p:spPr>
          <a:xfrm>
            <a:off x="503154" y="3543678"/>
            <a:ext cx="8183646" cy="1392547"/>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sz="1400" b="1" dirty="0">
                <a:solidFill>
                  <a:schemeClr val="tx1"/>
                </a:solidFill>
              </a:rPr>
              <a:t>Education</a:t>
            </a:r>
            <a:r>
              <a:rPr lang="en-US" sz="1400" dirty="0">
                <a:solidFill>
                  <a:schemeClr val="tx1"/>
                </a:solidFill>
              </a:rPr>
              <a:t> and </a:t>
            </a:r>
            <a:r>
              <a:rPr lang="en-US" sz="1400" b="1" dirty="0">
                <a:solidFill>
                  <a:schemeClr val="tx1"/>
                </a:solidFill>
              </a:rPr>
              <a:t>core housing need </a:t>
            </a:r>
            <a:r>
              <a:rPr lang="en-US" sz="1400" dirty="0">
                <a:solidFill>
                  <a:schemeClr val="tx1"/>
                </a:solidFill>
              </a:rPr>
              <a:t>are both socio-economic drivers of diabetes. </a:t>
            </a:r>
          </a:p>
          <a:p>
            <a:pPr lvl="2"/>
            <a:r>
              <a:rPr lang="en-US" sz="1400" b="1" dirty="0">
                <a:solidFill>
                  <a:schemeClr val="tx1"/>
                </a:solidFill>
              </a:rPr>
              <a:t>Low-income</a:t>
            </a:r>
            <a:r>
              <a:rPr lang="en-US" sz="1400" dirty="0">
                <a:solidFill>
                  <a:schemeClr val="tx1"/>
                </a:solidFill>
              </a:rPr>
              <a:t> has a strong </a:t>
            </a:r>
            <a:r>
              <a:rPr lang="en-US" sz="1400" i="1" dirty="0">
                <a:solidFill>
                  <a:schemeClr val="tx1"/>
                </a:solidFill>
              </a:rPr>
              <a:t>negative</a:t>
            </a:r>
            <a:r>
              <a:rPr lang="en-US" sz="1400" dirty="0">
                <a:solidFill>
                  <a:schemeClr val="tx1"/>
                </a:solidFill>
              </a:rPr>
              <a:t> association with diabetes prevalence:</a:t>
            </a:r>
          </a:p>
          <a:p>
            <a:pPr marL="971550" lvl="2" indent="-285750">
              <a:buFont typeface="Arial" panose="020B0604020202020204" pitchFamily="34" charset="0"/>
              <a:buChar char="•"/>
            </a:pPr>
            <a:r>
              <a:rPr lang="en-US" sz="1400" dirty="0">
                <a:solidFill>
                  <a:schemeClr val="tx1"/>
                </a:solidFill>
              </a:rPr>
              <a:t>Interactions with other variables may be flipping the relationship.</a:t>
            </a:r>
          </a:p>
          <a:p>
            <a:pPr marL="971550" lvl="2" indent="-285750">
              <a:buFont typeface="Arial" panose="020B0604020202020204" pitchFamily="34" charset="0"/>
              <a:buChar char="•"/>
            </a:pPr>
            <a:r>
              <a:rPr lang="en-US" sz="1400" dirty="0">
                <a:solidFill>
                  <a:schemeClr val="tx1"/>
                </a:solidFill>
              </a:rPr>
              <a:t>Collinear with ON-MARG Racialized Newcomers, Core Housing Need, and Black and South Asian populations.</a:t>
            </a:r>
          </a:p>
          <a:p>
            <a:pPr marL="971550" lvl="2" indent="-285750">
              <a:buFont typeface="Arial" panose="020B0604020202020204" pitchFamily="34" charset="0"/>
              <a:buChar char="•"/>
            </a:pPr>
            <a:r>
              <a:rPr lang="en-US" sz="1400" dirty="0">
                <a:solidFill>
                  <a:schemeClr val="tx1"/>
                </a:solidFill>
              </a:rPr>
              <a:t>May be representing a missing spatial variable that is not explained in the model.</a:t>
            </a:r>
          </a:p>
        </p:txBody>
      </p:sp>
      <p:pic>
        <p:nvPicPr>
          <p:cNvPr id="11" name="Graphic 10" descr="Money with solid fill">
            <a:extLst>
              <a:ext uri="{FF2B5EF4-FFF2-40B4-BE49-F238E27FC236}">
                <a16:creationId xmlns:a16="http://schemas.microsoft.com/office/drawing/2014/main" id="{2DDCE673-7923-823B-12A3-FD04A3098C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529" y="3890126"/>
            <a:ext cx="610951" cy="610951"/>
          </a:xfrm>
          <a:prstGeom prst="rect">
            <a:avLst/>
          </a:prstGeom>
        </p:spPr>
      </p:pic>
      <p:pic>
        <p:nvPicPr>
          <p:cNvPr id="13" name="Graphic 12" descr="Earth Globe - Asia with solid fill">
            <a:extLst>
              <a:ext uri="{FF2B5EF4-FFF2-40B4-BE49-F238E27FC236}">
                <a16:creationId xmlns:a16="http://schemas.microsoft.com/office/drawing/2014/main" id="{CB15A059-1A50-13C8-8477-6205ECFCEE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2529" y="2416421"/>
            <a:ext cx="696668" cy="696668"/>
          </a:xfrm>
          <a:prstGeom prst="rect">
            <a:avLst/>
          </a:prstGeom>
        </p:spPr>
      </p:pic>
    </p:spTree>
    <p:extLst>
      <p:ext uri="{BB962C8B-B14F-4D97-AF65-F5344CB8AC3E}">
        <p14:creationId xmlns:p14="http://schemas.microsoft.com/office/powerpoint/2010/main" val="291758439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560D2-6694-48CA-AC91-BDE9F889E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F1629-F1D3-508D-0614-6D7C4D7600F5}"/>
              </a:ext>
            </a:extLst>
          </p:cNvPr>
          <p:cNvSpPr>
            <a:spLocks noGrp="1"/>
          </p:cNvSpPr>
          <p:nvPr>
            <p:ph type="title"/>
          </p:nvPr>
        </p:nvSpPr>
        <p:spPr>
          <a:xfrm>
            <a:off x="457200" y="498173"/>
            <a:ext cx="8219090" cy="876027"/>
          </a:xfrm>
        </p:spPr>
        <p:txBody>
          <a:bodyPr vert="horz" lIns="91440" tIns="45720" rIns="91440" bIns="45720" rtlCol="0" anchor="t">
            <a:noAutofit/>
          </a:bodyPr>
          <a:lstStyle/>
          <a:p>
            <a:r>
              <a:rPr lang="en-US" sz="3600" dirty="0"/>
              <a:t>Model Results for Mississauga</a:t>
            </a:r>
            <a:endParaRPr lang="en-CA" sz="3300" dirty="0"/>
          </a:p>
        </p:txBody>
      </p:sp>
      <p:sp>
        <p:nvSpPr>
          <p:cNvPr id="22" name="Rectangle: Rounded Corners 21">
            <a:extLst>
              <a:ext uri="{FF2B5EF4-FFF2-40B4-BE49-F238E27FC236}">
                <a16:creationId xmlns:a16="http://schemas.microsoft.com/office/drawing/2014/main" id="{7DAA73AB-4BBB-8BCD-0965-BBB5920C4B3D}"/>
              </a:ext>
            </a:extLst>
          </p:cNvPr>
          <p:cNvSpPr/>
          <p:nvPr/>
        </p:nvSpPr>
        <p:spPr>
          <a:xfrm>
            <a:off x="393357" y="1609863"/>
            <a:ext cx="8357286" cy="1095213"/>
          </a:xfrm>
          <a:prstGeom prst="roundRect">
            <a:avLst/>
          </a:prstGeom>
          <a:solidFill>
            <a:srgbClr val="BDE3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sz="1400" b="1" dirty="0">
                <a:solidFill>
                  <a:schemeClr val="tx1"/>
                </a:solidFill>
              </a:rPr>
              <a:t>Access to a regular health care provider </a:t>
            </a:r>
            <a:r>
              <a:rPr lang="en-US" sz="1400" dirty="0">
                <a:solidFill>
                  <a:schemeClr val="tx1"/>
                </a:solidFill>
              </a:rPr>
              <a:t>is a </a:t>
            </a:r>
            <a:r>
              <a:rPr lang="en-US" sz="1400" i="1" dirty="0">
                <a:solidFill>
                  <a:schemeClr val="tx1"/>
                </a:solidFill>
              </a:rPr>
              <a:t>driver</a:t>
            </a:r>
            <a:r>
              <a:rPr lang="en-US" sz="1400" dirty="0">
                <a:solidFill>
                  <a:schemeClr val="tx1"/>
                </a:solidFill>
              </a:rPr>
              <a:t> of diabetes prevalence; however, this variable is likely representing disease burden.</a:t>
            </a:r>
          </a:p>
          <a:p>
            <a:pPr marL="1314450" lvl="3" indent="-285750">
              <a:buFont typeface="Arial" panose="020B0604020202020204" pitchFamily="34" charset="0"/>
              <a:buChar char="•"/>
            </a:pPr>
            <a:r>
              <a:rPr lang="en-US" sz="1400" dirty="0">
                <a:solidFill>
                  <a:schemeClr val="tx1"/>
                </a:solidFill>
              </a:rPr>
              <a:t>Areas with higher diabetes rates likely tend to have people more engaged in the health care system</a:t>
            </a:r>
          </a:p>
        </p:txBody>
      </p:sp>
      <p:sp>
        <p:nvSpPr>
          <p:cNvPr id="23" name="Rectangle: Rounded Corners 22">
            <a:extLst>
              <a:ext uri="{FF2B5EF4-FFF2-40B4-BE49-F238E27FC236}">
                <a16:creationId xmlns:a16="http://schemas.microsoft.com/office/drawing/2014/main" id="{E15C2541-3AAD-0545-5155-095632782E72}"/>
              </a:ext>
            </a:extLst>
          </p:cNvPr>
          <p:cNvSpPr/>
          <p:nvPr/>
        </p:nvSpPr>
        <p:spPr>
          <a:xfrm>
            <a:off x="393357" y="2849427"/>
            <a:ext cx="8357286" cy="1280188"/>
          </a:xfrm>
          <a:prstGeom prst="roundRect">
            <a:avLst/>
          </a:prstGeom>
          <a:solidFill>
            <a:srgbClr val="CEC1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dirty="0">
                <a:solidFill>
                  <a:schemeClr val="tx1"/>
                </a:solidFill>
              </a:rPr>
              <a:t>Neighborhoods that have low shade and tree canopy coverage (</a:t>
            </a:r>
            <a:r>
              <a:rPr lang="en-US" b="1" dirty="0">
                <a:solidFill>
                  <a:schemeClr val="tx1"/>
                </a:solidFill>
              </a:rPr>
              <a:t>HVI Exposure</a:t>
            </a:r>
            <a:r>
              <a:rPr lang="en-US" dirty="0">
                <a:solidFill>
                  <a:schemeClr val="tx1"/>
                </a:solidFill>
              </a:rPr>
              <a:t>) have </a:t>
            </a:r>
            <a:r>
              <a:rPr lang="en-US" i="1" dirty="0">
                <a:solidFill>
                  <a:schemeClr val="tx1"/>
                </a:solidFill>
              </a:rPr>
              <a:t>higher</a:t>
            </a:r>
            <a:r>
              <a:rPr lang="en-US" dirty="0">
                <a:solidFill>
                  <a:schemeClr val="tx1"/>
                </a:solidFill>
              </a:rPr>
              <a:t> diabetes prevalence.</a:t>
            </a:r>
          </a:p>
          <a:p>
            <a:pPr marL="1314450" lvl="3" indent="-285750">
              <a:buFont typeface="Arial" panose="020B0604020202020204" pitchFamily="34" charset="0"/>
              <a:buChar char="•"/>
            </a:pPr>
            <a:r>
              <a:rPr lang="en-US" dirty="0">
                <a:solidFill>
                  <a:schemeClr val="tx1"/>
                </a:solidFill>
              </a:rPr>
              <a:t>Suggests environmental barriers discourage physical activity</a:t>
            </a:r>
          </a:p>
          <a:p>
            <a:pPr marL="1314450" lvl="3" indent="-285750">
              <a:buFont typeface="Arial" panose="020B0604020202020204" pitchFamily="34" charset="0"/>
              <a:buChar char="•"/>
            </a:pPr>
            <a:r>
              <a:rPr lang="en-US" dirty="0">
                <a:solidFill>
                  <a:schemeClr val="tx1"/>
                </a:solidFill>
              </a:rPr>
              <a:t>Spatial marker for disadvantage – areas may be denser, co-locate with other SES factors. However, HVI Exposure is an independent risk factor.</a:t>
            </a:r>
          </a:p>
        </p:txBody>
      </p:sp>
      <p:pic>
        <p:nvPicPr>
          <p:cNvPr id="8" name="Graphic 7" descr="Agriculture with solid fill">
            <a:extLst>
              <a:ext uri="{FF2B5EF4-FFF2-40B4-BE49-F238E27FC236}">
                <a16:creationId xmlns:a16="http://schemas.microsoft.com/office/drawing/2014/main" id="{E9551D17-394B-3A85-2FF1-619738AC8B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647" y="3032321"/>
            <a:ext cx="914400" cy="914400"/>
          </a:xfrm>
          <a:prstGeom prst="rect">
            <a:avLst/>
          </a:prstGeom>
        </p:spPr>
      </p:pic>
      <p:pic>
        <p:nvPicPr>
          <p:cNvPr id="10" name="Graphic 9" descr="Doctor female with solid fill">
            <a:extLst>
              <a:ext uri="{FF2B5EF4-FFF2-40B4-BE49-F238E27FC236}">
                <a16:creationId xmlns:a16="http://schemas.microsoft.com/office/drawing/2014/main" id="{5B26F47A-AC5A-494B-A6D8-7485ADB887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6647" y="1700269"/>
            <a:ext cx="914400" cy="914400"/>
          </a:xfrm>
          <a:prstGeom prst="rect">
            <a:avLst/>
          </a:prstGeom>
        </p:spPr>
      </p:pic>
    </p:spTree>
    <p:extLst>
      <p:ext uri="{BB962C8B-B14F-4D97-AF65-F5344CB8AC3E}">
        <p14:creationId xmlns:p14="http://schemas.microsoft.com/office/powerpoint/2010/main" val="9439623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08C8E-8626-F6D5-D890-01BCBCEC9B0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3E9342E-CBDF-AEE8-7356-F112563BCD6A}"/>
              </a:ext>
            </a:extLst>
          </p:cNvPr>
          <p:cNvSpPr>
            <a:spLocks noGrp="1"/>
          </p:cNvSpPr>
          <p:nvPr>
            <p:ph type="title"/>
          </p:nvPr>
        </p:nvSpPr>
        <p:spPr>
          <a:xfrm>
            <a:off x="462455" y="1501775"/>
            <a:ext cx="8219090" cy="2139950"/>
          </a:xfrm>
        </p:spPr>
        <p:txBody>
          <a:bodyPr/>
          <a:lstStyle/>
          <a:p>
            <a:r>
              <a:rPr lang="en-US" dirty="0"/>
              <a:t>Brampton and Caledon</a:t>
            </a:r>
            <a:endParaRPr lang="en-CA" dirty="0"/>
          </a:p>
        </p:txBody>
      </p:sp>
    </p:spTree>
    <p:extLst>
      <p:ext uri="{BB962C8B-B14F-4D97-AF65-F5344CB8AC3E}">
        <p14:creationId xmlns:p14="http://schemas.microsoft.com/office/powerpoint/2010/main" val="3596150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D6E9-7A3D-849D-3EA2-0CC725674543}"/>
              </a:ext>
            </a:extLst>
          </p:cNvPr>
          <p:cNvSpPr>
            <a:spLocks noGrp="1"/>
          </p:cNvSpPr>
          <p:nvPr>
            <p:ph type="title"/>
          </p:nvPr>
        </p:nvSpPr>
        <p:spPr/>
        <p:txBody>
          <a:bodyPr/>
          <a:lstStyle/>
          <a:p>
            <a:r>
              <a:rPr lang="en-US" dirty="0"/>
              <a:t>Brampton-Caledon Model</a:t>
            </a:r>
            <a:endParaRPr lang="en-CA"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D1C1F1A-0264-2460-518C-21EB53449B4F}"/>
                  </a:ext>
                </a:extLst>
              </p:cNvPr>
              <p:cNvSpPr>
                <a:spLocks noGrp="1"/>
              </p:cNvSpPr>
              <p:nvPr>
                <p:ph idx="1"/>
              </p:nvPr>
            </p:nvSpPr>
            <p:spPr>
              <a:xfrm>
                <a:off x="457200" y="1137784"/>
                <a:ext cx="8219090" cy="1111930"/>
              </a:xfrm>
            </p:spPr>
            <p:txBody>
              <a:bodyPr>
                <a:normAutofit fontScale="92500"/>
              </a:bodyPr>
              <a:lstStyle/>
              <a:p>
                <a:pPr marL="0" marR="0" lvl="0" indent="0" algn="l" defTabSz="914400" rtl="0" eaLnBrk="1" fontAlgn="auto" latinLnBrk="0" hangingPunct="1">
                  <a:lnSpc>
                    <a:spcPct val="150000"/>
                  </a:lnSpc>
                  <a:spcBef>
                    <a:spcPts val="6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𝛾</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𝛼</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𝑥</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𝜀</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oMath>
                  </m:oMathPara>
                </a14:m>
                <a:endParaRPr kumimoji="0" lang="en-US" sz="1300" b="0" i="1" u="none" strike="noStrike" kern="1200" cap="none" spc="0" normalizeH="0" baseline="0" noProof="0" dirty="0">
                  <a:ln>
                    <a:noFill/>
                  </a:ln>
                  <a:solidFill>
                    <a:srgbClr val="000000"/>
                  </a:solidFill>
                  <a:effectLst/>
                  <a:uLnTx/>
                  <a:uFillTx/>
                  <a:latin typeface="Avenir Next LT Pro"/>
                  <a:ea typeface="+mn-ea"/>
                  <a:cs typeface="+mn-cs"/>
                </a:endParaRPr>
              </a:p>
              <a:p>
                <a:pPr lvl="0" algn="ctr">
                  <a:defRPr/>
                </a:pPr>
                <a14:m>
                  <m:oMathPara xmlns:m="http://schemas.openxmlformats.org/officeDocument/2006/math">
                    <m:oMathParaPr>
                      <m:jc m:val="center"/>
                    </m:oMathParaPr>
                    <m:oMath xmlns:m="http://schemas.openxmlformats.org/officeDocument/2006/math">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𝑌</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𝛼</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1</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𝑆𝑜𝑢𝑡h</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𝐴𝑠𝑖𝑎𝑛</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𝐸𝑡h𝑛𝑖𝑐𝑖𝑡𝑦</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2</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𝐵𝑙𝑎𝑐𝑘</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𝐸𝑡h𝑛𝑖𝑐𝑖𝑡𝑦</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3</m:t>
                          </m:r>
                        </m:sub>
                      </m:s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𝑂𝑁</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𝑀𝐴𝑅𝐺</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𝑅𝑒𝑠𝑜𝑢𝑟𝑐𝑒𝑠</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oMath>
                    <m:oMath xmlns:m="http://schemas.openxmlformats.org/officeDocument/2006/math">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4</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𝐿𝑜𝑛𝑔</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𝑇𝑒𝑟𝑚</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𝐼𝑚𝑚𝑖𝑔𝑟𝑎𝑛𝑡</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𝑆𝑡𝑎𝑡𝑢𝑠</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5</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𝑃𝑒𝑟𝑖𝑜𝑑</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𝑜𝑓</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𝐶𝑜𝑛𝑡𝑟𝑢𝑐𝑡𝑖𝑜𝑛</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𝐵𝑒𝑓𝑜𝑟𝑒</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1960)</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6</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lang="en-US" sz="1300" i="1">
                                  <a:solidFill>
                                    <a:srgbClr val="000000"/>
                                  </a:solidFill>
                                  <a:latin typeface="Cambria Math" panose="02040503050406030204" pitchFamily="18" charset="0"/>
                                  <a:ea typeface="Cambria Math" panose="02040503050406030204" pitchFamily="18" charset="0"/>
                                </a:rPr>
                                <m:t>𝑃𝑒𝑟𝑖𝑜𝑑</m:t>
                              </m:r>
                              <m:r>
                                <a:rPr lang="en-US" sz="1300" i="1">
                                  <a:solidFill>
                                    <a:srgbClr val="000000"/>
                                  </a:solidFill>
                                  <a:latin typeface="Cambria Math" panose="02040503050406030204" pitchFamily="18" charset="0"/>
                                  <a:ea typeface="Cambria Math" panose="02040503050406030204" pitchFamily="18" charset="0"/>
                                </a:rPr>
                                <m:t> </m:t>
                              </m:r>
                              <m:r>
                                <a:rPr lang="en-US" sz="1300" i="1">
                                  <a:solidFill>
                                    <a:srgbClr val="000000"/>
                                  </a:solidFill>
                                  <a:latin typeface="Cambria Math" panose="02040503050406030204" pitchFamily="18" charset="0"/>
                                  <a:ea typeface="Cambria Math" panose="02040503050406030204" pitchFamily="18" charset="0"/>
                                </a:rPr>
                                <m:t>𝑜𝑓</m:t>
                              </m:r>
                              <m:r>
                                <a:rPr lang="en-US" sz="1300" i="1">
                                  <a:solidFill>
                                    <a:srgbClr val="000000"/>
                                  </a:solidFill>
                                  <a:latin typeface="Cambria Math" panose="02040503050406030204" pitchFamily="18" charset="0"/>
                                  <a:ea typeface="Cambria Math" panose="02040503050406030204" pitchFamily="18" charset="0"/>
                                </a:rPr>
                                <m:t> </m:t>
                              </m:r>
                              <m:r>
                                <a:rPr lang="en-US" sz="1300" i="1">
                                  <a:solidFill>
                                    <a:srgbClr val="000000"/>
                                  </a:solidFill>
                                  <a:latin typeface="Cambria Math" panose="02040503050406030204" pitchFamily="18" charset="0"/>
                                  <a:ea typeface="Cambria Math" panose="02040503050406030204" pitchFamily="18" charset="0"/>
                                </a:rPr>
                                <m:t>𝐶𝑜𝑛𝑡𝑟𝑢𝑐𝑡𝑖𝑜𝑛</m:t>
                              </m:r>
                              <m:r>
                                <a:rPr lang="en-US" sz="1300" i="1">
                                  <a:solidFill>
                                    <a:srgbClr val="000000"/>
                                  </a:solidFill>
                                  <a:latin typeface="Cambria Math" panose="02040503050406030204" pitchFamily="18" charset="0"/>
                                  <a:ea typeface="Cambria Math" panose="02040503050406030204" pitchFamily="18" charset="0"/>
                                </a:rPr>
                                <m:t> (</m:t>
                              </m:r>
                              <m:r>
                                <a:rPr lang="en-US" sz="1300" b="0" i="1" smtClean="0">
                                  <a:solidFill>
                                    <a:srgbClr val="000000"/>
                                  </a:solidFill>
                                  <a:latin typeface="Cambria Math" panose="02040503050406030204" pitchFamily="18" charset="0"/>
                                  <a:ea typeface="Cambria Math" panose="02040503050406030204" pitchFamily="18" charset="0"/>
                                </a:rPr>
                                <m:t>𝐴𝑓𝑡𝑒𝑟</m:t>
                              </m:r>
                              <m:r>
                                <a:rPr lang="en-US" sz="1300" i="1">
                                  <a:solidFill>
                                    <a:srgbClr val="000000"/>
                                  </a:solidFill>
                                  <a:latin typeface="Cambria Math" panose="02040503050406030204" pitchFamily="18" charset="0"/>
                                  <a:ea typeface="Cambria Math" panose="02040503050406030204" pitchFamily="18" charset="0"/>
                                </a:rPr>
                                <m:t> 19</m:t>
                              </m:r>
                              <m:r>
                                <a:rPr lang="en-US" sz="1300" b="0" i="1" smtClean="0">
                                  <a:solidFill>
                                    <a:srgbClr val="000000"/>
                                  </a:solidFill>
                                  <a:latin typeface="Cambria Math" panose="02040503050406030204" pitchFamily="18" charset="0"/>
                                  <a:ea typeface="Cambria Math" panose="02040503050406030204" pitchFamily="18" charset="0"/>
                                </a:rPr>
                                <m:t>91)</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7</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𝑆𝑚𝑜𝑘𝑖𝑛𝑔</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𝑆𝑡𝑎𝑡𝑢𝑠</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8</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𝐻𝑒𝑎𝑣𝑦</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𝐷𝑟𝑖𝑛𝑘𝑖𝑛𝑔</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9</m:t>
                          </m:r>
                        </m:sub>
                      </m:sSub>
                      <m:d>
                        <m:d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dPr>
                        <m:e>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𝐻𝑉𝐼</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3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𝐸𝑥𝑝𝑜𝑠𝑢𝑟𝑒</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e>
                      </m:d>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sSub>
                        <m:sSubPr>
                          <m:ctrlP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𝜀</m:t>
                          </m:r>
                        </m:e>
                        <m:sub>
                          <m:r>
                            <a:rPr kumimoji="0" lang="en-US" sz="13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𝑖</m:t>
                          </m:r>
                        </m:sub>
                      </m:sSub>
                    </m:oMath>
                  </m:oMathPara>
                </a14:m>
                <a:endParaRPr kumimoji="0" lang="en-CA" sz="1300" b="0" i="0" u="none" strike="noStrike" kern="1200" cap="none" spc="0" normalizeH="0" baseline="0" noProof="0" dirty="0">
                  <a:ln>
                    <a:noFill/>
                  </a:ln>
                  <a:solidFill>
                    <a:srgbClr val="000000"/>
                  </a:solidFill>
                  <a:effectLst/>
                  <a:uLnTx/>
                  <a:uFillTx/>
                  <a:latin typeface="Avenir Next LT Pro"/>
                  <a:ea typeface="+mn-ea"/>
                  <a:cs typeface="+mn-cs"/>
                </a:endParaRPr>
              </a:p>
              <a:p>
                <a:endParaRPr lang="en-CA" dirty="0"/>
              </a:p>
            </p:txBody>
          </p:sp>
        </mc:Choice>
        <mc:Fallback xmlns="">
          <p:sp>
            <p:nvSpPr>
              <p:cNvPr id="3" name="Content Placeholder 2">
                <a:extLst>
                  <a:ext uri="{FF2B5EF4-FFF2-40B4-BE49-F238E27FC236}">
                    <a16:creationId xmlns:a16="http://schemas.microsoft.com/office/drawing/2014/main" id="{AD1C1F1A-0264-2460-518C-21EB53449B4F}"/>
                  </a:ext>
                </a:extLst>
              </p:cNvPr>
              <p:cNvSpPr>
                <a:spLocks noGrp="1" noRot="1" noChangeAspect="1" noMove="1" noResize="1" noEditPoints="1" noAdjustHandles="1" noChangeArrowheads="1" noChangeShapeType="1" noTextEdit="1"/>
              </p:cNvSpPr>
              <p:nvPr>
                <p:ph idx="1"/>
              </p:nvPr>
            </p:nvSpPr>
            <p:spPr>
              <a:xfrm>
                <a:off x="457200" y="1137784"/>
                <a:ext cx="8219090" cy="1111930"/>
              </a:xfrm>
              <a:blipFill>
                <a:blip r:embed="rId3"/>
                <a:stretch>
                  <a:fillRect/>
                </a:stretch>
              </a:blipFill>
            </p:spPr>
            <p:txBody>
              <a:bodyPr/>
              <a:lstStyle/>
              <a:p>
                <a:r>
                  <a:rPr lang="en-CA">
                    <a:noFill/>
                  </a:rPr>
                  <a:t> </a:t>
                </a:r>
              </a:p>
            </p:txBody>
          </p:sp>
        </mc:Fallback>
      </mc:AlternateContent>
      <p:graphicFrame>
        <p:nvGraphicFramePr>
          <p:cNvPr id="4" name="Content Placeholder 3">
            <a:extLst>
              <a:ext uri="{FF2B5EF4-FFF2-40B4-BE49-F238E27FC236}">
                <a16:creationId xmlns:a16="http://schemas.microsoft.com/office/drawing/2014/main" id="{7699B31F-62F2-924F-A645-1B5DBC91969B}"/>
              </a:ext>
            </a:extLst>
          </p:cNvPr>
          <p:cNvGraphicFramePr>
            <a:graphicFrameLocks/>
          </p:cNvGraphicFramePr>
          <p:nvPr>
            <p:extLst>
              <p:ext uri="{D42A27DB-BD31-4B8C-83A1-F6EECF244321}">
                <p14:modId xmlns:p14="http://schemas.microsoft.com/office/powerpoint/2010/main" val="1043779864"/>
              </p:ext>
            </p:extLst>
          </p:nvPr>
        </p:nvGraphicFramePr>
        <p:xfrm>
          <a:off x="1063270" y="2322285"/>
          <a:ext cx="7006949" cy="2194560"/>
        </p:xfrm>
        <a:graphic>
          <a:graphicData uri="http://schemas.openxmlformats.org/drawingml/2006/table">
            <a:tbl>
              <a:tblPr firstRow="1" firstCol="1" bandRow="1">
                <a:tableStyleId>{5C22544A-7EE6-4342-B048-85BDC9FD1C3A}</a:tableStyleId>
              </a:tblPr>
              <a:tblGrid>
                <a:gridCol w="1963235">
                  <a:extLst>
                    <a:ext uri="{9D8B030D-6E8A-4147-A177-3AD203B41FA5}">
                      <a16:colId xmlns:a16="http://schemas.microsoft.com/office/drawing/2014/main" val="3325799752"/>
                    </a:ext>
                  </a:extLst>
                </a:gridCol>
                <a:gridCol w="1429657">
                  <a:extLst>
                    <a:ext uri="{9D8B030D-6E8A-4147-A177-3AD203B41FA5}">
                      <a16:colId xmlns:a16="http://schemas.microsoft.com/office/drawing/2014/main" val="893023225"/>
                    </a:ext>
                  </a:extLst>
                </a:gridCol>
                <a:gridCol w="3614057">
                  <a:extLst>
                    <a:ext uri="{9D8B030D-6E8A-4147-A177-3AD203B41FA5}">
                      <a16:colId xmlns:a16="http://schemas.microsoft.com/office/drawing/2014/main" val="1985886844"/>
                    </a:ext>
                  </a:extLst>
                </a:gridCol>
              </a:tblGrid>
              <a:tr h="143506">
                <a:tc>
                  <a:txBody>
                    <a:bodyPr/>
                    <a:lstStyle/>
                    <a:p>
                      <a:pPr>
                        <a:buNone/>
                      </a:pPr>
                      <a:r>
                        <a:rPr lang="en-CA" sz="1200" dirty="0">
                          <a:effectLst/>
                        </a:rPr>
                        <a:t>Metric</a:t>
                      </a:r>
                    </a:p>
                  </a:txBody>
                  <a:tcPr anchor="ctr">
                    <a:solidFill>
                      <a:schemeClr val="tx2"/>
                    </a:solidFill>
                  </a:tcPr>
                </a:tc>
                <a:tc>
                  <a:txBody>
                    <a:bodyPr/>
                    <a:lstStyle/>
                    <a:p>
                      <a:pPr>
                        <a:buNone/>
                      </a:pPr>
                      <a:r>
                        <a:rPr lang="en-CA" sz="1200">
                          <a:effectLst/>
                        </a:rPr>
                        <a:t>Value</a:t>
                      </a:r>
                    </a:p>
                  </a:txBody>
                  <a:tcPr anchor="ctr">
                    <a:solidFill>
                      <a:schemeClr val="tx2"/>
                    </a:solidFill>
                  </a:tcPr>
                </a:tc>
                <a:tc>
                  <a:txBody>
                    <a:bodyPr/>
                    <a:lstStyle/>
                    <a:p>
                      <a:pPr>
                        <a:buNone/>
                      </a:pPr>
                      <a:r>
                        <a:rPr lang="en-CA" sz="1200" dirty="0">
                          <a:effectLst/>
                        </a:rPr>
                        <a:t>Interpretation</a:t>
                      </a:r>
                    </a:p>
                  </a:txBody>
                  <a:tcPr anchor="ctr">
                    <a:solidFill>
                      <a:schemeClr val="tx2"/>
                    </a:solidFill>
                  </a:tcPr>
                </a:tc>
                <a:extLst>
                  <a:ext uri="{0D108BD9-81ED-4DB2-BD59-A6C34878D82A}">
                    <a16:rowId xmlns:a16="http://schemas.microsoft.com/office/drawing/2014/main" val="3551885377"/>
                  </a:ext>
                </a:extLst>
              </a:tr>
              <a:tr h="238436">
                <a:tc>
                  <a:txBody>
                    <a:bodyPr/>
                    <a:lstStyle/>
                    <a:p>
                      <a:pPr>
                        <a:buNone/>
                      </a:pPr>
                      <a:r>
                        <a:rPr lang="en-CA" sz="1200" b="1" dirty="0">
                          <a:solidFill>
                            <a:schemeClr val="tx1"/>
                          </a:solidFill>
                          <a:effectLst/>
                        </a:rPr>
                        <a:t>Adjusted R²</a:t>
                      </a:r>
                      <a:endParaRPr lang="en-CA" sz="1200" dirty="0">
                        <a:solidFill>
                          <a:schemeClr val="tx1"/>
                        </a:solidFill>
                        <a:effectLst/>
                      </a:endParaRPr>
                    </a:p>
                  </a:txBody>
                  <a:tcPr anchor="ctr">
                    <a:solidFill>
                      <a:srgbClr val="E0E5F4"/>
                    </a:solidFill>
                  </a:tcPr>
                </a:tc>
                <a:tc>
                  <a:txBody>
                    <a:bodyPr/>
                    <a:lstStyle/>
                    <a:p>
                      <a:pPr>
                        <a:buNone/>
                      </a:pPr>
                      <a:r>
                        <a:rPr lang="en-CA" sz="1200" b="0" dirty="0">
                          <a:solidFill>
                            <a:schemeClr val="tx1"/>
                          </a:solidFill>
                          <a:effectLst/>
                        </a:rPr>
                        <a:t>0.9237</a:t>
                      </a:r>
                    </a:p>
                  </a:txBody>
                  <a:tcPr anchor="ctr">
                    <a:solidFill>
                      <a:srgbClr val="E0E5F4"/>
                    </a:solidFill>
                  </a:tcPr>
                </a:tc>
                <a:tc>
                  <a:txBody>
                    <a:bodyPr/>
                    <a:lstStyle/>
                    <a:p>
                      <a:pPr>
                        <a:buNone/>
                      </a:pPr>
                      <a:r>
                        <a:rPr lang="en-CA" sz="1200" dirty="0">
                          <a:solidFill>
                            <a:schemeClr val="tx1"/>
                          </a:solidFill>
                          <a:effectLst/>
                        </a:rPr>
                        <a:t>Extremely high explanatory power</a:t>
                      </a:r>
                    </a:p>
                  </a:txBody>
                  <a:tcPr anchor="ctr">
                    <a:solidFill>
                      <a:srgbClr val="E0E5F4"/>
                    </a:solidFill>
                  </a:tcPr>
                </a:tc>
                <a:extLst>
                  <a:ext uri="{0D108BD9-81ED-4DB2-BD59-A6C34878D82A}">
                    <a16:rowId xmlns:a16="http://schemas.microsoft.com/office/drawing/2014/main" val="4135847702"/>
                  </a:ext>
                </a:extLst>
              </a:tr>
              <a:tr h="205861">
                <a:tc>
                  <a:txBody>
                    <a:bodyPr/>
                    <a:lstStyle/>
                    <a:p>
                      <a:pPr>
                        <a:buNone/>
                      </a:pPr>
                      <a:r>
                        <a:rPr lang="en-CA" sz="1200" b="1" dirty="0" err="1">
                          <a:solidFill>
                            <a:schemeClr val="tx1"/>
                          </a:solidFill>
                          <a:effectLst/>
                        </a:rPr>
                        <a:t>AICc</a:t>
                      </a:r>
                      <a:endParaRPr lang="en-CA" sz="1200" dirty="0">
                        <a:solidFill>
                          <a:schemeClr val="tx1"/>
                        </a:solidFill>
                        <a:effectLst/>
                      </a:endParaRPr>
                    </a:p>
                  </a:txBody>
                  <a:tcPr anchor="ctr">
                    <a:solidFill>
                      <a:srgbClr val="E0E5F4"/>
                    </a:solidFill>
                  </a:tcPr>
                </a:tc>
                <a:tc>
                  <a:txBody>
                    <a:bodyPr/>
                    <a:lstStyle/>
                    <a:p>
                      <a:pPr>
                        <a:buNone/>
                      </a:pPr>
                      <a:r>
                        <a:rPr lang="en-CA" sz="1200" dirty="0">
                          <a:solidFill>
                            <a:schemeClr val="tx1"/>
                          </a:solidFill>
                          <a:effectLst/>
                        </a:rPr>
                        <a:t>269.76</a:t>
                      </a:r>
                    </a:p>
                  </a:txBody>
                  <a:tcPr anchor="ctr">
                    <a:solidFill>
                      <a:srgbClr val="E0E5F4"/>
                    </a:solidFill>
                  </a:tcPr>
                </a:tc>
                <a:tc>
                  <a:txBody>
                    <a:bodyPr/>
                    <a:lstStyle/>
                    <a:p>
                      <a:pPr>
                        <a:buNone/>
                      </a:pPr>
                      <a:r>
                        <a:rPr lang="en-US" sz="1200" dirty="0">
                          <a:solidFill>
                            <a:schemeClr val="tx1"/>
                          </a:solidFill>
                          <a:effectLst/>
                        </a:rPr>
                        <a:t>Good model in comparison to others</a:t>
                      </a:r>
                    </a:p>
                  </a:txBody>
                  <a:tcPr anchor="ctr">
                    <a:solidFill>
                      <a:srgbClr val="E0E5F4"/>
                    </a:solidFill>
                  </a:tcPr>
                </a:tc>
                <a:extLst>
                  <a:ext uri="{0D108BD9-81ED-4DB2-BD59-A6C34878D82A}">
                    <a16:rowId xmlns:a16="http://schemas.microsoft.com/office/drawing/2014/main" val="1881068513"/>
                  </a:ext>
                </a:extLst>
              </a:tr>
              <a:tr h="220796">
                <a:tc>
                  <a:txBody>
                    <a:bodyPr/>
                    <a:lstStyle/>
                    <a:p>
                      <a:pPr>
                        <a:buNone/>
                      </a:pPr>
                      <a:r>
                        <a:rPr lang="en-CA" sz="1200" b="1" dirty="0">
                          <a:solidFill>
                            <a:schemeClr val="tx1"/>
                          </a:solidFill>
                          <a:effectLst/>
                        </a:rPr>
                        <a:t>Spatial Autocorrelation</a:t>
                      </a:r>
                      <a:endParaRPr lang="en-CA" sz="1200" dirty="0">
                        <a:solidFill>
                          <a:schemeClr val="tx1"/>
                        </a:solidFill>
                        <a:effectLst/>
                      </a:endParaRPr>
                    </a:p>
                  </a:txBody>
                  <a:tcPr anchor="ctr">
                    <a:solidFill>
                      <a:srgbClr val="E0E5F4"/>
                    </a:solidFill>
                  </a:tcPr>
                </a:tc>
                <a:tc>
                  <a:txBody>
                    <a:bodyPr/>
                    <a:lstStyle/>
                    <a:p>
                      <a:pPr>
                        <a:buNone/>
                      </a:pPr>
                      <a:r>
                        <a:rPr lang="en-US" sz="1200" dirty="0">
                          <a:solidFill>
                            <a:schemeClr val="tx1"/>
                          </a:solidFill>
                          <a:effectLst/>
                        </a:rPr>
                        <a:t>p = 0.316</a:t>
                      </a:r>
                      <a:endParaRPr lang="en-CA" sz="1200" dirty="0">
                        <a:solidFill>
                          <a:schemeClr val="tx1"/>
                        </a:solidFill>
                        <a:effectLst/>
                      </a:endParaRPr>
                    </a:p>
                  </a:txBody>
                  <a:tcPr anchor="ctr">
                    <a:solidFill>
                      <a:srgbClr val="E0E5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Residuals are spatially random</a:t>
                      </a:r>
                      <a:endParaRPr lang="en-CA" sz="1200" dirty="0">
                        <a:effectLst/>
                      </a:endParaRPr>
                    </a:p>
                  </a:txBody>
                  <a:tcPr anchor="ctr">
                    <a:solidFill>
                      <a:srgbClr val="E0E5F4"/>
                    </a:solidFill>
                  </a:tcPr>
                </a:tc>
                <a:extLst>
                  <a:ext uri="{0D108BD9-81ED-4DB2-BD59-A6C34878D82A}">
                    <a16:rowId xmlns:a16="http://schemas.microsoft.com/office/drawing/2014/main" val="104219454"/>
                  </a:ext>
                </a:extLst>
              </a:tr>
              <a:tr h="220796">
                <a:tc>
                  <a:txBody>
                    <a:bodyPr/>
                    <a:lstStyle/>
                    <a:p>
                      <a:pPr>
                        <a:buNone/>
                      </a:pPr>
                      <a:r>
                        <a:rPr lang="en-CA" sz="1200" b="1" dirty="0">
                          <a:solidFill>
                            <a:schemeClr val="tx1"/>
                          </a:solidFill>
                          <a:effectLst/>
                        </a:rPr>
                        <a:t>Joint F-test</a:t>
                      </a:r>
                      <a:endParaRPr lang="en-CA" sz="1200" dirty="0">
                        <a:solidFill>
                          <a:schemeClr val="tx1"/>
                        </a:solidFill>
                        <a:effectLst/>
                      </a:endParaRPr>
                    </a:p>
                  </a:txBody>
                  <a:tcPr anchor="ctr">
                    <a:solidFill>
                      <a:srgbClr val="E0E5F4"/>
                    </a:solidFill>
                  </a:tcPr>
                </a:tc>
                <a:tc>
                  <a:txBody>
                    <a:bodyPr/>
                    <a:lstStyle/>
                    <a:p>
                      <a:pPr>
                        <a:buNone/>
                      </a:pPr>
                      <a:r>
                        <a:rPr lang="en-CA" sz="1200" dirty="0">
                          <a:solidFill>
                            <a:schemeClr val="tx1"/>
                          </a:solidFill>
                          <a:effectLst/>
                        </a:rPr>
                        <a:t>p &lt; 0.001</a:t>
                      </a:r>
                    </a:p>
                  </a:txBody>
                  <a:tcPr anchor="ctr">
                    <a:solidFill>
                      <a:srgbClr val="E0E5F4"/>
                    </a:solidFill>
                  </a:tcPr>
                </a:tc>
                <a:tc>
                  <a:txBody>
                    <a:bodyPr/>
                    <a:lstStyle/>
                    <a:p>
                      <a:pPr>
                        <a:buNone/>
                      </a:pPr>
                      <a:r>
                        <a:rPr lang="en-CA" sz="1200" dirty="0">
                          <a:solidFill>
                            <a:schemeClr val="tx1"/>
                          </a:solidFill>
                          <a:effectLst/>
                        </a:rPr>
                        <a:t>Model is significant</a:t>
                      </a:r>
                    </a:p>
                  </a:txBody>
                  <a:tcPr anchor="ctr">
                    <a:solidFill>
                      <a:srgbClr val="E0E5F4"/>
                    </a:solidFill>
                  </a:tcPr>
                </a:tc>
                <a:extLst>
                  <a:ext uri="{0D108BD9-81ED-4DB2-BD59-A6C34878D82A}">
                    <a16:rowId xmlns:a16="http://schemas.microsoft.com/office/drawing/2014/main" val="1423413526"/>
                  </a:ext>
                </a:extLst>
              </a:tr>
              <a:tr h="220796">
                <a:tc>
                  <a:txBody>
                    <a:bodyPr/>
                    <a:lstStyle/>
                    <a:p>
                      <a:pPr>
                        <a:buNone/>
                      </a:pPr>
                      <a:r>
                        <a:rPr lang="en-CA" sz="1200" b="1">
                          <a:solidFill>
                            <a:schemeClr val="tx1"/>
                          </a:solidFill>
                          <a:effectLst/>
                        </a:rPr>
                        <a:t>Koenker BP</a:t>
                      </a:r>
                      <a:endParaRPr lang="en-CA" sz="1200">
                        <a:solidFill>
                          <a:schemeClr val="tx1"/>
                        </a:solidFill>
                        <a:effectLst/>
                      </a:endParaRPr>
                    </a:p>
                  </a:txBody>
                  <a:tcPr anchor="ctr">
                    <a:solidFill>
                      <a:srgbClr val="E0E5F4"/>
                    </a:solidFill>
                  </a:tcPr>
                </a:tc>
                <a:tc>
                  <a:txBody>
                    <a:bodyPr/>
                    <a:lstStyle/>
                    <a:p>
                      <a:pPr>
                        <a:buNone/>
                      </a:pPr>
                      <a:r>
                        <a:rPr lang="en-CA" sz="1200" dirty="0">
                          <a:solidFill>
                            <a:schemeClr val="tx1"/>
                          </a:solidFill>
                          <a:effectLst/>
                        </a:rPr>
                        <a:t>p = 0.443</a:t>
                      </a:r>
                    </a:p>
                  </a:txBody>
                  <a:tcPr anchor="ctr">
                    <a:solidFill>
                      <a:srgbClr val="E0E5F4"/>
                    </a:solidFill>
                  </a:tcPr>
                </a:tc>
                <a:tc>
                  <a:txBody>
                    <a:bodyPr/>
                    <a:lstStyle/>
                    <a:p>
                      <a:pPr>
                        <a:buNone/>
                      </a:pPr>
                      <a:r>
                        <a:rPr lang="en-US" sz="1200" dirty="0">
                          <a:solidFill>
                            <a:schemeClr val="tx1"/>
                          </a:solidFill>
                          <a:effectLst/>
                        </a:rPr>
                        <a:t>No heteroskedasticity; robust SEs stable</a:t>
                      </a:r>
                    </a:p>
                  </a:txBody>
                  <a:tcPr anchor="ctr">
                    <a:solidFill>
                      <a:srgbClr val="E0E5F4"/>
                    </a:solidFill>
                  </a:tcPr>
                </a:tc>
                <a:extLst>
                  <a:ext uri="{0D108BD9-81ED-4DB2-BD59-A6C34878D82A}">
                    <a16:rowId xmlns:a16="http://schemas.microsoft.com/office/drawing/2014/main" val="566295609"/>
                  </a:ext>
                </a:extLst>
              </a:tr>
              <a:tr h="220796">
                <a:tc>
                  <a:txBody>
                    <a:bodyPr/>
                    <a:lstStyle/>
                    <a:p>
                      <a:pPr>
                        <a:buNone/>
                      </a:pPr>
                      <a:r>
                        <a:rPr lang="en-CA" sz="1200" b="1">
                          <a:solidFill>
                            <a:schemeClr val="tx1"/>
                          </a:solidFill>
                          <a:effectLst/>
                        </a:rPr>
                        <a:t>Jarque–Bera</a:t>
                      </a:r>
                      <a:endParaRPr lang="en-CA" sz="1200">
                        <a:solidFill>
                          <a:schemeClr val="tx1"/>
                        </a:solidFill>
                        <a:effectLst/>
                      </a:endParaRPr>
                    </a:p>
                  </a:txBody>
                  <a:tcPr anchor="ctr">
                    <a:solidFill>
                      <a:srgbClr val="E0E5F4"/>
                    </a:solidFill>
                  </a:tcPr>
                </a:tc>
                <a:tc>
                  <a:txBody>
                    <a:bodyPr/>
                    <a:lstStyle/>
                    <a:p>
                      <a:pPr>
                        <a:buNone/>
                      </a:pPr>
                      <a:r>
                        <a:rPr lang="en-CA" sz="1200" dirty="0">
                          <a:solidFill>
                            <a:schemeClr val="tx1"/>
                          </a:solidFill>
                          <a:effectLst/>
                        </a:rPr>
                        <a:t>p = 0.472</a:t>
                      </a:r>
                    </a:p>
                  </a:txBody>
                  <a:tcPr anchor="ctr">
                    <a:solidFill>
                      <a:srgbClr val="E0E5F4"/>
                    </a:solidFill>
                  </a:tcPr>
                </a:tc>
                <a:tc>
                  <a:txBody>
                    <a:bodyPr/>
                    <a:lstStyle/>
                    <a:p>
                      <a:pPr>
                        <a:buNone/>
                      </a:pPr>
                      <a:r>
                        <a:rPr lang="en-CA" sz="1200" dirty="0">
                          <a:solidFill>
                            <a:schemeClr val="tx1"/>
                          </a:solidFill>
                          <a:effectLst/>
                        </a:rPr>
                        <a:t>Residuals approximately normal</a:t>
                      </a:r>
                    </a:p>
                  </a:txBody>
                  <a:tcPr anchor="ctr">
                    <a:solidFill>
                      <a:srgbClr val="E0E5F4"/>
                    </a:solidFill>
                  </a:tcPr>
                </a:tc>
                <a:extLst>
                  <a:ext uri="{0D108BD9-81ED-4DB2-BD59-A6C34878D82A}">
                    <a16:rowId xmlns:a16="http://schemas.microsoft.com/office/drawing/2014/main" val="652380920"/>
                  </a:ext>
                </a:extLst>
              </a:tr>
              <a:tr h="220796">
                <a:tc>
                  <a:txBody>
                    <a:bodyPr/>
                    <a:lstStyle/>
                    <a:p>
                      <a:pPr>
                        <a:buNone/>
                      </a:pPr>
                      <a:r>
                        <a:rPr lang="en-CA" sz="1200" b="1" dirty="0">
                          <a:solidFill>
                            <a:schemeClr val="tx1"/>
                          </a:solidFill>
                          <a:effectLst/>
                        </a:rPr>
                        <a:t>Largest VIF</a:t>
                      </a:r>
                      <a:endParaRPr lang="en-CA" sz="1200" dirty="0">
                        <a:solidFill>
                          <a:schemeClr val="tx1"/>
                        </a:solidFill>
                        <a:effectLst/>
                      </a:endParaRPr>
                    </a:p>
                  </a:txBody>
                  <a:tcPr anchor="ctr">
                    <a:solidFill>
                      <a:srgbClr val="E0E5F4"/>
                    </a:solidFill>
                  </a:tcPr>
                </a:tc>
                <a:tc>
                  <a:txBody>
                    <a:bodyPr/>
                    <a:lstStyle/>
                    <a:p>
                      <a:pPr>
                        <a:buNone/>
                      </a:pPr>
                      <a:r>
                        <a:rPr lang="en-CA" sz="1200">
                          <a:solidFill>
                            <a:schemeClr val="tx1"/>
                          </a:solidFill>
                          <a:effectLst/>
                        </a:rPr>
                        <a:t>3.91</a:t>
                      </a:r>
                    </a:p>
                  </a:txBody>
                  <a:tcPr anchor="ctr">
                    <a:solidFill>
                      <a:srgbClr val="E0E5F4"/>
                    </a:solidFill>
                  </a:tcPr>
                </a:tc>
                <a:tc>
                  <a:txBody>
                    <a:bodyPr/>
                    <a:lstStyle/>
                    <a:p>
                      <a:pPr>
                        <a:buNone/>
                      </a:pPr>
                      <a:r>
                        <a:rPr lang="en-US" sz="1200" b="0" dirty="0">
                          <a:solidFill>
                            <a:schemeClr val="tx1"/>
                          </a:solidFill>
                          <a:effectLst/>
                        </a:rPr>
                        <a:t>No concerning multicollinearity</a:t>
                      </a:r>
                    </a:p>
                  </a:txBody>
                  <a:tcPr anchor="ctr">
                    <a:solidFill>
                      <a:srgbClr val="E0E5F4"/>
                    </a:solidFill>
                  </a:tcPr>
                </a:tc>
                <a:extLst>
                  <a:ext uri="{0D108BD9-81ED-4DB2-BD59-A6C34878D82A}">
                    <a16:rowId xmlns:a16="http://schemas.microsoft.com/office/drawing/2014/main" val="1789555737"/>
                  </a:ext>
                </a:extLst>
              </a:tr>
            </a:tbl>
          </a:graphicData>
        </a:graphic>
      </p:graphicFrame>
    </p:spTree>
    <p:extLst>
      <p:ext uri="{BB962C8B-B14F-4D97-AF65-F5344CB8AC3E}">
        <p14:creationId xmlns:p14="http://schemas.microsoft.com/office/powerpoint/2010/main" val="647505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5910B-6D98-BCFA-907A-BCC50BF56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1B7E9-C699-0899-856B-F7366CBED181}"/>
              </a:ext>
            </a:extLst>
          </p:cNvPr>
          <p:cNvSpPr>
            <a:spLocks noGrp="1"/>
          </p:cNvSpPr>
          <p:nvPr>
            <p:ph type="title"/>
          </p:nvPr>
        </p:nvSpPr>
        <p:spPr/>
        <p:txBody>
          <a:bodyPr/>
          <a:lstStyle/>
          <a:p>
            <a:r>
              <a:rPr lang="en-US" dirty="0"/>
              <a:t>Brampton-Caledon Results</a:t>
            </a:r>
            <a:endParaRPr lang="en-CA" dirty="0"/>
          </a:p>
        </p:txBody>
      </p:sp>
      <p:graphicFrame>
        <p:nvGraphicFramePr>
          <p:cNvPr id="4" name="Content Placeholder 3">
            <a:extLst>
              <a:ext uri="{FF2B5EF4-FFF2-40B4-BE49-F238E27FC236}">
                <a16:creationId xmlns:a16="http://schemas.microsoft.com/office/drawing/2014/main" id="{A4A19ECD-78FA-597A-42BC-A80675B89DF6}"/>
              </a:ext>
            </a:extLst>
          </p:cNvPr>
          <p:cNvGraphicFramePr>
            <a:graphicFrameLocks noGrp="1"/>
          </p:cNvGraphicFramePr>
          <p:nvPr>
            <p:ph idx="1"/>
          </p:nvPr>
        </p:nvGraphicFramePr>
        <p:xfrm>
          <a:off x="1934110" y="1248304"/>
          <a:ext cx="5265270" cy="3657600"/>
        </p:xfrm>
        <a:graphic>
          <a:graphicData uri="http://schemas.openxmlformats.org/drawingml/2006/table">
            <a:tbl>
              <a:tblPr firstRow="1" firstCol="1" bandRow="1">
                <a:tableStyleId>{5C22544A-7EE6-4342-B048-85BDC9FD1C3A}</a:tableStyleId>
              </a:tblPr>
              <a:tblGrid>
                <a:gridCol w="2277493">
                  <a:extLst>
                    <a:ext uri="{9D8B030D-6E8A-4147-A177-3AD203B41FA5}">
                      <a16:colId xmlns:a16="http://schemas.microsoft.com/office/drawing/2014/main" val="3325799752"/>
                    </a:ext>
                  </a:extLst>
                </a:gridCol>
                <a:gridCol w="1015374">
                  <a:extLst>
                    <a:ext uri="{9D8B030D-6E8A-4147-A177-3AD203B41FA5}">
                      <a16:colId xmlns:a16="http://schemas.microsoft.com/office/drawing/2014/main" val="893023225"/>
                    </a:ext>
                  </a:extLst>
                </a:gridCol>
                <a:gridCol w="1972403">
                  <a:extLst>
                    <a:ext uri="{9D8B030D-6E8A-4147-A177-3AD203B41FA5}">
                      <a16:colId xmlns:a16="http://schemas.microsoft.com/office/drawing/2014/main" val="1985886844"/>
                    </a:ext>
                  </a:extLst>
                </a:gridCol>
              </a:tblGrid>
              <a:tr h="0">
                <a:tc>
                  <a:txBody>
                    <a:bodyPr/>
                    <a:lstStyle/>
                    <a:p>
                      <a:pPr>
                        <a:lnSpc>
                          <a:spcPct val="100000"/>
                        </a:lnSpc>
                        <a:buNone/>
                      </a:pPr>
                      <a:r>
                        <a:rPr lang="en-CA" sz="1200" b="1" dirty="0">
                          <a:effectLst/>
                          <a:latin typeface="+mn-lt"/>
                        </a:rPr>
                        <a:t>Covariate</a:t>
                      </a:r>
                    </a:p>
                  </a:txBody>
                  <a:tcPr marT="91440" marB="91440" anchor="ctr">
                    <a:solidFill>
                      <a:schemeClr val="tx2"/>
                    </a:solidFill>
                  </a:tcPr>
                </a:tc>
                <a:tc>
                  <a:txBody>
                    <a:bodyPr/>
                    <a:lstStyle/>
                    <a:p>
                      <a:pPr algn="ctr">
                        <a:lnSpc>
                          <a:spcPct val="100000"/>
                        </a:lnSpc>
                        <a:buNone/>
                      </a:pPr>
                      <a:r>
                        <a:rPr lang="en-CA" sz="1200" b="1" dirty="0">
                          <a:effectLst/>
                          <a:latin typeface="+mn-lt"/>
                        </a:rPr>
                        <a:t>Direction</a:t>
                      </a:r>
                      <a:endParaRPr lang="en-CA" sz="1200" dirty="0">
                        <a:effectLst/>
                        <a:latin typeface="+mn-lt"/>
                      </a:endParaRPr>
                    </a:p>
                  </a:txBody>
                  <a:tcPr marT="91440" marB="91440" anchor="ctr">
                    <a:solidFill>
                      <a:schemeClr val="tx2"/>
                    </a:solidFill>
                  </a:tcPr>
                </a:tc>
                <a:tc>
                  <a:txBody>
                    <a:bodyPr/>
                    <a:lstStyle/>
                    <a:p>
                      <a:pPr algn="ctr">
                        <a:lnSpc>
                          <a:spcPct val="100000"/>
                        </a:lnSpc>
                        <a:buNone/>
                      </a:pPr>
                      <a:r>
                        <a:rPr lang="en-CA" sz="1200" b="1" dirty="0">
                          <a:effectLst/>
                          <a:latin typeface="+mn-lt"/>
                        </a:rPr>
                        <a:t>Coefficient (per +1 SD)</a:t>
                      </a:r>
                      <a:endParaRPr lang="en-CA" sz="1200" dirty="0">
                        <a:effectLst/>
                        <a:latin typeface="+mn-lt"/>
                      </a:endParaRPr>
                    </a:p>
                  </a:txBody>
                  <a:tcPr marT="91440" marB="91440" anchor="ctr">
                    <a:solidFill>
                      <a:schemeClr val="tx2"/>
                    </a:solidFill>
                  </a:tcPr>
                </a:tc>
                <a:extLst>
                  <a:ext uri="{0D108BD9-81ED-4DB2-BD59-A6C34878D82A}">
                    <a16:rowId xmlns:a16="http://schemas.microsoft.com/office/drawing/2014/main" val="3551885377"/>
                  </a:ext>
                </a:extLst>
              </a:tr>
              <a:tr h="365760">
                <a:tc>
                  <a:txBody>
                    <a:bodyPr/>
                    <a:lstStyle/>
                    <a:p>
                      <a:pPr algn="l" rtl="0" fontAlgn="ctr">
                        <a:buNone/>
                      </a:pPr>
                      <a:r>
                        <a:rPr lang="en-CA" sz="1200" b="1" i="0" u="none" strike="noStrike" dirty="0">
                          <a:solidFill>
                            <a:schemeClr val="tx1"/>
                          </a:solidFill>
                          <a:effectLst/>
                          <a:latin typeface="+mn-lt"/>
                        </a:rPr>
                        <a:t>ON-MARG: Resources</a:t>
                      </a:r>
                    </a:p>
                  </a:txBody>
                  <a:tcPr marL="85725" marR="9525" marT="9525" marB="0" anchor="ctr">
                    <a:solidFill>
                      <a:srgbClr val="E0E5F4"/>
                    </a:solidFill>
                  </a:tcPr>
                </a:tc>
                <a:tc>
                  <a:txBody>
                    <a:bodyPr/>
                    <a:lstStyle/>
                    <a:p>
                      <a:pPr algn="ctr" rtl="0" fontAlgn="ctr">
                        <a:buNone/>
                      </a:pPr>
                      <a:r>
                        <a:rPr lang="en-CA" sz="1200" b="0" i="0" u="none" strike="noStrike">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dirty="0">
                          <a:solidFill>
                            <a:srgbClr val="000000"/>
                          </a:solidFill>
                          <a:effectLst/>
                          <a:latin typeface="+mn-lt"/>
                        </a:rPr>
                        <a:t>0.377</a:t>
                      </a:r>
                    </a:p>
                  </a:txBody>
                  <a:tcPr marL="85725" marR="9525" marT="9525" marB="0" anchor="ctr">
                    <a:solidFill>
                      <a:srgbClr val="E0E5F4"/>
                    </a:solidFill>
                  </a:tcPr>
                </a:tc>
                <a:extLst>
                  <a:ext uri="{0D108BD9-81ED-4DB2-BD59-A6C34878D82A}">
                    <a16:rowId xmlns:a16="http://schemas.microsoft.com/office/drawing/2014/main" val="1881068513"/>
                  </a:ext>
                </a:extLst>
              </a:tr>
              <a:tr h="365760">
                <a:tc>
                  <a:txBody>
                    <a:bodyPr/>
                    <a:lstStyle/>
                    <a:p>
                      <a:pPr algn="l" rtl="0" fontAlgn="ctr">
                        <a:buNone/>
                      </a:pPr>
                      <a:r>
                        <a:rPr lang="en-CA" sz="1200" b="1" i="0" u="none" strike="noStrike" dirty="0">
                          <a:solidFill>
                            <a:schemeClr val="tx1"/>
                          </a:solidFill>
                          <a:effectLst/>
                          <a:latin typeface="+mn-lt"/>
                        </a:rPr>
                        <a:t>Smoking (current smoker)</a:t>
                      </a:r>
                    </a:p>
                  </a:txBody>
                  <a:tcPr marL="85725" marR="9525" marT="9525" marB="0" anchor="ctr">
                    <a:solidFill>
                      <a:srgbClr val="E0E5F4"/>
                    </a:solidFill>
                  </a:tcPr>
                </a:tc>
                <a:tc>
                  <a:txBody>
                    <a:bodyPr/>
                    <a:lstStyle/>
                    <a:p>
                      <a:pPr algn="ctr" rtl="0" fontAlgn="ctr">
                        <a:buNone/>
                      </a:pPr>
                      <a:r>
                        <a:rPr lang="en-CA" sz="1200" b="0" i="0" u="none" strike="noStrike">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dirty="0">
                          <a:solidFill>
                            <a:srgbClr val="000000"/>
                          </a:solidFill>
                          <a:effectLst/>
                          <a:latin typeface="+mn-lt"/>
                        </a:rPr>
                        <a:t>0.462</a:t>
                      </a:r>
                    </a:p>
                  </a:txBody>
                  <a:tcPr marL="85725" marR="9525" marT="9525" marB="0" anchor="ctr">
                    <a:solidFill>
                      <a:srgbClr val="E0E5F4"/>
                    </a:solidFill>
                  </a:tcPr>
                </a:tc>
                <a:extLst>
                  <a:ext uri="{0D108BD9-81ED-4DB2-BD59-A6C34878D82A}">
                    <a16:rowId xmlns:a16="http://schemas.microsoft.com/office/drawing/2014/main" val="104219454"/>
                  </a:ext>
                </a:extLst>
              </a:tr>
              <a:tr h="365760">
                <a:tc>
                  <a:txBody>
                    <a:bodyPr/>
                    <a:lstStyle/>
                    <a:p>
                      <a:pPr algn="l" rtl="0" fontAlgn="ctr">
                        <a:buNone/>
                      </a:pPr>
                      <a:r>
                        <a:rPr lang="en-CA" sz="1200" b="1" i="0" u="none" strike="noStrike" dirty="0">
                          <a:solidFill>
                            <a:schemeClr val="tx1"/>
                          </a:solidFill>
                          <a:effectLst/>
                          <a:latin typeface="+mn-lt"/>
                        </a:rPr>
                        <a:t>Black Visible Minority</a:t>
                      </a:r>
                    </a:p>
                  </a:txBody>
                  <a:tcPr marL="85725" marR="9525" marT="9525" marB="0" anchor="ctr">
                    <a:solidFill>
                      <a:srgbClr val="E0E5F4"/>
                    </a:solidFill>
                  </a:tcPr>
                </a:tc>
                <a:tc>
                  <a:txBody>
                    <a:bodyPr/>
                    <a:lstStyle/>
                    <a:p>
                      <a:pPr algn="ctr" rtl="0" fontAlgn="ctr">
                        <a:buNone/>
                      </a:pPr>
                      <a:r>
                        <a:rPr lang="en-CA" sz="1200" b="0" i="0" u="none" strike="noStrike">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a:solidFill>
                            <a:srgbClr val="000000"/>
                          </a:solidFill>
                          <a:effectLst/>
                          <a:latin typeface="+mn-lt"/>
                        </a:rPr>
                        <a:t>0.54</a:t>
                      </a:r>
                    </a:p>
                  </a:txBody>
                  <a:tcPr marL="85725" marR="9525" marT="9525" marB="0" anchor="ctr">
                    <a:solidFill>
                      <a:srgbClr val="E0E5F4"/>
                    </a:solidFill>
                  </a:tcPr>
                </a:tc>
                <a:extLst>
                  <a:ext uri="{0D108BD9-81ED-4DB2-BD59-A6C34878D82A}">
                    <a16:rowId xmlns:a16="http://schemas.microsoft.com/office/drawing/2014/main" val="1423413526"/>
                  </a:ext>
                </a:extLst>
              </a:tr>
              <a:tr h="365760">
                <a:tc>
                  <a:txBody>
                    <a:bodyPr/>
                    <a:lstStyle/>
                    <a:p>
                      <a:pPr algn="l" rtl="0" fontAlgn="ctr">
                        <a:buNone/>
                      </a:pPr>
                      <a:r>
                        <a:rPr lang="en-CA" sz="1200" b="1" i="0" u="none" strike="noStrike" dirty="0">
                          <a:solidFill>
                            <a:schemeClr val="tx1"/>
                          </a:solidFill>
                          <a:effectLst/>
                          <a:latin typeface="+mn-lt"/>
                        </a:rPr>
                        <a:t>South Asian Visible Minority</a:t>
                      </a:r>
                    </a:p>
                  </a:txBody>
                  <a:tcPr marL="85725" marR="9525" marT="9525" marB="0" anchor="ctr">
                    <a:solidFill>
                      <a:srgbClr val="E0E5F4"/>
                    </a:solidFill>
                  </a:tcPr>
                </a:tc>
                <a:tc>
                  <a:txBody>
                    <a:bodyPr/>
                    <a:lstStyle/>
                    <a:p>
                      <a:pPr algn="ctr" rtl="0" fontAlgn="ctr">
                        <a:buNone/>
                      </a:pPr>
                      <a:r>
                        <a:rPr lang="en-CA" sz="1200" b="0" i="0" u="none" strike="noStrike">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a:solidFill>
                            <a:srgbClr val="000000"/>
                          </a:solidFill>
                          <a:effectLst/>
                          <a:latin typeface="+mn-lt"/>
                        </a:rPr>
                        <a:t>1.676</a:t>
                      </a:r>
                    </a:p>
                  </a:txBody>
                  <a:tcPr marL="85725" marR="9525" marT="9525" marB="0" anchor="ctr">
                    <a:solidFill>
                      <a:srgbClr val="E0E5F4"/>
                    </a:solidFill>
                  </a:tcPr>
                </a:tc>
                <a:extLst>
                  <a:ext uri="{0D108BD9-81ED-4DB2-BD59-A6C34878D82A}">
                    <a16:rowId xmlns:a16="http://schemas.microsoft.com/office/drawing/2014/main" val="1013797026"/>
                  </a:ext>
                </a:extLst>
              </a:tr>
              <a:tr h="365760">
                <a:tc>
                  <a:txBody>
                    <a:bodyPr/>
                    <a:lstStyle/>
                    <a:p>
                      <a:pPr algn="l" rtl="0" fontAlgn="ctr">
                        <a:buNone/>
                      </a:pPr>
                      <a:r>
                        <a:rPr lang="en-CA" sz="1200" b="1" i="0" u="none" strike="noStrike" dirty="0">
                          <a:solidFill>
                            <a:schemeClr val="tx1"/>
                          </a:solidFill>
                          <a:effectLst/>
                          <a:latin typeface="+mn-lt"/>
                        </a:rPr>
                        <a:t>Long-Term Immigrants</a:t>
                      </a:r>
                    </a:p>
                  </a:txBody>
                  <a:tcPr marL="85725" marR="9525" marT="9525" marB="0" anchor="ctr">
                    <a:solidFill>
                      <a:srgbClr val="E0E5F4"/>
                    </a:solidFill>
                  </a:tcPr>
                </a:tc>
                <a:tc>
                  <a:txBody>
                    <a:bodyPr/>
                    <a:lstStyle/>
                    <a:p>
                      <a:pPr algn="ctr" rtl="0" fontAlgn="ctr">
                        <a:buNone/>
                      </a:pPr>
                      <a:r>
                        <a:rPr lang="en-CA" sz="1200" b="0" i="0" u="none" strike="noStrike">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dirty="0">
                          <a:solidFill>
                            <a:srgbClr val="000000"/>
                          </a:solidFill>
                          <a:effectLst/>
                          <a:latin typeface="+mn-lt"/>
                        </a:rPr>
                        <a:t>0.251</a:t>
                      </a:r>
                    </a:p>
                  </a:txBody>
                  <a:tcPr marL="85725" marR="9525" marT="9525" marB="0" anchor="ctr">
                    <a:solidFill>
                      <a:srgbClr val="E0E5F4"/>
                    </a:solidFill>
                  </a:tcPr>
                </a:tc>
                <a:extLst>
                  <a:ext uri="{0D108BD9-81ED-4DB2-BD59-A6C34878D82A}">
                    <a16:rowId xmlns:a16="http://schemas.microsoft.com/office/drawing/2014/main" val="199599101"/>
                  </a:ext>
                </a:extLst>
              </a:tr>
              <a:tr h="365760">
                <a:tc>
                  <a:txBody>
                    <a:bodyPr/>
                    <a:lstStyle/>
                    <a:p>
                      <a:pPr algn="l" rtl="0" fontAlgn="ctr">
                        <a:buNone/>
                      </a:pPr>
                      <a:r>
                        <a:rPr lang="en-CA" sz="1200" b="1" i="0" u="none" strike="noStrike" dirty="0">
                          <a:solidFill>
                            <a:schemeClr val="tx1"/>
                          </a:solidFill>
                          <a:effectLst/>
                          <a:latin typeface="+mn-lt"/>
                        </a:rPr>
                        <a:t>HVI Exposure</a:t>
                      </a:r>
                    </a:p>
                  </a:txBody>
                  <a:tcPr marL="85725" marR="9525" marT="9525" marB="0" anchor="ctr">
                    <a:solidFill>
                      <a:srgbClr val="E0E5F4"/>
                    </a:solidFill>
                  </a:tcPr>
                </a:tc>
                <a:tc>
                  <a:txBody>
                    <a:bodyPr/>
                    <a:lstStyle/>
                    <a:p>
                      <a:pPr algn="ctr" rtl="0" fontAlgn="ctr">
                        <a:buNone/>
                      </a:pPr>
                      <a:r>
                        <a:rPr lang="en-CA" sz="1200" b="0" i="0" u="none" strike="noStrike">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dirty="0">
                          <a:solidFill>
                            <a:srgbClr val="000000"/>
                          </a:solidFill>
                          <a:effectLst/>
                          <a:latin typeface="+mn-lt"/>
                        </a:rPr>
                        <a:t>0.402</a:t>
                      </a:r>
                    </a:p>
                  </a:txBody>
                  <a:tcPr marL="85725" marR="9525" marT="9525" marB="0" anchor="ctr">
                    <a:solidFill>
                      <a:srgbClr val="E0E5F4"/>
                    </a:solidFill>
                  </a:tcPr>
                </a:tc>
                <a:extLst>
                  <a:ext uri="{0D108BD9-81ED-4DB2-BD59-A6C34878D82A}">
                    <a16:rowId xmlns:a16="http://schemas.microsoft.com/office/drawing/2014/main" val="2169210855"/>
                  </a:ext>
                </a:extLst>
              </a:tr>
              <a:tr h="365760">
                <a:tc>
                  <a:txBody>
                    <a:bodyPr/>
                    <a:lstStyle/>
                    <a:p>
                      <a:pPr algn="l" rtl="0" fontAlgn="ctr">
                        <a:buNone/>
                      </a:pPr>
                      <a:r>
                        <a:rPr lang="en-CA" sz="1200" b="1" i="0" u="none" strike="noStrike" dirty="0">
                          <a:solidFill>
                            <a:schemeClr val="tx1"/>
                          </a:solidFill>
                          <a:effectLst/>
                          <a:latin typeface="+mn-lt"/>
                        </a:rPr>
                        <a:t>PoC After 1991</a:t>
                      </a:r>
                    </a:p>
                  </a:txBody>
                  <a:tcPr marL="857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a:solidFill>
                            <a:srgbClr val="000000"/>
                          </a:solidFill>
                          <a:effectLst/>
                          <a:latin typeface="+mn-lt"/>
                        </a:rPr>
                        <a:t>0.342</a:t>
                      </a:r>
                    </a:p>
                  </a:txBody>
                  <a:tcPr marL="85725" marR="9525" marT="9525" marB="0" anchor="ctr">
                    <a:solidFill>
                      <a:srgbClr val="E0E5F4"/>
                    </a:solidFill>
                  </a:tcPr>
                </a:tc>
                <a:extLst>
                  <a:ext uri="{0D108BD9-81ED-4DB2-BD59-A6C34878D82A}">
                    <a16:rowId xmlns:a16="http://schemas.microsoft.com/office/drawing/2014/main" val="1599377866"/>
                  </a:ext>
                </a:extLst>
              </a:tr>
              <a:tr h="365760">
                <a:tc>
                  <a:txBody>
                    <a:bodyPr/>
                    <a:lstStyle/>
                    <a:p>
                      <a:pPr algn="l" rtl="0" fontAlgn="ctr">
                        <a:buNone/>
                      </a:pPr>
                      <a:r>
                        <a:rPr lang="en-CA" sz="1200" b="1" i="0" u="none" strike="noStrike" dirty="0">
                          <a:solidFill>
                            <a:schemeClr val="tx1"/>
                          </a:solidFill>
                          <a:effectLst/>
                          <a:latin typeface="+mn-lt"/>
                        </a:rPr>
                        <a:t>PoC Before 1960</a:t>
                      </a:r>
                    </a:p>
                  </a:txBody>
                  <a:tcPr marL="857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a:t>
                      </a:r>
                    </a:p>
                  </a:txBody>
                  <a:tcPr marL="9525" marR="9525" marT="9525" marB="0" anchor="ctr">
                    <a:solidFill>
                      <a:srgbClr val="D5FDBF"/>
                    </a:solidFill>
                  </a:tcPr>
                </a:tc>
                <a:tc>
                  <a:txBody>
                    <a:bodyPr/>
                    <a:lstStyle/>
                    <a:p>
                      <a:pPr algn="ctr" rtl="0" fontAlgn="ctr">
                        <a:buNone/>
                      </a:pPr>
                      <a:r>
                        <a:rPr lang="en-CA" sz="1200" b="0" i="0" u="none" strike="noStrike">
                          <a:solidFill>
                            <a:srgbClr val="000000"/>
                          </a:solidFill>
                          <a:effectLst/>
                          <a:latin typeface="+mn-lt"/>
                        </a:rPr>
                        <a:t>–0.293</a:t>
                      </a:r>
                    </a:p>
                  </a:txBody>
                  <a:tcPr marL="85725" marR="9525" marT="9525" marB="0" anchor="ctr">
                    <a:solidFill>
                      <a:srgbClr val="E0E5F4"/>
                    </a:solidFill>
                  </a:tcPr>
                </a:tc>
                <a:extLst>
                  <a:ext uri="{0D108BD9-81ED-4DB2-BD59-A6C34878D82A}">
                    <a16:rowId xmlns:a16="http://schemas.microsoft.com/office/drawing/2014/main" val="2181204913"/>
                  </a:ext>
                </a:extLst>
              </a:tr>
              <a:tr h="365760">
                <a:tc>
                  <a:txBody>
                    <a:bodyPr/>
                    <a:lstStyle/>
                    <a:p>
                      <a:pPr algn="l" rtl="0" fontAlgn="ctr">
                        <a:buNone/>
                      </a:pPr>
                      <a:r>
                        <a:rPr lang="en-CA" sz="1200" b="1" i="0" u="none" strike="noStrike" dirty="0">
                          <a:solidFill>
                            <a:schemeClr val="tx1"/>
                          </a:solidFill>
                          <a:effectLst/>
                          <a:latin typeface="+mn-lt"/>
                        </a:rPr>
                        <a:t>Heavy drinkers (12+)</a:t>
                      </a:r>
                    </a:p>
                  </a:txBody>
                  <a:tcPr marL="857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a:t>
                      </a:r>
                    </a:p>
                  </a:txBody>
                  <a:tcPr marL="9525" marR="9525" marT="9525" marB="0" anchor="ctr">
                    <a:solidFill>
                      <a:srgbClr val="F7DAD3"/>
                    </a:solidFill>
                  </a:tcPr>
                </a:tc>
                <a:tc>
                  <a:txBody>
                    <a:bodyPr/>
                    <a:lstStyle/>
                    <a:p>
                      <a:pPr algn="ctr" rtl="0" fontAlgn="ctr">
                        <a:buNone/>
                      </a:pPr>
                      <a:r>
                        <a:rPr lang="en-CA" sz="1200" b="0" i="0" u="none" strike="noStrike" dirty="0">
                          <a:solidFill>
                            <a:srgbClr val="000000"/>
                          </a:solidFill>
                          <a:effectLst/>
                          <a:latin typeface="+mn-lt"/>
                        </a:rPr>
                        <a:t>–0.361</a:t>
                      </a:r>
                    </a:p>
                  </a:txBody>
                  <a:tcPr marL="85725" marR="9525" marT="9525" marB="0" anchor="ctr">
                    <a:solidFill>
                      <a:srgbClr val="E0E5F4"/>
                    </a:solidFill>
                  </a:tcPr>
                </a:tc>
                <a:extLst>
                  <a:ext uri="{0D108BD9-81ED-4DB2-BD59-A6C34878D82A}">
                    <a16:rowId xmlns:a16="http://schemas.microsoft.com/office/drawing/2014/main" val="4237662781"/>
                  </a:ext>
                </a:extLst>
              </a:tr>
            </a:tbl>
          </a:graphicData>
        </a:graphic>
      </p:graphicFrame>
      <p:graphicFrame>
        <p:nvGraphicFramePr>
          <p:cNvPr id="3" name="Table 2">
            <a:extLst>
              <a:ext uri="{FF2B5EF4-FFF2-40B4-BE49-F238E27FC236}">
                <a16:creationId xmlns:a16="http://schemas.microsoft.com/office/drawing/2014/main" id="{83B0CFDA-B49F-1ABE-CBD9-C36EA3CBE203}"/>
              </a:ext>
            </a:extLst>
          </p:cNvPr>
          <p:cNvGraphicFramePr>
            <a:graphicFrameLocks noGrp="1"/>
          </p:cNvGraphicFramePr>
          <p:nvPr/>
        </p:nvGraphicFramePr>
        <p:xfrm>
          <a:off x="457200" y="2833264"/>
          <a:ext cx="1219200" cy="487680"/>
        </p:xfrm>
        <a:graphic>
          <a:graphicData uri="http://schemas.openxmlformats.org/drawingml/2006/table">
            <a:tbl>
              <a:tblPr firstRow="1" bandRow="1">
                <a:tableStyleId>{2D5ABB26-0587-4C30-8999-92F81FD0307C}</a:tableStyleId>
              </a:tblPr>
              <a:tblGrid>
                <a:gridCol w="278064">
                  <a:extLst>
                    <a:ext uri="{9D8B030D-6E8A-4147-A177-3AD203B41FA5}">
                      <a16:colId xmlns:a16="http://schemas.microsoft.com/office/drawing/2014/main" val="3666241199"/>
                    </a:ext>
                  </a:extLst>
                </a:gridCol>
                <a:gridCol w="941136">
                  <a:extLst>
                    <a:ext uri="{9D8B030D-6E8A-4147-A177-3AD203B41FA5}">
                      <a16:colId xmlns:a16="http://schemas.microsoft.com/office/drawing/2014/main" val="1753365576"/>
                    </a:ext>
                  </a:extLst>
                </a:gridCol>
              </a:tblGrid>
              <a:tr h="234279">
                <a:tc>
                  <a:txBody>
                    <a:bodyPr/>
                    <a:lstStyle/>
                    <a:p>
                      <a:endParaRPr lang="en-CA" sz="1000" dirty="0"/>
                    </a:p>
                  </a:txBody>
                  <a:tcPr>
                    <a:solidFill>
                      <a:srgbClr val="D5FDBF"/>
                    </a:solidFill>
                  </a:tcPr>
                </a:tc>
                <a:tc>
                  <a:txBody>
                    <a:bodyPr/>
                    <a:lstStyle/>
                    <a:p>
                      <a:r>
                        <a:rPr lang="en-US" sz="1000" dirty="0"/>
                        <a:t>Expected</a:t>
                      </a:r>
                      <a:endParaRPr lang="en-CA" sz="1000" dirty="0"/>
                    </a:p>
                  </a:txBody>
                  <a:tcPr/>
                </a:tc>
                <a:extLst>
                  <a:ext uri="{0D108BD9-81ED-4DB2-BD59-A6C34878D82A}">
                    <a16:rowId xmlns:a16="http://schemas.microsoft.com/office/drawing/2014/main" val="3269474305"/>
                  </a:ext>
                </a:extLst>
              </a:tr>
              <a:tr h="234279">
                <a:tc>
                  <a:txBody>
                    <a:bodyPr/>
                    <a:lstStyle/>
                    <a:p>
                      <a:endParaRPr lang="en-CA" sz="1000" dirty="0"/>
                    </a:p>
                  </a:txBody>
                  <a:tcPr>
                    <a:solidFill>
                      <a:srgbClr val="F7DAD3"/>
                    </a:solidFill>
                  </a:tcPr>
                </a:tc>
                <a:tc>
                  <a:txBody>
                    <a:bodyPr/>
                    <a:lstStyle/>
                    <a:p>
                      <a:r>
                        <a:rPr lang="en-US" sz="1000" dirty="0"/>
                        <a:t>Unexpected</a:t>
                      </a:r>
                      <a:endParaRPr lang="en-CA" sz="1000" dirty="0"/>
                    </a:p>
                  </a:txBody>
                  <a:tcPr/>
                </a:tc>
                <a:extLst>
                  <a:ext uri="{0D108BD9-81ED-4DB2-BD59-A6C34878D82A}">
                    <a16:rowId xmlns:a16="http://schemas.microsoft.com/office/drawing/2014/main" val="2513479491"/>
                  </a:ext>
                </a:extLst>
              </a:tr>
            </a:tbl>
          </a:graphicData>
        </a:graphic>
      </p:graphicFrame>
      <p:sp>
        <p:nvSpPr>
          <p:cNvPr id="6" name="TextBox 5">
            <a:extLst>
              <a:ext uri="{FF2B5EF4-FFF2-40B4-BE49-F238E27FC236}">
                <a16:creationId xmlns:a16="http://schemas.microsoft.com/office/drawing/2014/main" id="{0449CD26-908A-6F23-8F85-BEB6DE8047DC}"/>
              </a:ext>
            </a:extLst>
          </p:cNvPr>
          <p:cNvSpPr txBox="1"/>
          <p:nvPr/>
        </p:nvSpPr>
        <p:spPr>
          <a:xfrm>
            <a:off x="56936" y="3446653"/>
            <a:ext cx="1751316" cy="1384995"/>
          </a:xfrm>
          <a:prstGeom prst="rect">
            <a:avLst/>
          </a:prstGeom>
          <a:noFill/>
        </p:spPr>
        <p:txBody>
          <a:bodyPr wrap="square">
            <a:spAutoFit/>
          </a:bodyPr>
          <a:lstStyle/>
          <a:p>
            <a:r>
              <a:rPr lang="en-US" sz="1050" dirty="0"/>
              <a:t>* </a:t>
            </a:r>
            <a:r>
              <a:rPr lang="en-US" sz="1050" i="1" dirty="0"/>
              <a:t>ON-Marginalization Index data is measured in </a:t>
            </a:r>
            <a:r>
              <a:rPr lang="en-US" sz="1050" b="1" i="1" dirty="0"/>
              <a:t>standard deviation units</a:t>
            </a:r>
            <a:endParaRPr lang="en-US" sz="1050" b="1" dirty="0"/>
          </a:p>
          <a:p>
            <a:r>
              <a:rPr lang="en-US" sz="1050" dirty="0"/>
              <a:t>** HVI Exposure is measured in a </a:t>
            </a:r>
            <a:r>
              <a:rPr lang="en-US" sz="1050" b="1" dirty="0"/>
              <a:t>0-100 scale</a:t>
            </a:r>
            <a:r>
              <a:rPr lang="en-US" sz="1050" dirty="0"/>
              <a:t>, where 0 is the lowest and 100 is the highest score</a:t>
            </a:r>
            <a:endParaRPr lang="en-CA" sz="1050" dirty="0"/>
          </a:p>
        </p:txBody>
      </p:sp>
    </p:spTree>
    <p:extLst>
      <p:ext uri="{BB962C8B-B14F-4D97-AF65-F5344CB8AC3E}">
        <p14:creationId xmlns:p14="http://schemas.microsoft.com/office/powerpoint/2010/main" val="1049563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EC1DF-143E-B439-5A0B-3CBE62B28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E000C8-9CC9-7B17-BA2A-72A47C41B026}"/>
              </a:ext>
            </a:extLst>
          </p:cNvPr>
          <p:cNvSpPr>
            <a:spLocks noGrp="1"/>
          </p:cNvSpPr>
          <p:nvPr>
            <p:ph type="title"/>
          </p:nvPr>
        </p:nvSpPr>
        <p:spPr/>
        <p:txBody>
          <a:bodyPr/>
          <a:lstStyle/>
          <a:p>
            <a:r>
              <a:rPr lang="en-US" dirty="0"/>
              <a:t>Brampton-Caledon Results</a:t>
            </a:r>
            <a:endParaRPr lang="en-CA" dirty="0"/>
          </a:p>
        </p:txBody>
      </p:sp>
      <p:graphicFrame>
        <p:nvGraphicFramePr>
          <p:cNvPr id="4" name="Content Placeholder 3">
            <a:extLst>
              <a:ext uri="{FF2B5EF4-FFF2-40B4-BE49-F238E27FC236}">
                <a16:creationId xmlns:a16="http://schemas.microsoft.com/office/drawing/2014/main" id="{415CB8B1-764B-0EF6-022E-16D39462AFE5}"/>
              </a:ext>
            </a:extLst>
          </p:cNvPr>
          <p:cNvGraphicFramePr>
            <a:graphicFrameLocks noGrp="1"/>
          </p:cNvGraphicFramePr>
          <p:nvPr>
            <p:ph idx="1"/>
            <p:extLst>
              <p:ext uri="{D42A27DB-BD31-4B8C-83A1-F6EECF244321}">
                <p14:modId xmlns:p14="http://schemas.microsoft.com/office/powerpoint/2010/main" val="307370787"/>
              </p:ext>
            </p:extLst>
          </p:nvPr>
        </p:nvGraphicFramePr>
        <p:xfrm>
          <a:off x="1708315" y="1120140"/>
          <a:ext cx="5737881" cy="3840480"/>
        </p:xfrm>
        <a:graphic>
          <a:graphicData uri="http://schemas.openxmlformats.org/drawingml/2006/table">
            <a:tbl>
              <a:tblPr firstRow="1" firstCol="1" bandRow="1">
                <a:tableStyleId>{5C22544A-7EE6-4342-B048-85BDC9FD1C3A}</a:tableStyleId>
              </a:tblPr>
              <a:tblGrid>
                <a:gridCol w="2350214">
                  <a:extLst>
                    <a:ext uri="{9D8B030D-6E8A-4147-A177-3AD203B41FA5}">
                      <a16:colId xmlns:a16="http://schemas.microsoft.com/office/drawing/2014/main" val="3325799752"/>
                    </a:ext>
                  </a:extLst>
                </a:gridCol>
                <a:gridCol w="1684962">
                  <a:extLst>
                    <a:ext uri="{9D8B030D-6E8A-4147-A177-3AD203B41FA5}">
                      <a16:colId xmlns:a16="http://schemas.microsoft.com/office/drawing/2014/main" val="4179658338"/>
                    </a:ext>
                  </a:extLst>
                </a:gridCol>
                <a:gridCol w="1702705">
                  <a:extLst>
                    <a:ext uri="{9D8B030D-6E8A-4147-A177-3AD203B41FA5}">
                      <a16:colId xmlns:a16="http://schemas.microsoft.com/office/drawing/2014/main" val="1293366340"/>
                    </a:ext>
                  </a:extLst>
                </a:gridCol>
              </a:tblGrid>
              <a:tr h="0">
                <a:tc>
                  <a:txBody>
                    <a:bodyPr/>
                    <a:lstStyle/>
                    <a:p>
                      <a:pPr>
                        <a:lnSpc>
                          <a:spcPct val="100000"/>
                        </a:lnSpc>
                        <a:buNone/>
                      </a:pPr>
                      <a:r>
                        <a:rPr lang="en-CA" sz="1200" b="1" dirty="0">
                          <a:effectLst/>
                          <a:latin typeface="+mn-lt"/>
                        </a:rPr>
                        <a:t>Covariate</a:t>
                      </a:r>
                      <a:endParaRPr lang="en-CA" sz="1200" dirty="0">
                        <a:effectLst/>
                        <a:latin typeface="+mn-lt"/>
                      </a:endParaRPr>
                    </a:p>
                  </a:txBody>
                  <a:tcPr marT="91440" marB="91440" anchor="ctr">
                    <a:solidFill>
                      <a:schemeClr val="tx2"/>
                    </a:solidFill>
                  </a:tcPr>
                </a:tc>
                <a:tc>
                  <a:txBody>
                    <a:bodyPr/>
                    <a:lstStyle/>
                    <a:p>
                      <a:pPr algn="ctr">
                        <a:lnSpc>
                          <a:spcPct val="100000"/>
                        </a:lnSpc>
                        <a:buNone/>
                      </a:pPr>
                      <a:r>
                        <a:rPr lang="en-US" sz="1200" dirty="0">
                          <a:effectLst/>
                          <a:latin typeface="+mn-lt"/>
                        </a:rPr>
                        <a:t>Unit of Effect</a:t>
                      </a:r>
                      <a:endParaRPr lang="en-CA" sz="1200" dirty="0">
                        <a:effectLst/>
                        <a:latin typeface="+mn-lt"/>
                      </a:endParaRPr>
                    </a:p>
                  </a:txBody>
                  <a:tcPr marT="91440" marB="91440" anchor="ctr">
                    <a:solidFill>
                      <a:schemeClr val="tx2"/>
                    </a:solidFill>
                  </a:tcPr>
                </a:tc>
                <a:tc>
                  <a:txBody>
                    <a:bodyPr/>
                    <a:lstStyle/>
                    <a:p>
                      <a:pPr algn="ctr">
                        <a:lnSpc>
                          <a:spcPct val="100000"/>
                        </a:lnSpc>
                        <a:buNone/>
                      </a:pPr>
                      <a:r>
                        <a:rPr lang="en-US" sz="1200" dirty="0">
                          <a:effectLst/>
                          <a:latin typeface="+mn-lt"/>
                        </a:rPr>
                        <a:t>Change in diabetes rate per 1000</a:t>
                      </a:r>
                      <a:endParaRPr lang="en-CA" sz="1200" dirty="0">
                        <a:effectLst/>
                        <a:latin typeface="+mn-lt"/>
                      </a:endParaRPr>
                    </a:p>
                  </a:txBody>
                  <a:tcPr marT="91440" marB="91440" anchor="ctr">
                    <a:solidFill>
                      <a:schemeClr val="tx2"/>
                    </a:solidFill>
                  </a:tcPr>
                </a:tc>
                <a:extLst>
                  <a:ext uri="{0D108BD9-81ED-4DB2-BD59-A6C34878D82A}">
                    <a16:rowId xmlns:a16="http://schemas.microsoft.com/office/drawing/2014/main" val="3551885377"/>
                  </a:ext>
                </a:extLst>
              </a:tr>
              <a:tr h="365760">
                <a:tc>
                  <a:txBody>
                    <a:bodyPr/>
                    <a:lstStyle/>
                    <a:p>
                      <a:pPr algn="l" rtl="0" fontAlgn="ctr">
                        <a:buNone/>
                      </a:pPr>
                      <a:r>
                        <a:rPr lang="en-CA" sz="1200" b="1" i="0" u="none" strike="noStrike" dirty="0">
                          <a:solidFill>
                            <a:schemeClr val="tx1"/>
                          </a:solidFill>
                          <a:effectLst/>
                          <a:latin typeface="+mn-lt"/>
                        </a:rPr>
                        <a:t>ON-MARG: Resources</a:t>
                      </a:r>
                    </a:p>
                  </a:txBody>
                  <a:tcPr marL="85725" marR="9525" marT="9525" marB="0" anchor="ctr">
                    <a:solidFill>
                      <a:srgbClr val="E0E5F4"/>
                    </a:solidFill>
                  </a:tcPr>
                </a:tc>
                <a:tc>
                  <a:txBody>
                    <a:bodyPr/>
                    <a:lstStyle/>
                    <a:p>
                      <a:pPr algn="ctr" rtl="0" fontAlgn="ctr">
                        <a:buNone/>
                      </a:pPr>
                      <a:r>
                        <a:rPr lang="en-US" sz="1200" b="0" i="0" u="none" strike="noStrike" dirty="0">
                          <a:solidFill>
                            <a:schemeClr val="tx1"/>
                          </a:solidFill>
                          <a:effectLst/>
                          <a:latin typeface="+mn-lt"/>
                        </a:rPr>
                        <a:t>One SD increase</a:t>
                      </a:r>
                      <a:endParaRPr lang="en-CA" sz="1200" b="0" i="0" u="none" strike="noStrike" dirty="0">
                        <a:solidFill>
                          <a:schemeClr val="tx1"/>
                        </a:solidFill>
                        <a:effectLst/>
                        <a:latin typeface="+mn-lt"/>
                      </a:endParaRPr>
                    </a:p>
                  </a:txBody>
                  <a:tcPr marL="9525" marR="9525" marT="9525" marB="0" anchor="ctr">
                    <a:solidFill>
                      <a:srgbClr val="E0E5F4"/>
                    </a:solidFill>
                  </a:tcPr>
                </a:tc>
                <a:tc>
                  <a:txBody>
                    <a:bodyPr/>
                    <a:lstStyle/>
                    <a:p>
                      <a:pPr algn="ctr" rtl="0" fontAlgn="ctr">
                        <a:buNone/>
                      </a:pPr>
                      <a:r>
                        <a:rPr lang="en-CA" sz="1200" b="0" i="0" u="none" strike="noStrike" dirty="0">
                          <a:solidFill>
                            <a:schemeClr val="tx1"/>
                          </a:solidFill>
                          <a:effectLst/>
                          <a:latin typeface="+mn-lt"/>
                        </a:rPr>
                        <a:t>0.80*</a:t>
                      </a:r>
                    </a:p>
                  </a:txBody>
                  <a:tcPr marL="9525" marR="9525" marT="9525" marB="0" anchor="ctr">
                    <a:solidFill>
                      <a:srgbClr val="D5FDBF"/>
                    </a:solidFill>
                  </a:tcPr>
                </a:tc>
                <a:extLst>
                  <a:ext uri="{0D108BD9-81ED-4DB2-BD59-A6C34878D82A}">
                    <a16:rowId xmlns:a16="http://schemas.microsoft.com/office/drawing/2014/main" val="1881068513"/>
                  </a:ext>
                </a:extLst>
              </a:tr>
              <a:tr h="365760">
                <a:tc>
                  <a:txBody>
                    <a:bodyPr/>
                    <a:lstStyle/>
                    <a:p>
                      <a:pPr algn="l" rtl="0" fontAlgn="ctr">
                        <a:buNone/>
                      </a:pPr>
                      <a:r>
                        <a:rPr lang="en-CA" sz="1200" b="1" i="0" u="none" strike="noStrike" dirty="0">
                          <a:solidFill>
                            <a:schemeClr val="tx1"/>
                          </a:solidFill>
                          <a:effectLst/>
                          <a:latin typeface="+mn-lt"/>
                        </a:rPr>
                        <a:t>Smoking (current smoker)</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One % point increase</a:t>
                      </a:r>
                      <a:endParaRPr lang="en-CA" sz="1200" b="0" i="0" u="none" strike="noStrike" dirty="0">
                        <a:solidFill>
                          <a:schemeClr val="tx1"/>
                        </a:solidFill>
                        <a:effectLst/>
                        <a:latin typeface="+mn-lt"/>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0.15</a:t>
                      </a:r>
                    </a:p>
                  </a:txBody>
                  <a:tcPr marL="9525" marR="9525" marT="9525" marB="0" anchor="ctr">
                    <a:solidFill>
                      <a:srgbClr val="D5FDBF"/>
                    </a:solidFill>
                  </a:tcPr>
                </a:tc>
                <a:extLst>
                  <a:ext uri="{0D108BD9-81ED-4DB2-BD59-A6C34878D82A}">
                    <a16:rowId xmlns:a16="http://schemas.microsoft.com/office/drawing/2014/main" val="104219454"/>
                  </a:ext>
                </a:extLst>
              </a:tr>
              <a:tr h="365760">
                <a:tc>
                  <a:txBody>
                    <a:bodyPr/>
                    <a:lstStyle/>
                    <a:p>
                      <a:pPr algn="l" rtl="0" fontAlgn="ctr">
                        <a:buNone/>
                      </a:pPr>
                      <a:r>
                        <a:rPr lang="en-CA" sz="1200" b="1" i="0" u="none" strike="noStrike" dirty="0">
                          <a:solidFill>
                            <a:schemeClr val="tx1"/>
                          </a:solidFill>
                          <a:effectLst/>
                          <a:latin typeface="+mn-lt"/>
                        </a:rPr>
                        <a:t>Black Visible Minority</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One % point increase</a:t>
                      </a:r>
                      <a:endParaRPr lang="en-CA" sz="1200" b="0" i="0" u="none" strike="noStrike" dirty="0">
                        <a:solidFill>
                          <a:schemeClr val="tx1"/>
                        </a:solidFill>
                        <a:effectLst/>
                        <a:latin typeface="+mn-lt"/>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0.09</a:t>
                      </a:r>
                    </a:p>
                  </a:txBody>
                  <a:tcPr marL="9525" marR="9525" marT="9525" marB="0" anchor="ctr">
                    <a:solidFill>
                      <a:srgbClr val="D5FDBF"/>
                    </a:solidFill>
                  </a:tcPr>
                </a:tc>
                <a:extLst>
                  <a:ext uri="{0D108BD9-81ED-4DB2-BD59-A6C34878D82A}">
                    <a16:rowId xmlns:a16="http://schemas.microsoft.com/office/drawing/2014/main" val="1423413526"/>
                  </a:ext>
                </a:extLst>
              </a:tr>
              <a:tr h="365760">
                <a:tc>
                  <a:txBody>
                    <a:bodyPr/>
                    <a:lstStyle/>
                    <a:p>
                      <a:pPr algn="l" rtl="0" fontAlgn="ctr">
                        <a:buNone/>
                      </a:pPr>
                      <a:r>
                        <a:rPr lang="en-CA" sz="1200" b="1" i="0" u="none" strike="noStrike" dirty="0">
                          <a:solidFill>
                            <a:schemeClr val="tx1"/>
                          </a:solidFill>
                          <a:effectLst/>
                          <a:latin typeface="+mn-lt"/>
                        </a:rPr>
                        <a:t>South Asian Visible Minority</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0.08</a:t>
                      </a:r>
                    </a:p>
                  </a:txBody>
                  <a:tcPr marL="9525" marR="9525" marT="9525" marB="0" anchor="ctr">
                    <a:solidFill>
                      <a:srgbClr val="D5FDBF"/>
                    </a:solidFill>
                  </a:tcPr>
                </a:tc>
                <a:extLst>
                  <a:ext uri="{0D108BD9-81ED-4DB2-BD59-A6C34878D82A}">
                    <a16:rowId xmlns:a16="http://schemas.microsoft.com/office/drawing/2014/main" val="1013797026"/>
                  </a:ext>
                </a:extLst>
              </a:tr>
              <a:tr h="365760">
                <a:tc>
                  <a:txBody>
                    <a:bodyPr/>
                    <a:lstStyle/>
                    <a:p>
                      <a:pPr algn="l" rtl="0" fontAlgn="ctr">
                        <a:buNone/>
                      </a:pPr>
                      <a:r>
                        <a:rPr lang="en-CA" sz="1200" b="1" i="0" u="none" strike="noStrike" dirty="0">
                          <a:solidFill>
                            <a:schemeClr val="tx1"/>
                          </a:solidFill>
                          <a:effectLst/>
                          <a:latin typeface="+mn-lt"/>
                        </a:rPr>
                        <a:t>Long-Term Immigrants</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0.08</a:t>
                      </a:r>
                    </a:p>
                  </a:txBody>
                  <a:tcPr marL="9525" marR="9525" marT="9525" marB="0" anchor="ctr">
                    <a:solidFill>
                      <a:srgbClr val="D5FDBF"/>
                    </a:solidFill>
                  </a:tcPr>
                </a:tc>
                <a:extLst>
                  <a:ext uri="{0D108BD9-81ED-4DB2-BD59-A6C34878D82A}">
                    <a16:rowId xmlns:a16="http://schemas.microsoft.com/office/drawing/2014/main" val="199599101"/>
                  </a:ext>
                </a:extLst>
              </a:tr>
              <a:tr h="365760">
                <a:tc>
                  <a:txBody>
                    <a:bodyPr/>
                    <a:lstStyle/>
                    <a:p>
                      <a:pPr algn="l" rtl="0" fontAlgn="ctr">
                        <a:buNone/>
                      </a:pPr>
                      <a:r>
                        <a:rPr lang="en-CA" sz="1200" b="1" i="0" u="none" strike="noStrike" dirty="0">
                          <a:solidFill>
                            <a:schemeClr val="tx1"/>
                          </a:solidFill>
                          <a:effectLst/>
                          <a:latin typeface="+mn-lt"/>
                        </a:rPr>
                        <a:t>HVI Exposure</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One unit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0.02**</a:t>
                      </a:r>
                    </a:p>
                  </a:txBody>
                  <a:tcPr marL="9525" marR="9525" marT="9525" marB="0" anchor="ctr">
                    <a:solidFill>
                      <a:srgbClr val="D5FDBF"/>
                    </a:solidFill>
                  </a:tcPr>
                </a:tc>
                <a:extLst>
                  <a:ext uri="{0D108BD9-81ED-4DB2-BD59-A6C34878D82A}">
                    <a16:rowId xmlns:a16="http://schemas.microsoft.com/office/drawing/2014/main" val="2169210855"/>
                  </a:ext>
                </a:extLst>
              </a:tr>
              <a:tr h="365760">
                <a:tc>
                  <a:txBody>
                    <a:bodyPr/>
                    <a:lstStyle/>
                    <a:p>
                      <a:pPr algn="l" rtl="0" fontAlgn="ctr">
                        <a:buNone/>
                      </a:pPr>
                      <a:r>
                        <a:rPr lang="en-CA" sz="1200" b="1" i="0" u="none" strike="noStrike" dirty="0">
                          <a:solidFill>
                            <a:schemeClr val="tx1"/>
                          </a:solidFill>
                          <a:effectLst/>
                          <a:latin typeface="+mn-lt"/>
                        </a:rPr>
                        <a:t>PoC After 1991</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0.01</a:t>
                      </a:r>
                    </a:p>
                  </a:txBody>
                  <a:tcPr marL="9525" marR="9525" marT="9525" marB="0" anchor="ctr">
                    <a:solidFill>
                      <a:srgbClr val="D5FDBF"/>
                    </a:solidFill>
                  </a:tcPr>
                </a:tc>
                <a:extLst>
                  <a:ext uri="{0D108BD9-81ED-4DB2-BD59-A6C34878D82A}">
                    <a16:rowId xmlns:a16="http://schemas.microsoft.com/office/drawing/2014/main" val="1599377866"/>
                  </a:ext>
                </a:extLst>
              </a:tr>
              <a:tr h="365760">
                <a:tc>
                  <a:txBody>
                    <a:bodyPr/>
                    <a:lstStyle/>
                    <a:p>
                      <a:pPr algn="l" rtl="0" fontAlgn="ctr">
                        <a:buNone/>
                      </a:pPr>
                      <a:r>
                        <a:rPr lang="en-CA" sz="1200" b="1" i="0" u="none" strike="noStrike" dirty="0">
                          <a:solidFill>
                            <a:schemeClr val="tx1"/>
                          </a:solidFill>
                          <a:effectLst/>
                          <a:latin typeface="+mn-lt"/>
                        </a:rPr>
                        <a:t>PoC Before 1960</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-0.04</a:t>
                      </a:r>
                    </a:p>
                  </a:txBody>
                  <a:tcPr marL="9525" marR="9525" marT="9525" marB="0" anchor="ctr">
                    <a:solidFill>
                      <a:srgbClr val="D5FDBF"/>
                    </a:solidFill>
                  </a:tcPr>
                </a:tc>
                <a:extLst>
                  <a:ext uri="{0D108BD9-81ED-4DB2-BD59-A6C34878D82A}">
                    <a16:rowId xmlns:a16="http://schemas.microsoft.com/office/drawing/2014/main" val="2181204913"/>
                  </a:ext>
                </a:extLst>
              </a:tr>
              <a:tr h="365760">
                <a:tc>
                  <a:txBody>
                    <a:bodyPr/>
                    <a:lstStyle/>
                    <a:p>
                      <a:pPr algn="l" rtl="0" fontAlgn="ctr">
                        <a:buNone/>
                      </a:pPr>
                      <a:r>
                        <a:rPr lang="en-CA" sz="1200" b="1" i="0" u="none" strike="noStrike" dirty="0">
                          <a:solidFill>
                            <a:schemeClr val="tx1"/>
                          </a:solidFill>
                          <a:effectLst/>
                          <a:latin typeface="+mn-lt"/>
                        </a:rPr>
                        <a:t>Heavy drinkers (12+)</a:t>
                      </a:r>
                    </a:p>
                  </a:txBody>
                  <a:tcPr marL="85725" marR="9525" marT="9525" marB="0" anchor="ctr">
                    <a:solidFill>
                      <a:srgbClr val="E0E5F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venir Next LT Pro"/>
                          <a:ea typeface="+mn-ea"/>
                          <a:cs typeface="+mn-cs"/>
                        </a:rPr>
                        <a:t>One % point increase</a:t>
                      </a:r>
                      <a:endParaRPr kumimoji="0" lang="en-CA" sz="1200" b="0" i="0" u="none" strike="noStrike" kern="1200" cap="none" spc="0" normalizeH="0" baseline="0" noProof="0" dirty="0">
                        <a:ln>
                          <a:noFill/>
                        </a:ln>
                        <a:solidFill>
                          <a:srgbClr val="000000"/>
                        </a:solidFill>
                        <a:effectLst/>
                        <a:uLnTx/>
                        <a:uFillTx/>
                        <a:latin typeface="Avenir Next LT Pro"/>
                        <a:ea typeface="+mn-ea"/>
                        <a:cs typeface="+mn-cs"/>
                      </a:endParaRPr>
                    </a:p>
                  </a:txBody>
                  <a:tcPr marL="9525" marR="9525" marT="9525" marB="0" anchor="ctr">
                    <a:solidFill>
                      <a:srgbClr val="E0E5F4"/>
                    </a:solidFill>
                  </a:tcPr>
                </a:tc>
                <a:tc>
                  <a:txBody>
                    <a:bodyPr/>
                    <a:lstStyle/>
                    <a:p>
                      <a:pPr algn="ctr" rtl="0" fontAlgn="ctr">
                        <a:buNone/>
                      </a:pPr>
                      <a:r>
                        <a:rPr lang="en-CA" sz="1200" b="0" i="0" u="none" strike="noStrike" dirty="0">
                          <a:solidFill>
                            <a:srgbClr val="000000"/>
                          </a:solidFill>
                          <a:effectLst/>
                          <a:latin typeface="+mn-lt"/>
                        </a:rPr>
                        <a:t>-0.23</a:t>
                      </a:r>
                    </a:p>
                  </a:txBody>
                  <a:tcPr marL="9525" marR="9525" marT="9525" marB="0" anchor="ctr">
                    <a:solidFill>
                      <a:srgbClr val="F7DAD3"/>
                    </a:solidFill>
                  </a:tcPr>
                </a:tc>
                <a:extLst>
                  <a:ext uri="{0D108BD9-81ED-4DB2-BD59-A6C34878D82A}">
                    <a16:rowId xmlns:a16="http://schemas.microsoft.com/office/drawing/2014/main" val="4237662781"/>
                  </a:ext>
                </a:extLst>
              </a:tr>
            </a:tbl>
          </a:graphicData>
        </a:graphic>
      </p:graphicFrame>
      <p:graphicFrame>
        <p:nvGraphicFramePr>
          <p:cNvPr id="3" name="Table 2">
            <a:extLst>
              <a:ext uri="{FF2B5EF4-FFF2-40B4-BE49-F238E27FC236}">
                <a16:creationId xmlns:a16="http://schemas.microsoft.com/office/drawing/2014/main" id="{1A79A009-C95B-E83A-8F08-DE46877F53FF}"/>
              </a:ext>
            </a:extLst>
          </p:cNvPr>
          <p:cNvGraphicFramePr>
            <a:graphicFrameLocks noGrp="1"/>
          </p:cNvGraphicFramePr>
          <p:nvPr>
            <p:extLst>
              <p:ext uri="{D42A27DB-BD31-4B8C-83A1-F6EECF244321}">
                <p14:modId xmlns:p14="http://schemas.microsoft.com/office/powerpoint/2010/main" val="133995227"/>
              </p:ext>
            </p:extLst>
          </p:nvPr>
        </p:nvGraphicFramePr>
        <p:xfrm>
          <a:off x="457199" y="2827362"/>
          <a:ext cx="1219200" cy="487680"/>
        </p:xfrm>
        <a:graphic>
          <a:graphicData uri="http://schemas.openxmlformats.org/drawingml/2006/table">
            <a:tbl>
              <a:tblPr firstRow="1" bandRow="1">
                <a:tableStyleId>{2D5ABB26-0587-4C30-8999-92F81FD0307C}</a:tableStyleId>
              </a:tblPr>
              <a:tblGrid>
                <a:gridCol w="278064">
                  <a:extLst>
                    <a:ext uri="{9D8B030D-6E8A-4147-A177-3AD203B41FA5}">
                      <a16:colId xmlns:a16="http://schemas.microsoft.com/office/drawing/2014/main" val="3666241199"/>
                    </a:ext>
                  </a:extLst>
                </a:gridCol>
                <a:gridCol w="941136">
                  <a:extLst>
                    <a:ext uri="{9D8B030D-6E8A-4147-A177-3AD203B41FA5}">
                      <a16:colId xmlns:a16="http://schemas.microsoft.com/office/drawing/2014/main" val="1753365576"/>
                    </a:ext>
                  </a:extLst>
                </a:gridCol>
              </a:tblGrid>
              <a:tr h="234279">
                <a:tc>
                  <a:txBody>
                    <a:bodyPr/>
                    <a:lstStyle/>
                    <a:p>
                      <a:endParaRPr lang="en-CA" sz="1000" dirty="0"/>
                    </a:p>
                  </a:txBody>
                  <a:tcPr>
                    <a:solidFill>
                      <a:srgbClr val="D5FDBF"/>
                    </a:solidFill>
                  </a:tcPr>
                </a:tc>
                <a:tc>
                  <a:txBody>
                    <a:bodyPr/>
                    <a:lstStyle/>
                    <a:p>
                      <a:r>
                        <a:rPr lang="en-US" sz="1000" dirty="0"/>
                        <a:t>Expected</a:t>
                      </a:r>
                      <a:endParaRPr lang="en-CA" sz="1000" dirty="0"/>
                    </a:p>
                  </a:txBody>
                  <a:tcPr/>
                </a:tc>
                <a:extLst>
                  <a:ext uri="{0D108BD9-81ED-4DB2-BD59-A6C34878D82A}">
                    <a16:rowId xmlns:a16="http://schemas.microsoft.com/office/drawing/2014/main" val="3269474305"/>
                  </a:ext>
                </a:extLst>
              </a:tr>
              <a:tr h="227516">
                <a:tc>
                  <a:txBody>
                    <a:bodyPr/>
                    <a:lstStyle/>
                    <a:p>
                      <a:endParaRPr lang="en-CA" sz="1000" dirty="0"/>
                    </a:p>
                  </a:txBody>
                  <a:tcPr>
                    <a:solidFill>
                      <a:srgbClr val="F7DAD3"/>
                    </a:solidFill>
                  </a:tcPr>
                </a:tc>
                <a:tc>
                  <a:txBody>
                    <a:bodyPr/>
                    <a:lstStyle/>
                    <a:p>
                      <a:r>
                        <a:rPr lang="en-US" sz="1000" dirty="0"/>
                        <a:t>Unexpected</a:t>
                      </a:r>
                      <a:endParaRPr lang="en-CA" sz="1000" dirty="0"/>
                    </a:p>
                  </a:txBody>
                  <a:tcPr/>
                </a:tc>
                <a:extLst>
                  <a:ext uri="{0D108BD9-81ED-4DB2-BD59-A6C34878D82A}">
                    <a16:rowId xmlns:a16="http://schemas.microsoft.com/office/drawing/2014/main" val="2513479491"/>
                  </a:ext>
                </a:extLst>
              </a:tr>
            </a:tbl>
          </a:graphicData>
        </a:graphic>
      </p:graphicFrame>
      <p:sp>
        <p:nvSpPr>
          <p:cNvPr id="6" name="TextBox 5">
            <a:extLst>
              <a:ext uri="{FF2B5EF4-FFF2-40B4-BE49-F238E27FC236}">
                <a16:creationId xmlns:a16="http://schemas.microsoft.com/office/drawing/2014/main" id="{6C7DFE0B-9693-A9C9-A3FC-955CD52C8628}"/>
              </a:ext>
            </a:extLst>
          </p:cNvPr>
          <p:cNvSpPr txBox="1"/>
          <p:nvPr/>
        </p:nvSpPr>
        <p:spPr>
          <a:xfrm>
            <a:off x="68865" y="3419792"/>
            <a:ext cx="1639450" cy="1546577"/>
          </a:xfrm>
          <a:prstGeom prst="rect">
            <a:avLst/>
          </a:prstGeom>
          <a:noFill/>
        </p:spPr>
        <p:txBody>
          <a:bodyPr wrap="square">
            <a:spAutoFit/>
          </a:bodyPr>
          <a:lstStyle/>
          <a:p>
            <a:r>
              <a:rPr lang="en-US" sz="1050" dirty="0"/>
              <a:t>* </a:t>
            </a:r>
            <a:r>
              <a:rPr lang="en-US" sz="1050" i="1" dirty="0"/>
              <a:t>ON-Marginalization Index data measured in </a:t>
            </a:r>
            <a:r>
              <a:rPr lang="en-US" sz="1050" b="1" i="1" dirty="0"/>
              <a:t>standard deviation units</a:t>
            </a:r>
            <a:endParaRPr lang="en-US" sz="1050" b="1" dirty="0"/>
          </a:p>
          <a:p>
            <a:r>
              <a:rPr lang="en-US" sz="1050" dirty="0"/>
              <a:t>** HVI Exposure measured in </a:t>
            </a:r>
            <a:r>
              <a:rPr lang="en-US" sz="1050" b="1" dirty="0"/>
              <a:t>0-100 scale</a:t>
            </a:r>
            <a:r>
              <a:rPr lang="en-US" sz="1050" dirty="0"/>
              <a:t>, where 0 is the lowest and 100 is the highest score</a:t>
            </a:r>
            <a:endParaRPr lang="en-CA" sz="1050" dirty="0"/>
          </a:p>
        </p:txBody>
      </p:sp>
      <p:sp>
        <p:nvSpPr>
          <p:cNvPr id="7" name="Rectangle 6">
            <a:extLst>
              <a:ext uri="{FF2B5EF4-FFF2-40B4-BE49-F238E27FC236}">
                <a16:creationId xmlns:a16="http://schemas.microsoft.com/office/drawing/2014/main" id="{2DE79CC9-116C-2480-DAE7-F72E58F31DB8}"/>
              </a:ext>
            </a:extLst>
          </p:cNvPr>
          <p:cNvSpPr/>
          <p:nvPr/>
        </p:nvSpPr>
        <p:spPr>
          <a:xfrm>
            <a:off x="7333494" y="2373635"/>
            <a:ext cx="1513968" cy="154657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tx1"/>
                </a:solidFill>
              </a:rPr>
              <a:t>Smoking, South Asian, Black, and ON-MARG Resources</a:t>
            </a:r>
            <a:r>
              <a:rPr lang="en-CA" dirty="0">
                <a:solidFill>
                  <a:schemeClr val="tx1"/>
                </a:solidFill>
              </a:rPr>
              <a:t> had the largest effect on diabetes prevalence </a:t>
            </a:r>
            <a:endParaRPr lang="en-US" dirty="0">
              <a:solidFill>
                <a:schemeClr val="tx1"/>
              </a:solidFill>
            </a:endParaRPr>
          </a:p>
        </p:txBody>
      </p:sp>
    </p:spTree>
    <p:extLst>
      <p:ext uri="{BB962C8B-B14F-4D97-AF65-F5344CB8AC3E}">
        <p14:creationId xmlns:p14="http://schemas.microsoft.com/office/powerpoint/2010/main" val="3156790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D64F6-8882-A25F-09AB-85ECA445420C}"/>
              </a:ext>
            </a:extLst>
          </p:cNvPr>
          <p:cNvSpPr>
            <a:spLocks noGrp="1"/>
          </p:cNvSpPr>
          <p:nvPr>
            <p:ph type="title"/>
          </p:nvPr>
        </p:nvSpPr>
        <p:spPr>
          <a:xfrm>
            <a:off x="462455" y="386397"/>
            <a:ext cx="8222266" cy="755509"/>
          </a:xfrm>
        </p:spPr>
        <p:txBody>
          <a:bodyPr anchor="t">
            <a:normAutofit/>
          </a:bodyPr>
          <a:lstStyle/>
          <a:p>
            <a:r>
              <a:rPr lang="en-US" dirty="0"/>
              <a:t>Brampton-Caledon Model</a:t>
            </a:r>
            <a:endParaRPr lang="en-CA" dirty="0"/>
          </a:p>
        </p:txBody>
      </p:sp>
      <p:sp>
        <p:nvSpPr>
          <p:cNvPr id="10" name="Text Placeholder 2">
            <a:extLst>
              <a:ext uri="{FF2B5EF4-FFF2-40B4-BE49-F238E27FC236}">
                <a16:creationId xmlns:a16="http://schemas.microsoft.com/office/drawing/2014/main" id="{845A19A9-7B64-71C5-BC8C-5B3CDDDD01FA}"/>
              </a:ext>
            </a:extLst>
          </p:cNvPr>
          <p:cNvSpPr>
            <a:spLocks noGrp="1"/>
          </p:cNvSpPr>
          <p:nvPr>
            <p:ph type="body" idx="1"/>
          </p:nvPr>
        </p:nvSpPr>
        <p:spPr>
          <a:xfrm>
            <a:off x="462455" y="1018661"/>
            <a:ext cx="3868737" cy="512189"/>
          </a:xfrm>
        </p:spPr>
        <p:txBody>
          <a:bodyPr>
            <a:normAutofit/>
          </a:bodyPr>
          <a:lstStyle/>
          <a:p>
            <a:r>
              <a:rPr lang="en-US" sz="1100" dirty="0"/>
              <a:t>Predicted Diabetes Prevalence in Brampton-Caledon</a:t>
            </a:r>
          </a:p>
        </p:txBody>
      </p:sp>
      <p:sp>
        <p:nvSpPr>
          <p:cNvPr id="12" name="Text Placeholder 4">
            <a:extLst>
              <a:ext uri="{FF2B5EF4-FFF2-40B4-BE49-F238E27FC236}">
                <a16:creationId xmlns:a16="http://schemas.microsoft.com/office/drawing/2014/main" id="{0425F51F-03D2-B160-F5E8-CB886D50C7CC}"/>
              </a:ext>
            </a:extLst>
          </p:cNvPr>
          <p:cNvSpPr>
            <a:spLocks noGrp="1"/>
          </p:cNvSpPr>
          <p:nvPr>
            <p:ph type="body" sz="quarter" idx="3"/>
          </p:nvPr>
        </p:nvSpPr>
        <p:spPr>
          <a:xfrm>
            <a:off x="4793757" y="1018661"/>
            <a:ext cx="3887788" cy="512189"/>
          </a:xfrm>
        </p:spPr>
        <p:txBody>
          <a:bodyPr>
            <a:normAutofit/>
          </a:bodyPr>
          <a:lstStyle/>
          <a:p>
            <a:r>
              <a:rPr lang="en-US" sz="1200" dirty="0"/>
              <a:t>Standardized Residuals for Brampton-Caledon</a:t>
            </a:r>
          </a:p>
        </p:txBody>
      </p:sp>
      <p:pic>
        <p:nvPicPr>
          <p:cNvPr id="6" name="Picture 5">
            <a:extLst>
              <a:ext uri="{FF2B5EF4-FFF2-40B4-BE49-F238E27FC236}">
                <a16:creationId xmlns:a16="http://schemas.microsoft.com/office/drawing/2014/main" id="{25115334-83A6-A66E-CCDE-99A4B795DB78}"/>
              </a:ext>
            </a:extLst>
          </p:cNvPr>
          <p:cNvPicPr>
            <a:picLocks noChangeAspect="1"/>
          </p:cNvPicPr>
          <p:nvPr/>
        </p:nvPicPr>
        <p:blipFill>
          <a:blip r:embed="rId3"/>
          <a:srcRect t="7916" r="8779" b="29197"/>
          <a:stretch>
            <a:fillRect/>
          </a:stretch>
        </p:blipFill>
        <p:spPr>
          <a:xfrm>
            <a:off x="700124" y="1581008"/>
            <a:ext cx="3397277" cy="3030877"/>
          </a:xfrm>
          <a:prstGeom prst="rect">
            <a:avLst/>
          </a:prstGeom>
        </p:spPr>
      </p:pic>
      <p:pic>
        <p:nvPicPr>
          <p:cNvPr id="7" name="Picture 6">
            <a:extLst>
              <a:ext uri="{FF2B5EF4-FFF2-40B4-BE49-F238E27FC236}">
                <a16:creationId xmlns:a16="http://schemas.microsoft.com/office/drawing/2014/main" id="{D41D74CC-1BF0-5D17-8859-3A23A3874A8E}"/>
              </a:ext>
            </a:extLst>
          </p:cNvPr>
          <p:cNvPicPr>
            <a:picLocks noChangeAspect="1"/>
          </p:cNvPicPr>
          <p:nvPr/>
        </p:nvPicPr>
        <p:blipFill>
          <a:blip r:embed="rId4"/>
          <a:srcRect t="8450" r="9885" b="29858"/>
          <a:stretch>
            <a:fillRect/>
          </a:stretch>
        </p:blipFill>
        <p:spPr>
          <a:xfrm>
            <a:off x="4923313" y="1590319"/>
            <a:ext cx="3421082" cy="3030878"/>
          </a:xfrm>
          <a:prstGeom prst="rect">
            <a:avLst/>
          </a:prstGeom>
        </p:spPr>
      </p:pic>
      <p:pic>
        <p:nvPicPr>
          <p:cNvPr id="8" name="Picture 7">
            <a:extLst>
              <a:ext uri="{FF2B5EF4-FFF2-40B4-BE49-F238E27FC236}">
                <a16:creationId xmlns:a16="http://schemas.microsoft.com/office/drawing/2014/main" id="{D35B40F6-1EA9-B0FE-E73E-9A2706F48D66}"/>
              </a:ext>
            </a:extLst>
          </p:cNvPr>
          <p:cNvPicPr>
            <a:picLocks noChangeAspect="1"/>
          </p:cNvPicPr>
          <p:nvPr/>
        </p:nvPicPr>
        <p:blipFill>
          <a:blip r:embed="rId5"/>
          <a:srcRect l="70712" t="55319" b="6703"/>
          <a:stretch>
            <a:fillRect/>
          </a:stretch>
        </p:blipFill>
        <p:spPr>
          <a:xfrm>
            <a:off x="7261430" y="3283039"/>
            <a:ext cx="1197263" cy="1375380"/>
          </a:xfrm>
          <a:prstGeom prst="rect">
            <a:avLst/>
          </a:prstGeom>
        </p:spPr>
      </p:pic>
    </p:spTree>
    <p:extLst>
      <p:ext uri="{BB962C8B-B14F-4D97-AF65-F5344CB8AC3E}">
        <p14:creationId xmlns:p14="http://schemas.microsoft.com/office/powerpoint/2010/main" val="570506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7D408-7B62-27C8-8CAD-CD7ADB4C1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EF73B-3857-9470-F177-038213E10F83}"/>
              </a:ext>
            </a:extLst>
          </p:cNvPr>
          <p:cNvSpPr>
            <a:spLocks noGrp="1"/>
          </p:cNvSpPr>
          <p:nvPr>
            <p:ph type="title"/>
          </p:nvPr>
        </p:nvSpPr>
        <p:spPr>
          <a:xfrm>
            <a:off x="457200" y="457201"/>
            <a:ext cx="8454628" cy="628774"/>
          </a:xfrm>
        </p:spPr>
        <p:txBody>
          <a:bodyPr>
            <a:normAutofit fontScale="90000"/>
          </a:bodyPr>
          <a:lstStyle/>
          <a:p>
            <a:r>
              <a:rPr lang="en-US" dirty="0"/>
              <a:t>Model Results for Mississauga</a:t>
            </a:r>
            <a:endParaRPr lang="en-CA" dirty="0"/>
          </a:p>
        </p:txBody>
      </p:sp>
      <p:sp>
        <p:nvSpPr>
          <p:cNvPr id="4" name="Rectangle: Rounded Corners 3">
            <a:extLst>
              <a:ext uri="{FF2B5EF4-FFF2-40B4-BE49-F238E27FC236}">
                <a16:creationId xmlns:a16="http://schemas.microsoft.com/office/drawing/2014/main" id="{33A7C1E0-7380-F3E8-231A-7117F4876476}"/>
              </a:ext>
            </a:extLst>
          </p:cNvPr>
          <p:cNvSpPr/>
          <p:nvPr/>
        </p:nvSpPr>
        <p:spPr>
          <a:xfrm>
            <a:off x="457200" y="1157893"/>
            <a:ext cx="2512030" cy="2838753"/>
          </a:xfrm>
          <a:prstGeom prst="roundRect">
            <a:avLst>
              <a:gd name="adj" fmla="val 11452"/>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Socio-Economic Variables</a:t>
            </a:r>
          </a:p>
          <a:p>
            <a:pPr algn="ctr"/>
            <a:endParaRPr lang="en-US" sz="1600" b="1" dirty="0">
              <a:solidFill>
                <a:schemeClr val="tx1"/>
              </a:solidFill>
            </a:endParaRPr>
          </a:p>
          <a:p>
            <a:pPr algn="ctr"/>
            <a:endParaRPr lang="en-US" sz="1600" b="1" dirty="0">
              <a:solidFill>
                <a:schemeClr val="tx1"/>
              </a:solidFill>
            </a:endParaRPr>
          </a:p>
          <a:p>
            <a:pPr algn="ctr"/>
            <a:endParaRPr lang="en-CA" sz="1600" b="1" dirty="0">
              <a:solidFill>
                <a:schemeClr val="tx1"/>
              </a:solidFill>
            </a:endParaRPr>
          </a:p>
        </p:txBody>
      </p:sp>
      <p:sp>
        <p:nvSpPr>
          <p:cNvPr id="6" name="Rectangle: Rounded Corners 5">
            <a:extLst>
              <a:ext uri="{FF2B5EF4-FFF2-40B4-BE49-F238E27FC236}">
                <a16:creationId xmlns:a16="http://schemas.microsoft.com/office/drawing/2014/main" id="{2DEB4337-E416-E4FA-34CD-B02C6A1698D6}"/>
              </a:ext>
            </a:extLst>
          </p:cNvPr>
          <p:cNvSpPr/>
          <p:nvPr/>
        </p:nvSpPr>
        <p:spPr>
          <a:xfrm>
            <a:off x="6174769" y="1156655"/>
            <a:ext cx="2512031" cy="2838752"/>
          </a:xfrm>
          <a:prstGeom prst="roundRect">
            <a:avLst>
              <a:gd name="adj" fmla="val 8180"/>
            </a:avLst>
          </a:prstGeom>
          <a:solidFill>
            <a:srgbClr val="C1B1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Built Environment Variables</a:t>
            </a:r>
          </a:p>
          <a:p>
            <a:pPr algn="ctr"/>
            <a:endParaRPr lang="en-US" sz="1600" b="1" dirty="0">
              <a:solidFill>
                <a:schemeClr val="tx1"/>
              </a:solidFill>
            </a:endParaRPr>
          </a:p>
          <a:p>
            <a:pPr algn="ctr"/>
            <a:endParaRPr lang="en-US" sz="1600" b="1" dirty="0">
              <a:solidFill>
                <a:schemeClr val="tx1"/>
              </a:solidFill>
            </a:endParaRPr>
          </a:p>
          <a:p>
            <a:pPr algn="ctr"/>
            <a:endParaRPr lang="en-CA" sz="1600" b="1" dirty="0">
              <a:solidFill>
                <a:schemeClr val="tx1"/>
              </a:solidFill>
            </a:endParaRPr>
          </a:p>
        </p:txBody>
      </p:sp>
      <p:sp>
        <p:nvSpPr>
          <p:cNvPr id="7" name="Rectangle: Rounded Corners 6">
            <a:extLst>
              <a:ext uri="{FF2B5EF4-FFF2-40B4-BE49-F238E27FC236}">
                <a16:creationId xmlns:a16="http://schemas.microsoft.com/office/drawing/2014/main" id="{8345BF15-2942-DC28-5476-777CF76BAD70}"/>
              </a:ext>
            </a:extLst>
          </p:cNvPr>
          <p:cNvSpPr/>
          <p:nvPr/>
        </p:nvSpPr>
        <p:spPr>
          <a:xfrm>
            <a:off x="3315984" y="1157894"/>
            <a:ext cx="2512031" cy="2838752"/>
          </a:xfrm>
          <a:prstGeom prst="roundRect">
            <a:avLst>
              <a:gd name="adj" fmla="val 11452"/>
            </a:avLst>
          </a:prstGeom>
          <a:solidFill>
            <a:srgbClr val="ADD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Health Behavior Variables</a:t>
            </a:r>
          </a:p>
          <a:p>
            <a:pPr algn="ctr"/>
            <a:endParaRPr lang="en-US" sz="1600" b="1" dirty="0">
              <a:solidFill>
                <a:schemeClr val="tx1"/>
              </a:solidFill>
            </a:endParaRPr>
          </a:p>
          <a:p>
            <a:pPr algn="ctr"/>
            <a:endParaRPr lang="en-US" sz="1600" b="1" dirty="0">
              <a:solidFill>
                <a:schemeClr val="tx1"/>
              </a:solidFill>
            </a:endParaRPr>
          </a:p>
          <a:p>
            <a:pPr algn="ctr"/>
            <a:endParaRPr lang="en-CA" sz="1600" b="1" dirty="0">
              <a:solidFill>
                <a:schemeClr val="tx1"/>
              </a:solidFill>
            </a:endParaRPr>
          </a:p>
        </p:txBody>
      </p:sp>
      <p:sp>
        <p:nvSpPr>
          <p:cNvPr id="8" name="Rectangle 7">
            <a:extLst>
              <a:ext uri="{FF2B5EF4-FFF2-40B4-BE49-F238E27FC236}">
                <a16:creationId xmlns:a16="http://schemas.microsoft.com/office/drawing/2014/main" id="{9B52DA15-C4F7-5C81-1944-0FF8C2E9CE43}"/>
              </a:ext>
            </a:extLst>
          </p:cNvPr>
          <p:cNvSpPr/>
          <p:nvPr/>
        </p:nvSpPr>
        <p:spPr>
          <a:xfrm>
            <a:off x="112514" y="4255663"/>
            <a:ext cx="8939019" cy="6069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buNone/>
            </a:pPr>
            <a:r>
              <a:rPr lang="en-US" sz="1000" b="1" dirty="0">
                <a:solidFill>
                  <a:schemeClr val="tx1"/>
                </a:solidFill>
              </a:rPr>
              <a:t>*ON-Marg Index Resources </a:t>
            </a:r>
            <a:r>
              <a:rPr lang="en-US" sz="1000" dirty="0">
                <a:solidFill>
                  <a:schemeClr val="tx1"/>
                </a:solidFill>
              </a:rPr>
              <a:t>includes low-income, low education, unemployment, core housing need measures</a:t>
            </a:r>
          </a:p>
          <a:p>
            <a:pPr fontAlgn="t">
              <a:buNone/>
            </a:pPr>
            <a:r>
              <a:rPr lang="en-US" sz="1000" b="1" dirty="0">
                <a:solidFill>
                  <a:schemeClr val="tx1"/>
                </a:solidFill>
              </a:rPr>
              <a:t>**HVI Exposure </a:t>
            </a:r>
            <a:r>
              <a:rPr lang="en-US" sz="1000" dirty="0">
                <a:solidFill>
                  <a:schemeClr val="tx1"/>
                </a:solidFill>
              </a:rPr>
              <a:t>includes: annual maximum mean warm-season land surface temperature; percent tree canopy coverage; mean greenest pixel</a:t>
            </a:r>
          </a:p>
        </p:txBody>
      </p:sp>
      <p:pic>
        <p:nvPicPr>
          <p:cNvPr id="3" name="Graphic 2" descr="Business Growth with solid fill">
            <a:extLst>
              <a:ext uri="{FF2B5EF4-FFF2-40B4-BE49-F238E27FC236}">
                <a16:creationId xmlns:a16="http://schemas.microsoft.com/office/drawing/2014/main" id="{B5CC2C2B-09EA-4ED1-F3FC-4ECF9FB96C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6015" y="2571750"/>
            <a:ext cx="914400" cy="914400"/>
          </a:xfrm>
          <a:prstGeom prst="rect">
            <a:avLst/>
          </a:prstGeom>
        </p:spPr>
      </p:pic>
      <p:pic>
        <p:nvPicPr>
          <p:cNvPr id="11" name="Graphic 10" descr="Smoking with solid fill">
            <a:extLst>
              <a:ext uri="{FF2B5EF4-FFF2-40B4-BE49-F238E27FC236}">
                <a16:creationId xmlns:a16="http://schemas.microsoft.com/office/drawing/2014/main" id="{BE5619D4-8AC8-6715-B3DB-CBDF61F911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67001" y="2624930"/>
            <a:ext cx="615022" cy="615022"/>
          </a:xfrm>
          <a:prstGeom prst="rect">
            <a:avLst/>
          </a:prstGeom>
        </p:spPr>
      </p:pic>
      <p:pic>
        <p:nvPicPr>
          <p:cNvPr id="12" name="Graphic 11" descr="Bottle with solid fill">
            <a:extLst>
              <a:ext uri="{FF2B5EF4-FFF2-40B4-BE49-F238E27FC236}">
                <a16:creationId xmlns:a16="http://schemas.microsoft.com/office/drawing/2014/main" id="{22B1ECC1-8EBD-E1ED-DC19-2D2539CBE47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71999" y="2624930"/>
            <a:ext cx="615022" cy="615022"/>
          </a:xfrm>
          <a:prstGeom prst="rect">
            <a:avLst/>
          </a:prstGeom>
        </p:spPr>
      </p:pic>
      <p:pic>
        <p:nvPicPr>
          <p:cNvPr id="14" name="Graphic 13" descr="Neighborhood with solid fill">
            <a:extLst>
              <a:ext uri="{FF2B5EF4-FFF2-40B4-BE49-F238E27FC236}">
                <a16:creationId xmlns:a16="http://schemas.microsoft.com/office/drawing/2014/main" id="{76CA9E9B-3D75-109A-7726-3403D086917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73585" y="2475241"/>
            <a:ext cx="914400" cy="914400"/>
          </a:xfrm>
          <a:prstGeom prst="rect">
            <a:avLst/>
          </a:prstGeom>
        </p:spPr>
      </p:pic>
    </p:spTree>
    <p:extLst>
      <p:ext uri="{BB962C8B-B14F-4D97-AF65-F5344CB8AC3E}">
        <p14:creationId xmlns:p14="http://schemas.microsoft.com/office/powerpoint/2010/main" val="361309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12351-2672-1ED6-2B12-5924DDB90E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11768-0509-8577-B035-D436597DA95A}"/>
              </a:ext>
            </a:extLst>
          </p:cNvPr>
          <p:cNvSpPr>
            <a:spLocks noGrp="1"/>
          </p:cNvSpPr>
          <p:nvPr>
            <p:ph type="title"/>
          </p:nvPr>
        </p:nvSpPr>
        <p:spPr>
          <a:xfrm>
            <a:off x="457200" y="498173"/>
            <a:ext cx="8219090" cy="876027"/>
          </a:xfrm>
        </p:spPr>
        <p:txBody>
          <a:bodyPr vert="horz" lIns="91440" tIns="45720" rIns="91440" bIns="45720" rtlCol="0" anchor="t">
            <a:noAutofit/>
          </a:bodyPr>
          <a:lstStyle/>
          <a:p>
            <a:r>
              <a:rPr lang="en-US" sz="3600" dirty="0"/>
              <a:t>Brampton-Caledon Model Results</a:t>
            </a:r>
            <a:endParaRPr lang="en-CA" sz="3300" dirty="0"/>
          </a:p>
        </p:txBody>
      </p:sp>
      <p:sp>
        <p:nvSpPr>
          <p:cNvPr id="15" name="Rectangle: Rounded Corners 14">
            <a:extLst>
              <a:ext uri="{FF2B5EF4-FFF2-40B4-BE49-F238E27FC236}">
                <a16:creationId xmlns:a16="http://schemas.microsoft.com/office/drawing/2014/main" id="{C17090C5-87E9-6A36-D168-16E311B734C3}"/>
              </a:ext>
            </a:extLst>
          </p:cNvPr>
          <p:cNvSpPr/>
          <p:nvPr/>
        </p:nvSpPr>
        <p:spPr>
          <a:xfrm>
            <a:off x="393357" y="1201833"/>
            <a:ext cx="8357286" cy="1227802"/>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sz="1400" dirty="0">
                <a:solidFill>
                  <a:schemeClr val="tx1"/>
                </a:solidFill>
              </a:rPr>
              <a:t>Neighborhoods with </a:t>
            </a:r>
            <a:r>
              <a:rPr lang="en-US" sz="1400" b="1" dirty="0">
                <a:solidFill>
                  <a:schemeClr val="tx1"/>
                </a:solidFill>
              </a:rPr>
              <a:t>socio‑economically marginalized populations </a:t>
            </a:r>
            <a:r>
              <a:rPr lang="en-US" sz="1400" dirty="0">
                <a:solidFill>
                  <a:schemeClr val="tx1"/>
                </a:solidFill>
              </a:rPr>
              <a:t>have higher diabetes prevalence (</a:t>
            </a:r>
            <a:r>
              <a:rPr lang="en-US" sz="1400" b="1" dirty="0">
                <a:solidFill>
                  <a:schemeClr val="tx1"/>
                </a:solidFill>
              </a:rPr>
              <a:t>ON-Marg Resources Index</a:t>
            </a:r>
            <a:r>
              <a:rPr lang="en-US" sz="1400" dirty="0">
                <a:solidFill>
                  <a:schemeClr val="tx1"/>
                </a:solidFill>
              </a:rPr>
              <a:t>).</a:t>
            </a:r>
          </a:p>
          <a:p>
            <a:pPr lvl="3"/>
            <a:r>
              <a:rPr lang="en-US" sz="1400" b="1" dirty="0">
                <a:solidFill>
                  <a:schemeClr val="tx1"/>
                </a:solidFill>
              </a:rPr>
              <a:t>South Asian </a:t>
            </a:r>
            <a:r>
              <a:rPr lang="en-US" sz="1400" dirty="0">
                <a:solidFill>
                  <a:schemeClr val="tx1"/>
                </a:solidFill>
              </a:rPr>
              <a:t>and</a:t>
            </a:r>
            <a:r>
              <a:rPr lang="en-US" sz="1400" b="1" dirty="0">
                <a:solidFill>
                  <a:schemeClr val="tx1"/>
                </a:solidFill>
              </a:rPr>
              <a:t> Black visible minority</a:t>
            </a:r>
            <a:r>
              <a:rPr lang="en-US" sz="1400" dirty="0">
                <a:solidFill>
                  <a:schemeClr val="tx1"/>
                </a:solidFill>
              </a:rPr>
              <a:t> populations independently predict higher diabetes rates.</a:t>
            </a:r>
          </a:p>
          <a:p>
            <a:pPr lvl="3"/>
            <a:r>
              <a:rPr lang="en-US" sz="1400" dirty="0">
                <a:solidFill>
                  <a:schemeClr val="tx1"/>
                </a:solidFill>
              </a:rPr>
              <a:t>Neighborhoods with </a:t>
            </a:r>
            <a:r>
              <a:rPr lang="en-US" sz="1400" b="1" dirty="0">
                <a:solidFill>
                  <a:schemeClr val="tx1"/>
                </a:solidFill>
              </a:rPr>
              <a:t>long‑term immigrants </a:t>
            </a:r>
            <a:r>
              <a:rPr lang="en-US" sz="1400" dirty="0">
                <a:solidFill>
                  <a:schemeClr val="tx1"/>
                </a:solidFill>
              </a:rPr>
              <a:t>have a higher diabetes prevalence.</a:t>
            </a:r>
          </a:p>
        </p:txBody>
      </p:sp>
      <p:sp>
        <p:nvSpPr>
          <p:cNvPr id="22" name="Rectangle: Rounded Corners 21">
            <a:extLst>
              <a:ext uri="{FF2B5EF4-FFF2-40B4-BE49-F238E27FC236}">
                <a16:creationId xmlns:a16="http://schemas.microsoft.com/office/drawing/2014/main" id="{0D2AA052-3DF4-1674-09EF-946CB1FC3683}"/>
              </a:ext>
            </a:extLst>
          </p:cNvPr>
          <p:cNvSpPr/>
          <p:nvPr/>
        </p:nvSpPr>
        <p:spPr>
          <a:xfrm>
            <a:off x="393357" y="2507985"/>
            <a:ext cx="8357286" cy="935381"/>
          </a:xfrm>
          <a:prstGeom prst="roundRect">
            <a:avLst/>
          </a:prstGeom>
          <a:solidFill>
            <a:srgbClr val="BDE3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sz="1400" b="1" dirty="0">
                <a:solidFill>
                  <a:schemeClr val="tx1"/>
                </a:solidFill>
              </a:rPr>
              <a:t>Smoking</a:t>
            </a:r>
            <a:r>
              <a:rPr lang="en-US" sz="1400" dirty="0">
                <a:solidFill>
                  <a:schemeClr val="tx1"/>
                </a:solidFill>
              </a:rPr>
              <a:t> shows a positive association with higher diabetes prevalence.</a:t>
            </a:r>
          </a:p>
          <a:p>
            <a:pPr lvl="3"/>
            <a:r>
              <a:rPr lang="en-US" sz="1400" b="1" dirty="0">
                <a:solidFill>
                  <a:schemeClr val="tx1"/>
                </a:solidFill>
              </a:rPr>
              <a:t>Heavy drinking </a:t>
            </a:r>
            <a:r>
              <a:rPr lang="en-US" sz="1400" dirty="0">
                <a:solidFill>
                  <a:schemeClr val="tx1"/>
                </a:solidFill>
              </a:rPr>
              <a:t>(binge drinking more than once a month) shows a negative association with diabetes prevalence.</a:t>
            </a:r>
          </a:p>
        </p:txBody>
      </p:sp>
      <p:sp>
        <p:nvSpPr>
          <p:cNvPr id="23" name="Rectangle: Rounded Corners 22">
            <a:extLst>
              <a:ext uri="{FF2B5EF4-FFF2-40B4-BE49-F238E27FC236}">
                <a16:creationId xmlns:a16="http://schemas.microsoft.com/office/drawing/2014/main" id="{C9665E3A-CCF9-78C6-A9F5-9B07F18BD8CF}"/>
              </a:ext>
            </a:extLst>
          </p:cNvPr>
          <p:cNvSpPr/>
          <p:nvPr/>
        </p:nvSpPr>
        <p:spPr>
          <a:xfrm>
            <a:off x="393357" y="3521716"/>
            <a:ext cx="8357286" cy="1025473"/>
          </a:xfrm>
          <a:prstGeom prst="roundRect">
            <a:avLst/>
          </a:prstGeom>
          <a:solidFill>
            <a:srgbClr val="CEC1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b="1" dirty="0">
                <a:solidFill>
                  <a:schemeClr val="tx1"/>
                </a:solidFill>
              </a:rPr>
              <a:t>HVI Exposure </a:t>
            </a:r>
            <a:r>
              <a:rPr lang="en-US" dirty="0">
                <a:solidFill>
                  <a:schemeClr val="tx1"/>
                </a:solidFill>
              </a:rPr>
              <a:t>predicts higher diabetes prevalence.</a:t>
            </a:r>
          </a:p>
          <a:p>
            <a:pPr lvl="3"/>
            <a:r>
              <a:rPr lang="en-US" b="1" dirty="0">
                <a:solidFill>
                  <a:schemeClr val="tx1"/>
                </a:solidFill>
              </a:rPr>
              <a:t>PoC After 1991 </a:t>
            </a:r>
            <a:r>
              <a:rPr lang="en-US" dirty="0">
                <a:solidFill>
                  <a:schemeClr val="tx1"/>
                </a:solidFill>
              </a:rPr>
              <a:t>(newer, suburban neighborhoods) predicts higher diabetes prevalence.</a:t>
            </a:r>
          </a:p>
          <a:p>
            <a:pPr lvl="3"/>
            <a:r>
              <a:rPr lang="en-US" b="1" dirty="0">
                <a:solidFill>
                  <a:schemeClr val="tx1"/>
                </a:solidFill>
              </a:rPr>
              <a:t>PoC Before 1960</a:t>
            </a:r>
            <a:r>
              <a:rPr lang="en-US" dirty="0">
                <a:solidFill>
                  <a:schemeClr val="tx1"/>
                </a:solidFill>
              </a:rPr>
              <a:t> (older, walkable neighborhoods) predicts lower diabetes prevalence.</a:t>
            </a:r>
          </a:p>
        </p:txBody>
      </p:sp>
      <p:pic>
        <p:nvPicPr>
          <p:cNvPr id="4" name="Graphic 3" descr="Business Growth with solid fill">
            <a:extLst>
              <a:ext uri="{FF2B5EF4-FFF2-40B4-BE49-F238E27FC236}">
                <a16:creationId xmlns:a16="http://schemas.microsoft.com/office/drawing/2014/main" id="{7B5109AB-EF8E-32F8-F18A-353839A157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647" y="1392920"/>
            <a:ext cx="914400" cy="914400"/>
          </a:xfrm>
          <a:prstGeom prst="rect">
            <a:avLst/>
          </a:prstGeom>
        </p:spPr>
      </p:pic>
      <p:pic>
        <p:nvPicPr>
          <p:cNvPr id="5" name="Graphic 4" descr="Smoking with solid fill">
            <a:extLst>
              <a:ext uri="{FF2B5EF4-FFF2-40B4-BE49-F238E27FC236}">
                <a16:creationId xmlns:a16="http://schemas.microsoft.com/office/drawing/2014/main" id="{35DC0D72-8B14-855D-5D91-593C2B231B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1966" y="2857288"/>
            <a:ext cx="463762" cy="463762"/>
          </a:xfrm>
          <a:prstGeom prst="rect">
            <a:avLst/>
          </a:prstGeom>
        </p:spPr>
      </p:pic>
      <p:pic>
        <p:nvPicPr>
          <p:cNvPr id="7" name="Graphic 6" descr="Bottle with solid fill">
            <a:extLst>
              <a:ext uri="{FF2B5EF4-FFF2-40B4-BE49-F238E27FC236}">
                <a16:creationId xmlns:a16="http://schemas.microsoft.com/office/drawing/2014/main" id="{77CD0649-9223-6B6E-0EDA-2B73DD7017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0085" y="2565251"/>
            <a:ext cx="463762" cy="463762"/>
          </a:xfrm>
          <a:prstGeom prst="rect">
            <a:avLst/>
          </a:prstGeom>
        </p:spPr>
      </p:pic>
      <p:pic>
        <p:nvPicPr>
          <p:cNvPr id="11" name="Graphic 10" descr="Neighborhood with solid fill">
            <a:extLst>
              <a:ext uri="{FF2B5EF4-FFF2-40B4-BE49-F238E27FC236}">
                <a16:creationId xmlns:a16="http://schemas.microsoft.com/office/drawing/2014/main" id="{11518359-4E23-FDE2-2750-A124B5D933C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1393" y="3577252"/>
            <a:ext cx="914400" cy="914400"/>
          </a:xfrm>
          <a:prstGeom prst="rect">
            <a:avLst/>
          </a:prstGeom>
        </p:spPr>
      </p:pic>
    </p:spTree>
    <p:extLst>
      <p:ext uri="{BB962C8B-B14F-4D97-AF65-F5344CB8AC3E}">
        <p14:creationId xmlns:p14="http://schemas.microsoft.com/office/powerpoint/2010/main" val="423017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25917-5BD6-BAB5-C578-BA3E0B3CC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C6BB86-F0A2-A051-D143-80E2E2062784}"/>
              </a:ext>
            </a:extLst>
          </p:cNvPr>
          <p:cNvSpPr>
            <a:spLocks noGrp="1"/>
          </p:cNvSpPr>
          <p:nvPr>
            <p:ph type="title"/>
          </p:nvPr>
        </p:nvSpPr>
        <p:spPr>
          <a:xfrm>
            <a:off x="457200" y="498173"/>
            <a:ext cx="8219090" cy="876027"/>
          </a:xfrm>
        </p:spPr>
        <p:txBody>
          <a:bodyPr vert="horz" lIns="91440" tIns="45720" rIns="91440" bIns="45720" rtlCol="0" anchor="t">
            <a:noAutofit/>
          </a:bodyPr>
          <a:lstStyle/>
          <a:p>
            <a:r>
              <a:rPr lang="en-US" sz="3400" dirty="0"/>
              <a:t>Brampton-Caledon Model Results</a:t>
            </a:r>
            <a:endParaRPr lang="en-CA" sz="3400" dirty="0"/>
          </a:p>
        </p:txBody>
      </p:sp>
      <p:sp>
        <p:nvSpPr>
          <p:cNvPr id="22" name="Rectangle: Rounded Corners 21">
            <a:extLst>
              <a:ext uri="{FF2B5EF4-FFF2-40B4-BE49-F238E27FC236}">
                <a16:creationId xmlns:a16="http://schemas.microsoft.com/office/drawing/2014/main" id="{702FE93C-3CF4-DF00-2C8B-19DDCDE997D3}"/>
              </a:ext>
            </a:extLst>
          </p:cNvPr>
          <p:cNvSpPr/>
          <p:nvPr/>
        </p:nvSpPr>
        <p:spPr>
          <a:xfrm>
            <a:off x="393357" y="1150613"/>
            <a:ext cx="8357286" cy="1756645"/>
          </a:xfrm>
          <a:prstGeom prst="roundRect">
            <a:avLst/>
          </a:prstGeom>
          <a:solidFill>
            <a:srgbClr val="BDE3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b="1" dirty="0">
                <a:solidFill>
                  <a:schemeClr val="tx1"/>
                </a:solidFill>
              </a:rPr>
              <a:t>Smoking</a:t>
            </a:r>
            <a:r>
              <a:rPr lang="en-US" dirty="0">
                <a:solidFill>
                  <a:schemeClr val="tx1"/>
                </a:solidFill>
              </a:rPr>
              <a:t> shows a positive association with higher diabetes prevalence.</a:t>
            </a:r>
          </a:p>
          <a:p>
            <a:pPr marL="1314450" lvl="3" indent="-285750">
              <a:buFont typeface="Arial" panose="020B0604020202020204" pitchFamily="34" charset="0"/>
              <a:buChar char="•"/>
            </a:pPr>
            <a:r>
              <a:rPr lang="en-US" dirty="0">
                <a:solidFill>
                  <a:schemeClr val="tx1"/>
                </a:solidFill>
              </a:rPr>
              <a:t>This aligns with previous literature on contribution to vascular and metabolic dysfunction </a:t>
            </a:r>
            <a:r>
              <a:rPr lang="en-US" sz="1100" dirty="0">
                <a:solidFill>
                  <a:schemeClr val="tx1"/>
                </a:solidFill>
              </a:rPr>
              <a:t>(Pan et al., 2015).</a:t>
            </a:r>
          </a:p>
          <a:p>
            <a:pPr lvl="3"/>
            <a:r>
              <a:rPr lang="en-US" b="1" dirty="0">
                <a:solidFill>
                  <a:schemeClr val="tx1"/>
                </a:solidFill>
              </a:rPr>
              <a:t>Heavy drinking </a:t>
            </a:r>
            <a:r>
              <a:rPr lang="en-US" dirty="0">
                <a:solidFill>
                  <a:schemeClr val="tx1"/>
                </a:solidFill>
              </a:rPr>
              <a:t>(binge drinking more than once a month) shows a negative association with diabetes prevalence.</a:t>
            </a:r>
          </a:p>
          <a:p>
            <a:pPr marL="1314450" lvl="3" indent="-285750">
              <a:buFont typeface="Arial" panose="020B0604020202020204" pitchFamily="34" charset="0"/>
              <a:buChar char="•"/>
            </a:pPr>
            <a:r>
              <a:rPr lang="en-US" dirty="0">
                <a:solidFill>
                  <a:schemeClr val="tx1"/>
                </a:solidFill>
              </a:rPr>
              <a:t>This may be reflecting socioeconomic and demographic differences.</a:t>
            </a:r>
          </a:p>
          <a:p>
            <a:pPr marL="1314450" lvl="3" indent="-285750">
              <a:buFont typeface="Arial" panose="020B0604020202020204" pitchFamily="34" charset="0"/>
              <a:buChar char="•"/>
            </a:pPr>
            <a:r>
              <a:rPr lang="en-US" dirty="0">
                <a:solidFill>
                  <a:schemeClr val="tx1"/>
                </a:solidFill>
              </a:rPr>
              <a:t>This also may be because low-moderate levels of alcohol consumption is shown to have a protective effect in females </a:t>
            </a:r>
            <a:r>
              <a:rPr lang="en-US" sz="1100" dirty="0">
                <a:solidFill>
                  <a:schemeClr val="tx1"/>
                </a:solidFill>
              </a:rPr>
              <a:t>(Knott et al., 2015).</a:t>
            </a:r>
            <a:endParaRPr lang="en-US" dirty="0">
              <a:solidFill>
                <a:schemeClr val="tx1"/>
              </a:solidFill>
            </a:endParaRPr>
          </a:p>
        </p:txBody>
      </p:sp>
      <p:pic>
        <p:nvPicPr>
          <p:cNvPr id="5" name="Graphic 4" descr="Smoking with solid fill">
            <a:extLst>
              <a:ext uri="{FF2B5EF4-FFF2-40B4-BE49-F238E27FC236}">
                <a16:creationId xmlns:a16="http://schemas.microsoft.com/office/drawing/2014/main" id="{3F8AC046-AD61-4CFF-6574-1B6D9A12B9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9306" y="1330104"/>
            <a:ext cx="689081" cy="689081"/>
          </a:xfrm>
          <a:prstGeom prst="rect">
            <a:avLst/>
          </a:prstGeom>
        </p:spPr>
      </p:pic>
      <p:pic>
        <p:nvPicPr>
          <p:cNvPr id="7" name="Graphic 6" descr="Bottle with solid fill">
            <a:extLst>
              <a:ext uri="{FF2B5EF4-FFF2-40B4-BE49-F238E27FC236}">
                <a16:creationId xmlns:a16="http://schemas.microsoft.com/office/drawing/2014/main" id="{5364DE96-2131-5863-693E-3B296C6F4E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1544" y="2097535"/>
            <a:ext cx="689080" cy="689080"/>
          </a:xfrm>
          <a:prstGeom prst="rect">
            <a:avLst/>
          </a:prstGeom>
        </p:spPr>
      </p:pic>
      <p:sp>
        <p:nvSpPr>
          <p:cNvPr id="3" name="Rectangle: Rounded Corners 2">
            <a:extLst>
              <a:ext uri="{FF2B5EF4-FFF2-40B4-BE49-F238E27FC236}">
                <a16:creationId xmlns:a16="http://schemas.microsoft.com/office/drawing/2014/main" id="{40BEC08C-4209-A265-7A0C-082B9F31698F}"/>
              </a:ext>
            </a:extLst>
          </p:cNvPr>
          <p:cNvSpPr/>
          <p:nvPr/>
        </p:nvSpPr>
        <p:spPr>
          <a:xfrm>
            <a:off x="393357" y="3000141"/>
            <a:ext cx="8357286" cy="1959035"/>
          </a:xfrm>
          <a:prstGeom prst="roundRect">
            <a:avLst/>
          </a:prstGeom>
          <a:solidFill>
            <a:srgbClr val="CEC1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3"/>
            <a:r>
              <a:rPr lang="en-US" b="1" dirty="0">
                <a:solidFill>
                  <a:schemeClr val="tx1"/>
                </a:solidFill>
              </a:rPr>
              <a:t>HVI Exposure </a:t>
            </a:r>
            <a:r>
              <a:rPr lang="en-US" dirty="0">
                <a:solidFill>
                  <a:schemeClr val="tx1"/>
                </a:solidFill>
              </a:rPr>
              <a:t>predicts higher diabetes prevalence.</a:t>
            </a:r>
          </a:p>
          <a:p>
            <a:pPr marL="1314450" lvl="3" indent="-285750">
              <a:buFont typeface="Arial" panose="020B0604020202020204" pitchFamily="34" charset="0"/>
              <a:buChar char="•"/>
            </a:pPr>
            <a:r>
              <a:rPr lang="en-US" dirty="0">
                <a:solidFill>
                  <a:schemeClr val="tx1"/>
                </a:solidFill>
              </a:rPr>
              <a:t>Environmental stressors and reduced opportunities for outdoor physical activity contribute to risk (Ge et al., 2023).</a:t>
            </a:r>
          </a:p>
          <a:p>
            <a:pPr lvl="3"/>
            <a:r>
              <a:rPr lang="en-US" b="1" dirty="0">
                <a:solidFill>
                  <a:schemeClr val="tx1"/>
                </a:solidFill>
              </a:rPr>
              <a:t>PoC After 1991 </a:t>
            </a:r>
            <a:r>
              <a:rPr lang="en-US" dirty="0">
                <a:solidFill>
                  <a:schemeClr val="tx1"/>
                </a:solidFill>
              </a:rPr>
              <a:t>(newer, suburban neighborhoods) predicts higher diabetes prevalence.</a:t>
            </a:r>
          </a:p>
          <a:p>
            <a:pPr marL="1314450" lvl="3" indent="-285750">
              <a:buFont typeface="Arial" panose="020B0604020202020204" pitchFamily="34" charset="0"/>
              <a:buChar char="•"/>
            </a:pPr>
            <a:r>
              <a:rPr lang="en-US" dirty="0">
                <a:solidFill>
                  <a:schemeClr val="tx1"/>
                </a:solidFill>
              </a:rPr>
              <a:t>Consistent with car‑dependency, low walkability, and limited local services typical of newer subdivisions.</a:t>
            </a:r>
          </a:p>
          <a:p>
            <a:pPr lvl="3"/>
            <a:r>
              <a:rPr lang="en-US" b="1" dirty="0">
                <a:solidFill>
                  <a:schemeClr val="tx1"/>
                </a:solidFill>
              </a:rPr>
              <a:t>PoC Before 1960</a:t>
            </a:r>
            <a:r>
              <a:rPr lang="en-US" dirty="0">
                <a:solidFill>
                  <a:schemeClr val="tx1"/>
                </a:solidFill>
              </a:rPr>
              <a:t> (older, walkable neighborhoods) predicts lower diabetes prevalence.</a:t>
            </a:r>
          </a:p>
          <a:p>
            <a:pPr marL="1314450" lvl="3" indent="-285750">
              <a:buFont typeface="Arial" panose="020B0604020202020204" pitchFamily="34" charset="0"/>
              <a:buChar char="•"/>
            </a:pPr>
            <a:r>
              <a:rPr lang="en-US" dirty="0">
                <a:solidFill>
                  <a:schemeClr val="tx1"/>
                </a:solidFill>
              </a:rPr>
              <a:t>Reflects older, more connected </a:t>
            </a:r>
            <a:r>
              <a:rPr lang="en-US" dirty="0" err="1">
                <a:solidFill>
                  <a:schemeClr val="tx1"/>
                </a:solidFill>
              </a:rPr>
              <a:t>neighbourhood</a:t>
            </a:r>
            <a:r>
              <a:rPr lang="en-US" dirty="0">
                <a:solidFill>
                  <a:schemeClr val="tx1"/>
                </a:solidFill>
              </a:rPr>
              <a:t> designs that may support healthier </a:t>
            </a:r>
            <a:r>
              <a:rPr lang="en-US" dirty="0" err="1">
                <a:solidFill>
                  <a:schemeClr val="tx1"/>
                </a:solidFill>
              </a:rPr>
              <a:t>behaviours</a:t>
            </a:r>
            <a:r>
              <a:rPr lang="en-US" dirty="0">
                <a:solidFill>
                  <a:schemeClr val="tx1"/>
                </a:solidFill>
              </a:rPr>
              <a:t> and has populations with higher SES.</a:t>
            </a:r>
          </a:p>
        </p:txBody>
      </p:sp>
      <p:pic>
        <p:nvPicPr>
          <p:cNvPr id="6" name="Graphic 5" descr="Neighborhood with solid fill">
            <a:extLst>
              <a:ext uri="{FF2B5EF4-FFF2-40B4-BE49-F238E27FC236}">
                <a16:creationId xmlns:a16="http://schemas.microsoft.com/office/drawing/2014/main" id="{CEC16BC7-0B6E-8F85-EDB4-3BFB7BD481A7}"/>
              </a:ext>
            </a:extLst>
          </p:cNvPr>
          <p:cNvPicPr>
            <a:picLocks noChangeAspect="1"/>
          </p:cNvPicPr>
          <p:nvPr/>
        </p:nvPicPr>
        <p:blipFill>
          <a:blip r:embed="rId7">
            <a:extLst>
              <a:ext uri="{96DAC541-7B7A-43D3-8B79-37D633B846F1}">
                <asvg:svgBlip xmlns:asvg="http://schemas.microsoft.com/office/drawing/2016/SVG/main" r:embed="rId8"/>
              </a:ext>
            </a:extLst>
          </a:blip>
          <a:srcRect t="38511"/>
          <a:stretch>
            <a:fillRect/>
          </a:stretch>
        </p:blipFill>
        <p:spPr>
          <a:xfrm>
            <a:off x="543357" y="4300722"/>
            <a:ext cx="914400" cy="534836"/>
          </a:xfrm>
          <a:prstGeom prst="rect">
            <a:avLst/>
          </a:prstGeom>
        </p:spPr>
      </p:pic>
      <p:pic>
        <p:nvPicPr>
          <p:cNvPr id="8" name="Graphic 7" descr="Hill scene with solid fill">
            <a:extLst>
              <a:ext uri="{FF2B5EF4-FFF2-40B4-BE49-F238E27FC236}">
                <a16:creationId xmlns:a16="http://schemas.microsoft.com/office/drawing/2014/main" id="{68BB5BEA-7A2C-32A1-E89F-74A8DD591E1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6646" y="3263885"/>
            <a:ext cx="914400" cy="869812"/>
          </a:xfrm>
          <a:prstGeom prst="rect">
            <a:avLst/>
          </a:prstGeom>
        </p:spPr>
      </p:pic>
    </p:spTree>
    <p:extLst>
      <p:ext uri="{BB962C8B-B14F-4D97-AF65-F5344CB8AC3E}">
        <p14:creationId xmlns:p14="http://schemas.microsoft.com/office/powerpoint/2010/main" val="18961055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FA8B4-D19E-763B-C4DF-2FE336E8EB82}"/>
              </a:ext>
            </a:extLst>
          </p:cNvPr>
          <p:cNvSpPr>
            <a:spLocks noGrp="1"/>
          </p:cNvSpPr>
          <p:nvPr>
            <p:ph type="title"/>
          </p:nvPr>
        </p:nvSpPr>
        <p:spPr/>
        <p:txBody>
          <a:bodyPr>
            <a:normAutofit fontScale="90000"/>
          </a:bodyPr>
          <a:lstStyle/>
          <a:p>
            <a:r>
              <a:rPr lang="en-US" dirty="0"/>
              <a:t>Comparing Mississauga and Brampton-Caledon Models</a:t>
            </a:r>
            <a:endParaRPr lang="en-CA" dirty="0"/>
          </a:p>
        </p:txBody>
      </p:sp>
      <p:sp>
        <p:nvSpPr>
          <p:cNvPr id="3" name="Content Placeholder 2">
            <a:extLst>
              <a:ext uri="{FF2B5EF4-FFF2-40B4-BE49-F238E27FC236}">
                <a16:creationId xmlns:a16="http://schemas.microsoft.com/office/drawing/2014/main" id="{01D99809-DD16-6FC3-94FB-F6F385DD4DBE}"/>
              </a:ext>
            </a:extLst>
          </p:cNvPr>
          <p:cNvSpPr>
            <a:spLocks noGrp="1"/>
          </p:cNvSpPr>
          <p:nvPr>
            <p:ph idx="1"/>
          </p:nvPr>
        </p:nvSpPr>
        <p:spPr>
          <a:xfrm>
            <a:off x="457200" y="1651818"/>
            <a:ext cx="8219090" cy="3233219"/>
          </a:xfrm>
        </p:spPr>
        <p:txBody>
          <a:bodyPr>
            <a:normAutofit fontScale="55000" lnSpcReduction="20000"/>
          </a:bodyPr>
          <a:lstStyle/>
          <a:p>
            <a:r>
              <a:rPr lang="en-US" sz="2500" dirty="0"/>
              <a:t>The Brampton-Caledon model explains more variance in diabetes prevalence compared to the Mississauga model (R-squared values: 92% vs 87%).</a:t>
            </a:r>
          </a:p>
          <a:p>
            <a:endParaRPr lang="en-US" sz="2500" dirty="0"/>
          </a:p>
          <a:p>
            <a:r>
              <a:rPr lang="en-US" sz="2500" b="1" dirty="0"/>
              <a:t>Black visible minority:</a:t>
            </a:r>
          </a:p>
          <a:p>
            <a:pPr marL="342900" indent="-342900">
              <a:buFont typeface="Arial" panose="020B0604020202020204" pitchFamily="34" charset="0"/>
              <a:buChar char="•"/>
            </a:pPr>
            <a:r>
              <a:rPr lang="en-US" sz="2500" dirty="0"/>
              <a:t>Brampton &amp; Caledon shows a slightly stronger effect than Mississauga (0.09 vs 0.07).</a:t>
            </a:r>
          </a:p>
          <a:p>
            <a:r>
              <a:rPr lang="en-US" sz="2500" b="1" dirty="0"/>
              <a:t>South Asian visible minority</a:t>
            </a:r>
            <a:r>
              <a:rPr lang="en-US" sz="2500" dirty="0"/>
              <a:t>: </a:t>
            </a:r>
          </a:p>
          <a:p>
            <a:pPr marL="342900" indent="-342900">
              <a:buFont typeface="Arial" panose="020B0604020202020204" pitchFamily="34" charset="0"/>
              <a:buChar char="•"/>
            </a:pPr>
            <a:r>
              <a:rPr lang="en-US" sz="2500" dirty="0"/>
              <a:t>Brampton &amp; Caledon has </a:t>
            </a:r>
            <a:r>
              <a:rPr lang="en-US" sz="2500" i="1" dirty="0"/>
              <a:t>twice as strong </a:t>
            </a:r>
            <a:r>
              <a:rPr lang="en-US" sz="2500" dirty="0"/>
              <a:t>effect compared to Mississauga (0.08 vs 0.04).</a:t>
            </a:r>
          </a:p>
          <a:p>
            <a:r>
              <a:rPr lang="en-US" sz="2500" b="1" dirty="0"/>
              <a:t>Long Term Immigrants</a:t>
            </a:r>
            <a:r>
              <a:rPr lang="en-US" sz="2500" dirty="0"/>
              <a:t>: </a:t>
            </a:r>
          </a:p>
          <a:p>
            <a:pPr marL="342900" indent="-342900">
              <a:buFont typeface="Arial" panose="020B0604020202020204" pitchFamily="34" charset="0"/>
              <a:buChar char="•"/>
            </a:pPr>
            <a:r>
              <a:rPr lang="en-US" sz="2500" dirty="0"/>
              <a:t>Settled immigrant communities show higher accumulated risk in both, but the effect is stronger in Mississauga (0.08 vs 0.11).</a:t>
            </a:r>
          </a:p>
          <a:p>
            <a:r>
              <a:rPr lang="en-US" sz="2500" b="1" dirty="0"/>
              <a:t>HVI Exposure</a:t>
            </a:r>
            <a:r>
              <a:rPr lang="en-US" sz="2500" dirty="0"/>
              <a:t>: </a:t>
            </a:r>
          </a:p>
          <a:p>
            <a:pPr marL="342900" indent="-342900">
              <a:buFont typeface="Arial" panose="020B0604020202020204" pitchFamily="34" charset="0"/>
              <a:buChar char="•"/>
            </a:pPr>
            <a:r>
              <a:rPr lang="en-US" sz="2500" dirty="0"/>
              <a:t>High greenness, low temperature heat and high tree canopy contributes similarly to diabetes prevalence in both regions (0.02 in both models).</a:t>
            </a:r>
          </a:p>
        </p:txBody>
      </p:sp>
    </p:spTree>
    <p:extLst>
      <p:ext uri="{BB962C8B-B14F-4D97-AF65-F5344CB8AC3E}">
        <p14:creationId xmlns:p14="http://schemas.microsoft.com/office/powerpoint/2010/main" val="1922834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A40A-507E-5BBD-6593-A051DC61B23C}"/>
              </a:ext>
            </a:extLst>
          </p:cNvPr>
          <p:cNvSpPr>
            <a:spLocks noGrp="1"/>
          </p:cNvSpPr>
          <p:nvPr>
            <p:ph type="title"/>
          </p:nvPr>
        </p:nvSpPr>
        <p:spPr>
          <a:xfrm>
            <a:off x="457200" y="671384"/>
            <a:ext cx="8219090" cy="876027"/>
          </a:xfrm>
        </p:spPr>
        <p:txBody>
          <a:bodyPr anchor="t">
            <a:normAutofit/>
          </a:bodyPr>
          <a:lstStyle/>
          <a:p>
            <a:r>
              <a:rPr lang="en-US" dirty="0"/>
              <a:t>Conclusion</a:t>
            </a:r>
            <a:endParaRPr lang="en-CA" dirty="0"/>
          </a:p>
        </p:txBody>
      </p:sp>
      <p:graphicFrame>
        <p:nvGraphicFramePr>
          <p:cNvPr id="5" name="Content Placeholder 2">
            <a:extLst>
              <a:ext uri="{FF2B5EF4-FFF2-40B4-BE49-F238E27FC236}">
                <a16:creationId xmlns:a16="http://schemas.microsoft.com/office/drawing/2014/main" id="{D885A8A5-B754-F670-4797-D22AB4A5E93B}"/>
              </a:ext>
            </a:extLst>
          </p:cNvPr>
          <p:cNvGraphicFramePr/>
          <p:nvPr>
            <p:extLst>
              <p:ext uri="{D42A27DB-BD31-4B8C-83A1-F6EECF244321}">
                <p14:modId xmlns:p14="http://schemas.microsoft.com/office/powerpoint/2010/main" val="1222524231"/>
              </p:ext>
            </p:extLst>
          </p:nvPr>
        </p:nvGraphicFramePr>
        <p:xfrm>
          <a:off x="457200" y="1103819"/>
          <a:ext cx="8219090" cy="326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0518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E8F8C2-E340-963A-238E-811D1387747A}"/>
              </a:ext>
            </a:extLst>
          </p:cNvPr>
          <p:cNvSpPr>
            <a:spLocks noGrp="1"/>
          </p:cNvSpPr>
          <p:nvPr>
            <p:ph type="title"/>
          </p:nvPr>
        </p:nvSpPr>
        <p:spPr/>
        <p:txBody>
          <a:bodyPr/>
          <a:lstStyle/>
          <a:p>
            <a:r>
              <a:rPr lang="en-US" dirty="0"/>
              <a:t>Thank you</a:t>
            </a:r>
            <a:endParaRPr lang="en-CA" dirty="0"/>
          </a:p>
        </p:txBody>
      </p:sp>
      <p:sp>
        <p:nvSpPr>
          <p:cNvPr id="6" name="Text Placeholder 5">
            <a:extLst>
              <a:ext uri="{FF2B5EF4-FFF2-40B4-BE49-F238E27FC236}">
                <a16:creationId xmlns:a16="http://schemas.microsoft.com/office/drawing/2014/main" id="{FB61C104-022D-6306-8449-7193DD0558FD}"/>
              </a:ext>
            </a:extLst>
          </p:cNvPr>
          <p:cNvSpPr>
            <a:spLocks noGrp="1"/>
          </p:cNvSpPr>
          <p:nvPr>
            <p:ph type="body" idx="1"/>
          </p:nvPr>
        </p:nvSpPr>
        <p:spPr/>
        <p:txBody>
          <a:bodyPr/>
          <a:lstStyle/>
          <a:p>
            <a:r>
              <a:rPr lang="en-US" dirty="0"/>
              <a:t>Any questions?</a:t>
            </a:r>
            <a:endParaRPr lang="en-CA" dirty="0"/>
          </a:p>
        </p:txBody>
      </p:sp>
    </p:spTree>
    <p:extLst>
      <p:ext uri="{BB962C8B-B14F-4D97-AF65-F5344CB8AC3E}">
        <p14:creationId xmlns:p14="http://schemas.microsoft.com/office/powerpoint/2010/main" val="2196122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08D6-7BC0-6E79-B708-2B2E0231349C}"/>
              </a:ext>
            </a:extLst>
          </p:cNvPr>
          <p:cNvSpPr>
            <a:spLocks noGrp="1"/>
          </p:cNvSpPr>
          <p:nvPr>
            <p:ph type="title"/>
          </p:nvPr>
        </p:nvSpPr>
        <p:spPr>
          <a:xfrm>
            <a:off x="457200" y="457200"/>
            <a:ext cx="8219090" cy="539393"/>
          </a:xfrm>
        </p:spPr>
        <p:txBody>
          <a:bodyPr>
            <a:normAutofit fontScale="90000"/>
          </a:bodyPr>
          <a:lstStyle/>
          <a:p>
            <a:r>
              <a:rPr lang="en-US" dirty="0"/>
              <a:t>References</a:t>
            </a:r>
            <a:endParaRPr lang="en-CA" dirty="0"/>
          </a:p>
        </p:txBody>
      </p:sp>
      <p:sp>
        <p:nvSpPr>
          <p:cNvPr id="3" name="Content Placeholder 2">
            <a:extLst>
              <a:ext uri="{FF2B5EF4-FFF2-40B4-BE49-F238E27FC236}">
                <a16:creationId xmlns:a16="http://schemas.microsoft.com/office/drawing/2014/main" id="{43C78607-E83B-9846-141C-B43FFEF8B42B}"/>
              </a:ext>
            </a:extLst>
          </p:cNvPr>
          <p:cNvSpPr>
            <a:spLocks noGrp="1"/>
          </p:cNvSpPr>
          <p:nvPr>
            <p:ph idx="1"/>
          </p:nvPr>
        </p:nvSpPr>
        <p:spPr>
          <a:xfrm>
            <a:off x="457200" y="1087395"/>
            <a:ext cx="8219090" cy="3544930"/>
          </a:xfrm>
        </p:spPr>
        <p:txBody>
          <a:bodyPr>
            <a:normAutofit fontScale="47500" lnSpcReduction="20000"/>
          </a:bodyPr>
          <a:lstStyle/>
          <a:p>
            <a:r>
              <a:rPr lang="en-US" dirty="0"/>
              <a:t>Adjei, J. K., Adu, P. A., &amp; Ackah, B. B. B. (2020). Revisiting the healthy immigrant effect with diabetes risk in Canada: why race/ethnicity matters. Ethnicity &amp; Health, 25(4), 495–507. </a:t>
            </a:r>
            <a:r>
              <a:rPr lang="en-US" dirty="0">
                <a:hlinkClick r:id="rId2"/>
              </a:rPr>
              <a:t>https://doi.org/10.1080/13557858.2019.1567697</a:t>
            </a:r>
            <a:endParaRPr lang="en-US" dirty="0"/>
          </a:p>
          <a:p>
            <a:r>
              <a:rPr lang="en-US" dirty="0"/>
              <a:t>Ge, H., &amp; Wang, J. (2023). Spatial Non-Stationarity Effects of Unhealthy Food Environments and Green Spaces for Type-2 Diabetes in Toronto. Sustainability, 15(3), 1762. https://doi.org/10.3390/su15031762</a:t>
            </a:r>
          </a:p>
          <a:p>
            <a:r>
              <a:rPr lang="en-US" dirty="0"/>
              <a:t>Knott C., Bell S., Britton A. (2015). Alcohol Consumption and the Risk of Type 2 Diabetes: A Systematic Review and Dose-Response Meta-analysis of More Than 1.9 Million Individuals From 38 Observational Studies. Diabetes Care, 38 (9): 1804–1812. </a:t>
            </a:r>
            <a:r>
              <a:rPr lang="en-US" dirty="0">
                <a:hlinkClick r:id="rId3"/>
              </a:rPr>
              <a:t>https://doi.org/10.2337/dc15-0710</a:t>
            </a:r>
            <a:endParaRPr lang="en-US" dirty="0"/>
          </a:p>
          <a:p>
            <a:r>
              <a:rPr lang="en-US" dirty="0"/>
              <a:t>Pan A., Wang Y., Talaei M. et al. (2015). Relation of active, passive, and quitting smoking with incident type 2 diabetes: a systematic review and meta-analysis. The Lancet Diabetes &amp; Endocrinology, 3, 958-967. </a:t>
            </a:r>
            <a:r>
              <a:rPr lang="en-US" dirty="0">
                <a:hlinkClick r:id="rId4"/>
              </a:rPr>
              <a:t>https://doi.org/10.1016/S2213-8587(15)00316-2</a:t>
            </a:r>
            <a:endParaRPr lang="en-US" dirty="0"/>
          </a:p>
          <a:p>
            <a:r>
              <a:rPr lang="en-US" dirty="0"/>
              <a:t>Region of Peel. (2021). Immigration, citizenship and mobility: Portrait of citizenship and immigration in Peel in 2021. Peel Data Portal. </a:t>
            </a:r>
            <a:r>
              <a:rPr lang="en-US" dirty="0">
                <a:hlinkClick r:id="rId5"/>
              </a:rPr>
              <a:t>https://census.peelregion.ca/pages/immigration-citizenship-and-mobility-2021</a:t>
            </a:r>
            <a:endParaRPr lang="en-US" dirty="0"/>
          </a:p>
          <a:p>
            <a:r>
              <a:rPr lang="en-US" dirty="0"/>
              <a:t>Region of Peel. (2021). Ethnic Diversity and Religion:</a:t>
            </a:r>
          </a:p>
          <a:p>
            <a:r>
              <a:rPr lang="en-US" dirty="0"/>
              <a:t>Peel's diverse community in 2021. Peel Data Portal. </a:t>
            </a:r>
            <a:r>
              <a:rPr lang="en-US" dirty="0">
                <a:hlinkClick r:id="rId6"/>
              </a:rPr>
              <a:t>https://census-regionofpeel.hub.arcgis.com/pages/ethnic-diversity-and-religion-2021</a:t>
            </a:r>
            <a:endParaRPr lang="en-US" dirty="0"/>
          </a:p>
          <a:p>
            <a:r>
              <a:rPr lang="en-US" dirty="0"/>
              <a:t>Region of Peel. (2021). Population and Dwelling Counts:</a:t>
            </a:r>
          </a:p>
          <a:p>
            <a:r>
              <a:rPr lang="en-US" dirty="0"/>
              <a:t>Peel's growing population and where they live in 2021. Peel Data Portal. </a:t>
            </a:r>
            <a:r>
              <a:rPr lang="en-US" dirty="0">
                <a:hlinkClick r:id="rId7"/>
              </a:rPr>
              <a:t>https://census-regionofpeel.hub.arcgis.com/pages/population-and-dwellings-2021</a:t>
            </a:r>
            <a:endParaRPr lang="en-CA" dirty="0"/>
          </a:p>
        </p:txBody>
      </p:sp>
    </p:spTree>
    <p:extLst>
      <p:ext uri="{BB962C8B-B14F-4D97-AF65-F5344CB8AC3E}">
        <p14:creationId xmlns:p14="http://schemas.microsoft.com/office/powerpoint/2010/main" val="726293862"/>
      </p:ext>
    </p:extLst>
  </p:cSld>
  <p:clrMapOvr>
    <a:masterClrMapping/>
  </p:clrMapOvr>
</p:sld>
</file>

<file path=ppt/theme/theme1.xml><?xml version="1.0" encoding="utf-8"?>
<a:theme xmlns:a="http://schemas.openxmlformats.org/drawingml/2006/main" name="Custom Design">
  <a:themeElements>
    <a:clrScheme name="Peel first">
      <a:dk1>
        <a:srgbClr val="000000"/>
      </a:dk1>
      <a:lt1>
        <a:srgbClr val="FFFFFF"/>
      </a:lt1>
      <a:dk2>
        <a:srgbClr val="005B9C"/>
      </a:dk2>
      <a:lt2>
        <a:srgbClr val="E7E6E6"/>
      </a:lt2>
      <a:accent1>
        <a:srgbClr val="005B9C"/>
      </a:accent1>
      <a:accent2>
        <a:srgbClr val="CF4827"/>
      </a:accent2>
      <a:accent3>
        <a:srgbClr val="616161"/>
      </a:accent3>
      <a:accent4>
        <a:srgbClr val="832B78"/>
      </a:accent4>
      <a:accent5>
        <a:srgbClr val="FFC222"/>
      </a:accent5>
      <a:accent6>
        <a:srgbClr val="008575"/>
      </a:accent6>
      <a:hlink>
        <a:srgbClr val="005B9C"/>
      </a:hlink>
      <a:folHlink>
        <a:srgbClr val="832B78"/>
      </a:folHlink>
    </a:clrScheme>
    <a:fontScheme name="Peel Avenir 0924">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Custom Color 1">
      <a:srgbClr val="EBEBEC"/>
    </a:custClr>
    <a:custClr name="Custom Color 2">
      <a:srgbClr val="808080"/>
    </a:custClr>
    <a:custClr name="Custom Color 3">
      <a:srgbClr val="E0E4E8"/>
    </a:custClr>
    <a:custClr name="Custom Color 4">
      <a:srgbClr val="E0E5F4"/>
    </a:custClr>
    <a:custClr name="Custom Color 5">
      <a:srgbClr val="E1E8F6"/>
    </a:custClr>
    <a:custClr name="Custom Color 6">
      <a:srgbClr val="F7DAD3"/>
    </a:custClr>
    <a:custClr name="Custom Color 7">
      <a:srgbClr val="E0D5EA"/>
    </a:custClr>
    <a:custClr name="Custom Color 8">
      <a:srgbClr val="FFF3D3"/>
    </a:custClr>
    <a:custClr name="Custom Color 9">
      <a:srgbClr val="D6EEEE"/>
    </a:custClr>
    <a:custClr name="Custom Color 10">
      <a:srgbClr val="E2F3F1"/>
    </a:custClr>
    <a:custClr name="Custom Color 11">
      <a:srgbClr val="D1D3D4"/>
    </a:custClr>
    <a:custClr name="Custom Color 12">
      <a:srgbClr val="595959"/>
    </a:custClr>
    <a:custClr name="Custom Color 13">
      <a:srgbClr val="C6CFD4"/>
    </a:custClr>
    <a:custClr name="Custom Color 14">
      <a:srgbClr val="C8D2EC"/>
    </a:custClr>
    <a:custClr name="Custom Color 15">
      <a:srgbClr val="BAD2ED"/>
    </a:custClr>
    <a:custClr name="Custom Color 16">
      <a:srgbClr val="EEB4A6"/>
    </a:custClr>
    <a:custClr name="Custom Color 17">
      <a:srgbClr val="C7B2D6"/>
    </a:custClr>
    <a:custClr name="Custom Color 18">
      <a:srgbClr val="FFE7A7"/>
    </a:custClr>
    <a:custClr name="Custom Color 19">
      <a:srgbClr val="BDE3E0"/>
    </a:custClr>
    <a:custClr name="Custom Color 20">
      <a:srgbClr val="ADDEE0"/>
    </a:custClr>
    <a:custClr name="Custom Color 21">
      <a:srgbClr val="939598"/>
    </a:custClr>
    <a:custClr name="Custom Color 22">
      <a:srgbClr val="404040"/>
    </a:custClr>
    <a:custClr name="Custom Color 23">
      <a:srgbClr val="98A4AB"/>
    </a:custClr>
    <a:custClr name="Custom Color 24">
      <a:srgbClr val="97AFD8"/>
    </a:custClr>
    <a:custClr name="Custom Color 25">
      <a:srgbClr val="4BA6DD"/>
    </a:custClr>
    <a:custClr name="Custom Color 26">
      <a:srgbClr val="E68F7A"/>
    </a:custClr>
    <a:custClr name="Custom Color 27">
      <a:srgbClr val="B295C6"/>
    </a:custClr>
    <a:custClr name="Custom Color 28">
      <a:srgbClr val="FFDA7A"/>
    </a:custClr>
    <a:custClr name="Custom Color 29">
      <a:srgbClr val="4FAF9F"/>
    </a:custClr>
    <a:custClr name="Custom Color 30">
      <a:srgbClr val="00B9B0"/>
    </a:custClr>
    <a:custClr name="Custom Color 31">
      <a:srgbClr val="6D6E71"/>
    </a:custClr>
    <a:custClr name="Custom Color 32">
      <a:srgbClr val="262626"/>
    </a:custClr>
    <a:custClr name="Custom Color 33">
      <a:srgbClr val="6F7D85"/>
    </a:custClr>
    <a:custClr name="Custom Color 34">
      <a:srgbClr val="6A91CB"/>
    </a:custClr>
    <a:custClr name="Custom Color 35">
      <a:srgbClr val="00518E"/>
    </a:custClr>
    <a:custClr name="Custom Color 36">
      <a:srgbClr val="9B361D"/>
    </a:custClr>
    <a:custClr name="Custom Color 37">
      <a:srgbClr val="511454"/>
    </a:custClr>
    <a:custClr name="Custom Color 38">
      <a:srgbClr val="D99D00"/>
    </a:custClr>
    <a:custClr name="Custom Color 39">
      <a:srgbClr val="0B5B4C"/>
    </a:custClr>
    <a:custClr name="Custom Color 40">
      <a:srgbClr val="047A71"/>
    </a:custClr>
    <a:custClr name="Custom Color 41">
      <a:srgbClr val="4D4D4F"/>
    </a:custClr>
    <a:custClr name="Custom Color 42">
      <a:srgbClr val="0D0D0D"/>
    </a:custClr>
    <a:custClr name="Custom Color 43">
      <a:srgbClr val="48545C"/>
    </a:custClr>
    <a:custClr name="Custom Color 44">
      <a:srgbClr val="357ABE"/>
    </a:custClr>
    <a:custClr name="Custom Color 45">
      <a:srgbClr val="002E4E"/>
    </a:custClr>
    <a:custClr name="Custom Color 46">
      <a:srgbClr val="682414"/>
    </a:custClr>
    <a:custClr name="Custom Color 47">
      <a:srgbClr val="270028"/>
    </a:custClr>
    <a:custClr name="Custom Color 48">
      <a:srgbClr val="906900"/>
    </a:custClr>
    <a:custClr name="Custom Color 49">
      <a:srgbClr val="003D34"/>
    </a:custClr>
    <a:custClr name="Custom Color 50">
      <a:srgbClr val="00524E"/>
    </a:custClr>
  </a:custClrLst>
  <a:extLst>
    <a:ext uri="{05A4C25C-085E-4340-85A3-A5531E510DB2}">
      <thm15:themeFamily xmlns:thm15="http://schemas.microsoft.com/office/thememl/2012/main" name="Powerpoint-template-PeelTheme-12-0924.pptx" id="{5A455854-B75D-417E-B1CE-98EB2315FD8A}" vid="{2FCCA7FA-C3CD-43B2-895C-BEBF46DFF7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EBEBEC"/>
    </a:custClr>
    <a:custClr name="Custom Color 2">
      <a:srgbClr val="808080"/>
    </a:custClr>
    <a:custClr name="Custom Color 3">
      <a:srgbClr val="E0E4E8"/>
    </a:custClr>
    <a:custClr name="Custom Color 4">
      <a:srgbClr val="E0E5F4"/>
    </a:custClr>
    <a:custClr name="Custom Color 5">
      <a:srgbClr val="E1E8F6"/>
    </a:custClr>
    <a:custClr name="Custom Color 6">
      <a:srgbClr val="F7DAD3"/>
    </a:custClr>
    <a:custClr name="Custom Color 7">
      <a:srgbClr val="E0D5EA"/>
    </a:custClr>
    <a:custClr name="Custom Color 8">
      <a:srgbClr val="FFF3D3"/>
    </a:custClr>
    <a:custClr name="Custom Color 9">
      <a:srgbClr val="D6EEEE"/>
    </a:custClr>
    <a:custClr name="Custom Color 10">
      <a:srgbClr val="E2F3F1"/>
    </a:custClr>
    <a:custClr name="Custom Color 11">
      <a:srgbClr val="D1D3D4"/>
    </a:custClr>
    <a:custClr name="Custom Color 12">
      <a:srgbClr val="595959"/>
    </a:custClr>
    <a:custClr name="Custom Color 13">
      <a:srgbClr val="C6CFD4"/>
    </a:custClr>
    <a:custClr name="Custom Color 14">
      <a:srgbClr val="C8D2EC"/>
    </a:custClr>
    <a:custClr name="Custom Color 15">
      <a:srgbClr val="BAD2ED"/>
    </a:custClr>
    <a:custClr name="Custom Color 16">
      <a:srgbClr val="EEB4A6"/>
    </a:custClr>
    <a:custClr name="Custom Color 17">
      <a:srgbClr val="C7B2D6"/>
    </a:custClr>
    <a:custClr name="Custom Color 18">
      <a:srgbClr val="FFE7A7"/>
    </a:custClr>
    <a:custClr name="Custom Color 19">
      <a:srgbClr val="BDE3E0"/>
    </a:custClr>
    <a:custClr name="Custom Color 20">
      <a:srgbClr val="ADDEE0"/>
    </a:custClr>
    <a:custClr name="Custom Color 21">
      <a:srgbClr val="939598"/>
    </a:custClr>
    <a:custClr name="Custom Color 22">
      <a:srgbClr val="404040"/>
    </a:custClr>
    <a:custClr name="Custom Color 23">
      <a:srgbClr val="98A4AB"/>
    </a:custClr>
    <a:custClr name="Custom Color 24">
      <a:srgbClr val="97AFD8"/>
    </a:custClr>
    <a:custClr name="Custom Color 25">
      <a:srgbClr val="4BA6DD"/>
    </a:custClr>
    <a:custClr name="Custom Color 26">
      <a:srgbClr val="E68F7A"/>
    </a:custClr>
    <a:custClr name="Custom Color 27">
      <a:srgbClr val="B295C6"/>
    </a:custClr>
    <a:custClr name="Custom Color 28">
      <a:srgbClr val="FFDA7A"/>
    </a:custClr>
    <a:custClr name="Custom Color 29">
      <a:srgbClr val="4FAF9F"/>
    </a:custClr>
    <a:custClr name="Custom Color 30">
      <a:srgbClr val="00B9B0"/>
    </a:custClr>
    <a:custClr name="Custom Color 31">
      <a:srgbClr val="6D6E71"/>
    </a:custClr>
    <a:custClr name="Custom Color 32">
      <a:srgbClr val="262626"/>
    </a:custClr>
    <a:custClr name="Custom Color 33">
      <a:srgbClr val="6F7D85"/>
    </a:custClr>
    <a:custClr name="Custom Color 34">
      <a:srgbClr val="6A91CB"/>
    </a:custClr>
    <a:custClr name="Custom Color 35">
      <a:srgbClr val="00518E"/>
    </a:custClr>
    <a:custClr name="Custom Color 36">
      <a:srgbClr val="9B361D"/>
    </a:custClr>
    <a:custClr name="Custom Color 37">
      <a:srgbClr val="511454"/>
    </a:custClr>
    <a:custClr name="Custom Color 38">
      <a:srgbClr val="D99D00"/>
    </a:custClr>
    <a:custClr name="Custom Color 39">
      <a:srgbClr val="0B5B4C"/>
    </a:custClr>
    <a:custClr name="Custom Color 40">
      <a:srgbClr val="047A71"/>
    </a:custClr>
    <a:custClr name="Custom Color 41">
      <a:srgbClr val="4D4D4F"/>
    </a:custClr>
    <a:custClr name="Custom Color 42">
      <a:srgbClr val="0D0D0D"/>
    </a:custClr>
    <a:custClr name="Custom Color 43">
      <a:srgbClr val="48545C"/>
    </a:custClr>
    <a:custClr name="Custom Color 44">
      <a:srgbClr val="357ABE"/>
    </a:custClr>
    <a:custClr name="Custom Color 45">
      <a:srgbClr val="002E4E"/>
    </a:custClr>
    <a:custClr name="Custom Color 46">
      <a:srgbClr val="682414"/>
    </a:custClr>
    <a:custClr name="Custom Color 47">
      <a:srgbClr val="270028"/>
    </a:custClr>
    <a:custClr name="Custom Color 48">
      <a:srgbClr val="906900"/>
    </a:custClr>
    <a:custClr name="Custom Color 49">
      <a:srgbClr val="003D34"/>
    </a:custClr>
    <a:custClr name="Custom Color 50">
      <a:srgbClr val="00524E"/>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09ce8ea77e04d5b937fa0a29b257c75 xmlns="3810e991-d58e-4551-ae7c-c2515150aa11">
      <Terms xmlns="http://schemas.microsoft.com/office/infopath/2007/PartnerControls"/>
    </i09ce8ea77e04d5b937fa0a29b257c75>
    <if2ef2b6bf4346d0a9a60e9784f95a0d xmlns="3810e991-d58e-4551-ae7c-c2515150aa11">
      <Terms xmlns="http://schemas.microsoft.com/office/infopath/2007/PartnerControls"/>
    </if2ef2b6bf4346d0a9a60e9784f95a0d>
    <d4d6d7f2852d41a09afacf0336fedee9 xmlns="3810e991-d58e-4551-ae7c-c2515150aa11">
      <Terms xmlns="http://schemas.microsoft.com/office/infopath/2007/PartnerControls"/>
    </d4d6d7f2852d41a09afacf0336fedee9>
    <SIZARecordsEventDate xmlns="3810e991-d58e-4551-ae7c-c2515150aa11" xsi:nil="true"/>
    <SIZAAuthor xmlns="3810e991-d58e-4551-ae7c-c2515150aa11">
      <UserInfo>
        <DisplayName/>
        <AccountId xsi:nil="true"/>
        <AccountType/>
      </UserInfo>
    </SIZAAuthor>
    <b84c496a5d0b4e848eae240e679f45e7 xmlns="3810e991-d58e-4551-ae7c-c2515150aa11">
      <Terms xmlns="http://schemas.microsoft.com/office/infopath/2007/PartnerControls">
        <TermInfo xmlns="http://schemas.microsoft.com/office/infopath/2007/PartnerControls">
          <TermName xmlns="http://schemas.microsoft.com/office/infopath/2007/PartnerControls">Corporate Services</TermName>
          <TermId xmlns="http://schemas.microsoft.com/office/infopath/2007/PartnerControls">a2af28b8-e1fe-4f03-a503-61721ed101da</TermId>
        </TermInfo>
      </Terms>
    </b84c496a5d0b4e848eae240e679f45e7>
    <SIZASubject xmlns="3810e991-d58e-4551-ae7c-c2515150aa11" xsi:nil="true"/>
    <oaba50052a024fb29595ecca5fbbaa4e xmlns="3810e991-d58e-4551-ae7c-c2515150aa11">
      <Terms xmlns="http://schemas.microsoft.com/office/infopath/2007/PartnerControls"/>
    </oaba50052a024fb29595ecca5fbbaa4e>
    <SIZADate xmlns="3810e991-d58e-4551-ae7c-c2515150aa11" xsi:nil="true"/>
    <i7c7954a6da6485baed72bf62adc9a98 xmlns="3810e991-d58e-4551-ae7c-c2515150aa11">
      <Terms xmlns="http://schemas.microsoft.com/office/infopath/2007/PartnerControls"/>
    </i7c7954a6da6485baed72bf62adc9a98>
    <leed0c44d2ac42d791805961a1e6b6e0 xmlns="3810e991-d58e-4551-ae7c-c2515150aa11">
      <Terms xmlns="http://schemas.microsoft.com/office/infopath/2007/PartnerControls"/>
    </leed0c44d2ac42d791805961a1e6b6e0>
    <c816cc0c51d043a4907164997a81cf13 xmlns="3810e991-d58e-4551-ae7c-c2515150aa11">
      <Terms xmlns="http://schemas.microsoft.com/office/infopath/2007/PartnerControls"/>
    </c816cc0c51d043a4907164997a81cf13>
    <lcf76f155ced4ddcb4097134ff3c332f xmlns="849304bd-cce6-44e8-b3f4-d3d824cb5a16">
      <Terms xmlns="http://schemas.microsoft.com/office/infopath/2007/PartnerControls"/>
    </lcf76f155ced4ddcb4097134ff3c332f>
    <TaxCatchAll xmlns="3810e991-d58e-4551-ae7c-c2515150aa11">
      <Value>5</Value>
    </TaxCatchAll>
    <_dlc_DocId xmlns="3810e991-d58e-4551-ae7c-c2515150aa11">AACKWESFVM2P-1785570643-57024</_dlc_DocId>
    <_dlc_DocIdUrl xmlns="3810e991-d58e-4551-ae7c-c2515150aa11">
      <Url>https://peelregionca.sharepoint.com/teams/S527/_layouts/15/DocIdRedir.aspx?ID=AACKWESFVM2P-1785570643-57024</Url>
      <Description>AACKWESFVM2P-1785570643-57024</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ROP Word" ma:contentTypeID="0x0101006450AF52053E4366878046AAF3AB30AB0009E92DECF6E34740B30964DA2B7EEB16" ma:contentTypeVersion="27" ma:contentTypeDescription="Basis of all company Word documents." ma:contentTypeScope="" ma:versionID="260dbbb966e88b3777ef90ca2b3eead6">
  <xsd:schema xmlns:xsd="http://www.w3.org/2001/XMLSchema" xmlns:xs="http://www.w3.org/2001/XMLSchema" xmlns:p="http://schemas.microsoft.com/office/2006/metadata/properties" xmlns:ns2="3810e991-d58e-4551-ae7c-c2515150aa11" xmlns:ns3="849304bd-cce6-44e8-b3f4-d3d824cb5a16" targetNamespace="http://schemas.microsoft.com/office/2006/metadata/properties" ma:root="true" ma:fieldsID="5b80f3a890fc2a5c4f4fb1761fe7b057" ns2:_="" ns3:_="">
    <xsd:import namespace="3810e991-d58e-4551-ae7c-c2515150aa11"/>
    <xsd:import namespace="849304bd-cce6-44e8-b3f4-d3d824cb5a16"/>
    <xsd:element name="properties">
      <xsd:complexType>
        <xsd:sequence>
          <xsd:element name="documentManagement">
            <xsd:complexType>
              <xsd:all>
                <xsd:element ref="ns2:_dlc_DocId" minOccurs="0"/>
                <xsd:element ref="ns2:_dlc_DocIdUrl" minOccurs="0"/>
                <xsd:element ref="ns2:_dlc_DocIdPersistId" minOccurs="0"/>
                <xsd:element ref="ns2:b84c496a5d0b4e848eae240e679f45e7" minOccurs="0"/>
                <xsd:element ref="ns2:TaxCatchAll" minOccurs="0"/>
                <xsd:element ref="ns2:TaxCatchAllLabel" minOccurs="0"/>
                <xsd:element ref="ns2:oaba50052a024fb29595ecca5fbbaa4e" minOccurs="0"/>
                <xsd:element ref="ns2:d4d6d7f2852d41a09afacf0336fedee9" minOccurs="0"/>
                <xsd:element ref="ns2:if2ef2b6bf4346d0a9a60e9784f95a0d" minOccurs="0"/>
                <xsd:element ref="ns2:i7c7954a6da6485baed72bf62adc9a98" minOccurs="0"/>
                <xsd:element ref="ns2:i09ce8ea77e04d5b937fa0a29b257c75" minOccurs="0"/>
                <xsd:element ref="ns2:SIZADate" minOccurs="0"/>
                <xsd:element ref="ns2:SIZASubject" minOccurs="0"/>
                <xsd:element ref="ns2:SIZAAuthor" minOccurs="0"/>
                <xsd:element ref="ns2:c816cc0c51d043a4907164997a81cf13" minOccurs="0"/>
                <xsd:element ref="ns2:leed0c44d2ac42d791805961a1e6b6e0" minOccurs="0"/>
                <xsd:element ref="ns2:SIZARecordsEventDate"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10e991-d58e-4551-ae7c-c2515150aa1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b84c496a5d0b4e848eae240e679f45e7" ma:index="11" nillable="true" ma:taxonomy="true" ma:internalName="b84c496a5d0b4e848eae240e679f45e7" ma:taxonomyFieldName="SIZADepartment" ma:displayName="Department" ma:default="1;#Health Services|3b06f0f5-4cfb-4830-b348-c8ff8fb42ee3" ma:fieldId="{b84c496a-5d0b-4e84-8eae-240e679f45e7}" ma:sspId="fa93b17b-eca5-4df2-9431-61ba77a6f1f7" ma:termSetId="60320ae7-a7b2-4969-932f-f2bb791727f2"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e33018d2-30af-46f4-9ee7-ae0756ebd1c6}" ma:internalName="TaxCatchAll" ma:showField="CatchAllData" ma:web="3810e991-d58e-4551-ae7c-c2515150aa11">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e33018d2-30af-46f4-9ee7-ae0756ebd1c6}" ma:internalName="TaxCatchAllLabel" ma:readOnly="true" ma:showField="CatchAllDataLabel" ma:web="3810e991-d58e-4551-ae7c-c2515150aa11">
      <xsd:complexType>
        <xsd:complexContent>
          <xsd:extension base="dms:MultiChoiceLookup">
            <xsd:sequence>
              <xsd:element name="Value" type="dms:Lookup" maxOccurs="unbounded" minOccurs="0" nillable="true"/>
            </xsd:sequence>
          </xsd:extension>
        </xsd:complexContent>
      </xsd:complexType>
    </xsd:element>
    <xsd:element name="oaba50052a024fb29595ecca5fbbaa4e" ma:index="15" nillable="true" ma:taxonomy="true" ma:internalName="oaba50052a024fb29595ecca5fbbaa4e" ma:taxonomyFieldName="SIZADivision" ma:displayName="Division" ma:default="2;#Public Health Intelligence|040e2f50-7c7c-436f-a07d-6447c5daa296" ma:fieldId="{8aba5005-2a02-4fb2-9595-ecca5fbbaa4e}" ma:sspId="fa93b17b-eca5-4df2-9431-61ba77a6f1f7" ma:termSetId="b837b880-3aa0-41f7-886b-2a1389d416d0" ma:anchorId="00000000-0000-0000-0000-000000000000" ma:open="false" ma:isKeyword="false">
      <xsd:complexType>
        <xsd:sequence>
          <xsd:element ref="pc:Terms" minOccurs="0" maxOccurs="1"/>
        </xsd:sequence>
      </xsd:complexType>
    </xsd:element>
    <xsd:element name="d4d6d7f2852d41a09afacf0336fedee9" ma:index="17" nillable="true" ma:taxonomy="true" ma:internalName="d4d6d7f2852d41a09afacf0336fedee9" ma:taxonomyFieldName="SIZASection" ma:displayName="Section" ma:default="3;#All Sections|d555de2c-76c4-4197-b60b-1a7eb50855b9" ma:fieldId="{d4d6d7f2-852d-41a0-9afa-cf0336fedee9}" ma:sspId="fa93b17b-eca5-4df2-9431-61ba77a6f1f7" ma:termSetId="11c1e720-e982-466a-aacd-09d4c23fdbc0" ma:anchorId="00000000-0000-0000-0000-000000000000" ma:open="false" ma:isKeyword="false">
      <xsd:complexType>
        <xsd:sequence>
          <xsd:element ref="pc:Terms" minOccurs="0" maxOccurs="1"/>
        </xsd:sequence>
      </xsd:complexType>
    </xsd:element>
    <xsd:element name="if2ef2b6bf4346d0a9a60e9784f95a0d" ma:index="19" nillable="true" ma:taxonomy="true" ma:internalName="if2ef2b6bf4346d0a9a60e9784f95a0d" ma:taxonomyFieldName="SIZAService" ma:displayName="Service" ma:readOnly="false" ma:fieldId="{2f2ef2b6-bf43-46d0-a9a6-0e9784f95a0d}" ma:sspId="fa93b17b-eca5-4df2-9431-61ba77a6f1f7" ma:termSetId="b77d1e8a-5db7-483c-9b23-740035cc05a6" ma:anchorId="00000000-0000-0000-0000-000000000000" ma:open="false" ma:isKeyword="false">
      <xsd:complexType>
        <xsd:sequence>
          <xsd:element ref="pc:Terms" minOccurs="0" maxOccurs="1"/>
        </xsd:sequence>
      </xsd:complexType>
    </xsd:element>
    <xsd:element name="i7c7954a6da6485baed72bf62adc9a98" ma:index="21" nillable="true" ma:taxonomy="true" ma:internalName="i7c7954a6da6485baed72bf62adc9a98" ma:taxonomyFieldName="SIZADocumentType" ma:displayName="Document Type" ma:readOnly="false" ma:fieldId="{27c7954a-6da6-485b-aed7-2bf62adc9a98}" ma:sspId="fa93b17b-eca5-4df2-9431-61ba77a6f1f7" ma:termSetId="a30e0fc5-ef8a-411d-ac18-85e301421e76" ma:anchorId="00000000-0000-0000-0000-000000000000" ma:open="false" ma:isKeyword="false">
      <xsd:complexType>
        <xsd:sequence>
          <xsd:element ref="pc:Terms" minOccurs="0" maxOccurs="1"/>
        </xsd:sequence>
      </xsd:complexType>
    </xsd:element>
    <xsd:element name="i09ce8ea77e04d5b937fa0a29b257c75" ma:index="23" nillable="true" ma:taxonomy="true" ma:internalName="i09ce8ea77e04d5b937fa0a29b257c75" ma:taxonomyFieldName="SIZADocumentSubType" ma:displayName="Document SubType" ma:readOnly="false" ma:fieldId="{209ce8ea-77e0-4d5b-937f-a0a29b257c75}" ma:sspId="fa93b17b-eca5-4df2-9431-61ba77a6f1f7" ma:termSetId="9ba2e993-e3a4-40d4-af48-5ac0b9f0db0c" ma:anchorId="00000000-0000-0000-0000-000000000000" ma:open="false" ma:isKeyword="false">
      <xsd:complexType>
        <xsd:sequence>
          <xsd:element ref="pc:Terms" minOccurs="0" maxOccurs="1"/>
        </xsd:sequence>
      </xsd:complexType>
    </xsd:element>
    <xsd:element name="SIZADate" ma:index="25" nillable="true" ma:displayName="Date" ma:description="The date of the document." ma:internalName="SIZADate" ma:readOnly="false">
      <xsd:simpleType>
        <xsd:restriction base="dms:DateTime"/>
      </xsd:simpleType>
    </xsd:element>
    <xsd:element name="SIZASubject" ma:index="26" nillable="true" ma:displayName="Subject" ma:description="The subject of the document." ma:internalName="SIZASubject" ma:readOnly="false">
      <xsd:simpleType>
        <xsd:restriction base="dms:Text"/>
      </xsd:simpleType>
    </xsd:element>
    <xsd:element name="SIZAAuthor" ma:index="27" nillable="true" ma:displayName="Author" ma:description="The author of the document." ma:internalName="SIZA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816cc0c51d043a4907164997a81cf13" ma:index="28" nillable="true" ma:taxonomy="true" ma:internalName="c816cc0c51d043a4907164997a81cf13" ma:taxonomyFieldName="SIZAKeywords" ma:displayName="Additional Tags" ma:readOnly="false" ma:fieldId="{c816cc0c-51d0-43a4-9071-64997a81cf13}" ma:sspId="fa93b17b-eca5-4df2-9431-61ba77a6f1f7" ma:termSetId="c9229c1c-9cd4-4e27-a7aa-176e35bc250b" ma:anchorId="00000000-0000-0000-0000-000000000000" ma:open="false" ma:isKeyword="false">
      <xsd:complexType>
        <xsd:sequence>
          <xsd:element ref="pc:Terms" minOccurs="0" maxOccurs="1"/>
        </xsd:sequence>
      </xsd:complexType>
    </xsd:element>
    <xsd:element name="leed0c44d2ac42d791805961a1e6b6e0" ma:index="30" nillable="true" ma:taxonomy="true" ma:internalName="leed0c44d2ac42d791805961a1e6b6e0" ma:taxonomyFieldName="SIZARecordClassification" ma:displayName="Records Classification" ma:readOnly="false" ma:fieldId="{5eed0c44-d2ac-42d7-9180-5961a1e6b6e0}" ma:sspId="fa93b17b-eca5-4df2-9431-61ba77a6f1f7" ma:termSetId="4de2fedc-4bea-4300-87fb-a9dd50186fcb" ma:anchorId="00000000-0000-0000-0000-000000000000" ma:open="false" ma:isKeyword="false">
      <xsd:complexType>
        <xsd:sequence>
          <xsd:element ref="pc:Terms" minOccurs="0" maxOccurs="1"/>
        </xsd:sequence>
      </xsd:complexType>
    </xsd:element>
    <xsd:element name="SIZARecordsEventDate" ma:index="32" nillable="true" ma:displayName="Records Event Date" ma:description="Records Event Date" ma:internalName="SIZARecordsEventDate"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49304bd-cce6-44e8-b3f4-d3d824cb5a16" elementFormDefault="qualified">
    <xsd:import namespace="http://schemas.microsoft.com/office/2006/documentManagement/types"/>
    <xsd:import namespace="http://schemas.microsoft.com/office/infopath/2007/PartnerControls"/>
    <xsd:element name="MediaServiceMetadata" ma:index="33" nillable="true" ma:displayName="MediaServiceMetadata" ma:hidden="true" ma:internalName="MediaServiceMetadata" ma:readOnly="true">
      <xsd:simpleType>
        <xsd:restriction base="dms:Note"/>
      </xsd:simpleType>
    </xsd:element>
    <xsd:element name="MediaServiceFastMetadata" ma:index="34" nillable="true" ma:displayName="MediaServiceFastMetadata" ma:hidden="true" ma:internalName="MediaServiceFastMetadata" ma:readOnly="true">
      <xsd:simpleType>
        <xsd:restriction base="dms:Note"/>
      </xsd:simpleType>
    </xsd:element>
    <xsd:element name="MediaServiceSearchProperties" ma:index="35" nillable="true" ma:displayName="MediaServiceSearchProperties" ma:hidden="true" ma:internalName="MediaServiceSearchProperties" ma:readOnly="true">
      <xsd:simpleType>
        <xsd:restriction base="dms:Note"/>
      </xsd:simple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element name="lcf76f155ced4ddcb4097134ff3c332f" ma:index="38" nillable="true" ma:taxonomy="true" ma:internalName="lcf76f155ced4ddcb4097134ff3c332f" ma:taxonomyFieldName="MediaServiceImageTags" ma:displayName="Image Tags" ma:readOnly="false" ma:fieldId="{5cf76f15-5ced-4ddc-b409-7134ff3c332f}" ma:taxonomyMulti="true" ma:sspId="fa93b17b-eca5-4df2-9431-61ba77a6f1f7" ma:termSetId="09814cd3-568e-fe90-9814-8d621ff8fb84" ma:anchorId="fba54fb3-c3e1-fe81-a776-ca4b69148c4d" ma:open="true" ma:isKeyword="false">
      <xsd:complexType>
        <xsd:sequence>
          <xsd:element ref="pc:Terms" minOccurs="0" maxOccurs="1"/>
        </xsd:sequence>
      </xsd:complexType>
    </xsd:element>
    <xsd:element name="MediaServiceDateTaken" ma:index="39" nillable="true" ma:displayName="MediaServiceDateTaken" ma:description="" ma:hidden="true" ma:indexed="true" ma:internalName="MediaServiceDateTaken" ma:readOnly="true">
      <xsd:simpleType>
        <xsd:restriction base="dms:Text"/>
      </xsd:simpleType>
    </xsd:element>
    <xsd:element name="MediaServiceOCR" ma:index="40" nillable="true" ma:displayName="Extracted Text" ma:internalName="MediaServiceOCR" ma:readOnly="true">
      <xsd:simpleType>
        <xsd:restriction base="dms:Note">
          <xsd:maxLength value="255"/>
        </xsd:restriction>
      </xsd:simpleType>
    </xsd:element>
    <xsd:element name="MediaServiceGenerationTime" ma:index="41" nillable="true" ma:displayName="MediaServiceGenerationTime" ma:hidden="true" ma:internalName="MediaServiceGenerationTime" ma:readOnly="true">
      <xsd:simpleType>
        <xsd:restriction base="dms:Text"/>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LengthInSeconds" ma:index="4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54942-7E39-4E8B-AA47-632469CACAE2}">
  <ds:schemaRefs>
    <ds:schemaRef ds:uri="http://schemas.microsoft.com/sharepoint/v3/contenttype/forms"/>
  </ds:schemaRefs>
</ds:datastoreItem>
</file>

<file path=customXml/itemProps2.xml><?xml version="1.0" encoding="utf-8"?>
<ds:datastoreItem xmlns:ds="http://schemas.openxmlformats.org/officeDocument/2006/customXml" ds:itemID="{65537435-6789-4A00-8D4A-B6F7A4040453}">
  <ds:schemaRefs>
    <ds:schemaRef ds:uri="http://www.w3.org/XML/1998/namespace"/>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849304bd-cce6-44e8-b3f4-d3d824cb5a16"/>
    <ds:schemaRef ds:uri="3810e991-d58e-4551-ae7c-c2515150aa11"/>
  </ds:schemaRefs>
</ds:datastoreItem>
</file>

<file path=customXml/itemProps3.xml><?xml version="1.0" encoding="utf-8"?>
<ds:datastoreItem xmlns:ds="http://schemas.openxmlformats.org/officeDocument/2006/customXml" ds:itemID="{A9CCAE06-B007-4698-874F-7FA13603560D}">
  <ds:schemaRefs>
    <ds:schemaRef ds:uri="http://schemas.microsoft.com/sharepoint/events"/>
  </ds:schemaRefs>
</ds:datastoreItem>
</file>

<file path=customXml/itemProps4.xml><?xml version="1.0" encoding="utf-8"?>
<ds:datastoreItem xmlns:ds="http://schemas.openxmlformats.org/officeDocument/2006/customXml" ds:itemID="{2E2D11AA-64C6-4F9F-BB74-4E1D67C143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10e991-d58e-4551-ae7c-c2515150aa11"/>
    <ds:schemaRef ds:uri="849304bd-cce6-44e8-b3f4-d3d824cb5a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56f99f3-9d86-47a1-8203-3b41b1cb0c68}" enabled="0" method="" siteId="{356f99f3-9d86-47a1-8203-3b41b1cb0c68}" removed="1"/>
</clbl:labelList>
</file>

<file path=docProps/app.xml><?xml version="1.0" encoding="utf-8"?>
<Properties xmlns="http://schemas.openxmlformats.org/officeDocument/2006/extended-properties" xmlns:vt="http://schemas.openxmlformats.org/officeDocument/2006/docPropsVTypes">
  <Template>PowerPoint - Peel Brand Template</Template>
  <TotalTime>10048</TotalTime>
  <Words>4155</Words>
  <Application>Microsoft Office PowerPoint</Application>
  <PresentationFormat>On-screen Show (16:9)</PresentationFormat>
  <Paragraphs>540</Paragraphs>
  <Slides>34</Slides>
  <Notes>31</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Arial</vt:lpstr>
      <vt:lpstr>Avenir Next LT Pro</vt:lpstr>
      <vt:lpstr>Calibri</vt:lpstr>
      <vt:lpstr>Cambria Math</vt:lpstr>
      <vt:lpstr>Wingdings</vt:lpstr>
      <vt:lpstr>Custom Design</vt:lpstr>
      <vt:lpstr>Geospatial Analysis of Diabetes Prevalence in Peel Region</vt:lpstr>
      <vt:lpstr>Unique Features of Peel Region</vt:lpstr>
      <vt:lpstr>Municipal Differences in Risk of Type 2 Diabetes</vt:lpstr>
      <vt:lpstr>Research Objectives</vt:lpstr>
      <vt:lpstr>Variable Selection</vt:lpstr>
      <vt:lpstr>Data Preparation &amp; Cleaning</vt:lpstr>
      <vt:lpstr>Diabetes Rates in Peel Region</vt:lpstr>
      <vt:lpstr>Diabetes Rates in Peel Region</vt:lpstr>
      <vt:lpstr>Diabetes Rates in Peel Region</vt:lpstr>
      <vt:lpstr>Methods</vt:lpstr>
      <vt:lpstr>Methods</vt:lpstr>
      <vt:lpstr>Methods</vt:lpstr>
      <vt:lpstr>Methods</vt:lpstr>
      <vt:lpstr>Mississauga</vt:lpstr>
      <vt:lpstr>Mississauga Model</vt:lpstr>
      <vt:lpstr>Mississauga Results</vt:lpstr>
      <vt:lpstr>Mississauga Results</vt:lpstr>
      <vt:lpstr>Mississauga Model</vt:lpstr>
      <vt:lpstr>Model Results for Mississauga</vt:lpstr>
      <vt:lpstr>Model Results for Mississauga</vt:lpstr>
      <vt:lpstr>Model Results for Mississauga</vt:lpstr>
      <vt:lpstr>Model Results for Mississauga</vt:lpstr>
      <vt:lpstr>Brampton and Caledon</vt:lpstr>
      <vt:lpstr>Brampton-Caledon Model</vt:lpstr>
      <vt:lpstr>Brampton-Caledon Results</vt:lpstr>
      <vt:lpstr>Brampton-Caledon Results</vt:lpstr>
      <vt:lpstr>Brampton-Caledon Model</vt:lpstr>
      <vt:lpstr>Model Results for Mississauga</vt:lpstr>
      <vt:lpstr>Brampton-Caledon Model Results</vt:lpstr>
      <vt:lpstr>Brampton-Caledon Model Results</vt:lpstr>
      <vt:lpstr>Comparing Mississauga and Brampton-Caledon Models</vt:lpstr>
      <vt:lpstr>Conclusion</vt:lpstr>
      <vt:lpstr>Thank you</vt:lpstr>
      <vt:lpstr>References</vt:lpstr>
    </vt:vector>
  </TitlesOfParts>
  <Manager/>
  <Company>Region of Peel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Ellington, Alinthia</dc:creator>
  <cp:keywords>Presentation;Peel;Region</cp:keywords>
  <dc:description/>
  <cp:lastModifiedBy>John Cunningham</cp:lastModifiedBy>
  <cp:revision>95</cp:revision>
  <dcterms:created xsi:type="dcterms:W3CDTF">2024-11-21T16:08:12Z</dcterms:created>
  <dcterms:modified xsi:type="dcterms:W3CDTF">2026-03-25T15:02:48Z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IZADocumentType">
    <vt:lpwstr/>
  </property>
  <property fmtid="{D5CDD505-2E9C-101B-9397-08002B2CF9AE}" pid="3" name="SIZAService">
    <vt:lpwstr/>
  </property>
  <property fmtid="{D5CDD505-2E9C-101B-9397-08002B2CF9AE}" pid="4" name="SIZADivision">
    <vt:lpwstr/>
  </property>
  <property fmtid="{D5CDD505-2E9C-101B-9397-08002B2CF9AE}" pid="5" name="MediaServiceImageTags">
    <vt:lpwstr/>
  </property>
  <property fmtid="{D5CDD505-2E9C-101B-9397-08002B2CF9AE}" pid="6" name="SIZASection">
    <vt:lpwstr/>
  </property>
  <property fmtid="{D5CDD505-2E9C-101B-9397-08002B2CF9AE}" pid="7" name="ContentTypeId">
    <vt:lpwstr>0x0101006450AF52053E4366878046AAF3AB30AB0009E92DECF6E34740B30964DA2B7EEB16</vt:lpwstr>
  </property>
  <property fmtid="{D5CDD505-2E9C-101B-9397-08002B2CF9AE}" pid="8" name="SIZADepartment">
    <vt:lpwstr>5;#Corporate Services|a2af28b8-e1fe-4f03-a503-61721ed101da</vt:lpwstr>
  </property>
  <property fmtid="{D5CDD505-2E9C-101B-9397-08002B2CF9AE}" pid="9" name="SIZADocumentSubType">
    <vt:lpwstr/>
  </property>
  <property fmtid="{D5CDD505-2E9C-101B-9397-08002B2CF9AE}" pid="10" name="SIZAKeywords">
    <vt:lpwstr/>
  </property>
  <property fmtid="{D5CDD505-2E9C-101B-9397-08002B2CF9AE}" pid="11" name="SIZARecordClassification">
    <vt:lpwstr/>
  </property>
  <property fmtid="{D5CDD505-2E9C-101B-9397-08002B2CF9AE}" pid="12" name="_dlc_DocIdItemGuid">
    <vt:lpwstr>679fe692-831b-40bd-9141-b99f39e7db89</vt:lpwstr>
  </property>
</Properties>
</file>