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 id="2147483697" r:id="rId2"/>
  </p:sldMasterIdLst>
  <p:notesMasterIdLst>
    <p:notesMasterId r:id="rId18"/>
  </p:notesMasterIdLst>
  <p:handoutMasterIdLst>
    <p:handoutMasterId r:id="rId19"/>
  </p:handoutMasterIdLst>
  <p:sldIdLst>
    <p:sldId id="303" r:id="rId3"/>
    <p:sldId id="294" r:id="rId4"/>
    <p:sldId id="295" r:id="rId5"/>
    <p:sldId id="299" r:id="rId6"/>
    <p:sldId id="305" r:id="rId7"/>
    <p:sldId id="296" r:id="rId8"/>
    <p:sldId id="297" r:id="rId9"/>
    <p:sldId id="298" r:id="rId10"/>
    <p:sldId id="306" r:id="rId11"/>
    <p:sldId id="307" r:id="rId12"/>
    <p:sldId id="301" r:id="rId13"/>
    <p:sldId id="302" r:id="rId14"/>
    <p:sldId id="300" r:id="rId15"/>
    <p:sldId id="308" r:id="rId16"/>
    <p:sldId id="304" r:id="rId17"/>
  </p:sldIdLst>
  <p:sldSz cx="9144000" cy="6858000" type="screen4x3"/>
  <p:notesSz cx="7010400" cy="9296400"/>
  <p:embeddedFontLst>
    <p:embeddedFont>
      <p:font typeface="Calibri" panose="020F0502020204030204" pitchFamily="34" charset="0"/>
      <p:regular r:id="rId20"/>
      <p:bold r:id="rId21"/>
      <p:italic r:id="rId22"/>
      <p:boldItalic r:id="rId23"/>
    </p:embeddedFont>
    <p:embeddedFont>
      <p:font typeface="Tahoma" panose="020B0604030504040204" pitchFamily="34" charset="0"/>
      <p:regular r:id="rId24"/>
      <p:bold r:id="rId25"/>
    </p:embeddedFont>
    <p:embeddedFont>
      <p:font typeface="Cambria" panose="02040503050406030204" pitchFamily="18" charset="0"/>
      <p:regular r:id="rId26"/>
      <p:bold r:id="rId27"/>
      <p:italic r:id="rId28"/>
      <p:boldItalic r:id="rId29"/>
    </p:embeddedFont>
    <p:embeddedFont>
      <p:font typeface="Univers Condensed" panose="020B0604020202020204" charset="0"/>
      <p:regular r:id="rId30"/>
      <p:bold r:id="rId31"/>
      <p:italic r:id="rId32"/>
      <p:boldItalic r:id="rId33"/>
    </p:embeddedFont>
  </p:embeddedFontLst>
  <p:defaultTextStyle>
    <a:defPPr>
      <a:defRPr lang="en-CA"/>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93678"/>
    <a:srgbClr val="66CCFF"/>
    <a:srgbClr val="0936D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890" autoAdjust="0"/>
    <p:restoredTop sz="72914" autoAdjust="0"/>
  </p:normalViewPr>
  <p:slideViewPr>
    <p:cSldViewPr>
      <p:cViewPr varScale="1">
        <p:scale>
          <a:sx n="61" d="100"/>
          <a:sy n="61" d="100"/>
        </p:scale>
        <p:origin x="2035" y="5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notesMaster" Target="notesMasters/notesMaster1.xml"/><Relationship Id="rId26" Type="http://schemas.openxmlformats.org/officeDocument/2006/relationships/font" Target="fonts/font7.fntdata"/><Relationship Id="rId3" Type="http://schemas.openxmlformats.org/officeDocument/2006/relationships/slide" Target="slides/slide1.xml"/><Relationship Id="rId21" Type="http://schemas.openxmlformats.org/officeDocument/2006/relationships/font" Target="fonts/font2.fntdata"/><Relationship Id="rId34"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font" Target="fonts/font6.fntdata"/><Relationship Id="rId33" Type="http://schemas.openxmlformats.org/officeDocument/2006/relationships/font" Target="fonts/font14.fntdata"/><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font" Target="fonts/font1.fntdata"/><Relationship Id="rId29" Type="http://schemas.openxmlformats.org/officeDocument/2006/relationships/font" Target="fonts/font10.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font" Target="fonts/font5.fntdata"/><Relationship Id="rId32" Type="http://schemas.openxmlformats.org/officeDocument/2006/relationships/font" Target="fonts/font13.fntdata"/><Relationship Id="rId37"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font" Target="fonts/font4.fntdata"/><Relationship Id="rId28" Type="http://schemas.openxmlformats.org/officeDocument/2006/relationships/font" Target="fonts/font9.fntdata"/><Relationship Id="rId36"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handoutMaster" Target="handoutMasters/handoutMaster1.xml"/><Relationship Id="rId31" Type="http://schemas.openxmlformats.org/officeDocument/2006/relationships/font" Target="fonts/font12.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font" Target="fonts/font3.fntdata"/><Relationship Id="rId27" Type="http://schemas.openxmlformats.org/officeDocument/2006/relationships/font" Target="fonts/font8.fntdata"/><Relationship Id="rId30" Type="http://schemas.openxmlformats.org/officeDocument/2006/relationships/font" Target="fonts/font11.fntdata"/><Relationship Id="rId35"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2849" tIns="46425" rIns="92849" bIns="46425" rtlCol="0"/>
          <a:lstStyle>
            <a:lvl1pPr algn="l">
              <a:defRPr sz="1200"/>
            </a:lvl1pPr>
          </a:lstStyle>
          <a:p>
            <a:pPr>
              <a:defRPr/>
            </a:pPr>
            <a:endParaRPr lang="en-CA"/>
          </a:p>
        </p:txBody>
      </p:sp>
      <p:sp>
        <p:nvSpPr>
          <p:cNvPr id="3" name="Date Placeholder 2"/>
          <p:cNvSpPr>
            <a:spLocks noGrp="1"/>
          </p:cNvSpPr>
          <p:nvPr>
            <p:ph type="dt" sz="quarter" idx="1"/>
          </p:nvPr>
        </p:nvSpPr>
        <p:spPr>
          <a:xfrm>
            <a:off x="3970338" y="0"/>
            <a:ext cx="3038475" cy="465138"/>
          </a:xfrm>
          <a:prstGeom prst="rect">
            <a:avLst/>
          </a:prstGeom>
        </p:spPr>
        <p:txBody>
          <a:bodyPr vert="horz" lIns="92849" tIns="46425" rIns="92849" bIns="46425" rtlCol="0"/>
          <a:lstStyle>
            <a:lvl1pPr algn="r">
              <a:defRPr sz="1200"/>
            </a:lvl1pPr>
          </a:lstStyle>
          <a:p>
            <a:pPr>
              <a:defRPr/>
            </a:pPr>
            <a:fld id="{D6BB130A-3861-46DE-A099-1D01D905696B}" type="datetimeFigureOut">
              <a:rPr lang="en-CA"/>
              <a:pPr>
                <a:defRPr/>
              </a:pPr>
              <a:t>31/10/2016</a:t>
            </a:fld>
            <a:endParaRPr lang="en-CA"/>
          </a:p>
        </p:txBody>
      </p:sp>
      <p:sp>
        <p:nvSpPr>
          <p:cNvPr id="4" name="Footer Placeholder 3"/>
          <p:cNvSpPr>
            <a:spLocks noGrp="1"/>
          </p:cNvSpPr>
          <p:nvPr>
            <p:ph type="ftr" sz="quarter" idx="2"/>
          </p:nvPr>
        </p:nvSpPr>
        <p:spPr>
          <a:xfrm>
            <a:off x="0" y="8829675"/>
            <a:ext cx="3038475" cy="465138"/>
          </a:xfrm>
          <a:prstGeom prst="rect">
            <a:avLst/>
          </a:prstGeom>
        </p:spPr>
        <p:txBody>
          <a:bodyPr vert="horz" lIns="92849" tIns="46425" rIns="92849" bIns="46425" rtlCol="0" anchor="b"/>
          <a:lstStyle>
            <a:lvl1pPr algn="l">
              <a:defRPr sz="1200"/>
            </a:lvl1pPr>
          </a:lstStyle>
          <a:p>
            <a:pPr>
              <a:defRPr/>
            </a:pPr>
            <a:endParaRPr lang="en-CA"/>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lIns="92849" tIns="46425" rIns="92849" bIns="46425" rtlCol="0" anchor="b"/>
          <a:lstStyle>
            <a:lvl1pPr algn="r">
              <a:defRPr sz="1200"/>
            </a:lvl1pPr>
          </a:lstStyle>
          <a:p>
            <a:pPr>
              <a:defRPr/>
            </a:pPr>
            <a:fld id="{3B36589C-E083-41F2-AB1A-425D7E975AAB}" type="slidenum">
              <a:rPr lang="en-CA"/>
              <a:pPr>
                <a:defRPr/>
              </a:pPr>
              <a:t>‹#›</a:t>
            </a:fld>
            <a:endParaRPr lang="en-CA"/>
          </a:p>
        </p:txBody>
      </p:sp>
    </p:spTree>
    <p:extLst>
      <p:ext uri="{BB962C8B-B14F-4D97-AF65-F5344CB8AC3E}">
        <p14:creationId xmlns:p14="http://schemas.microsoft.com/office/powerpoint/2010/main" val="112872151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2849" tIns="46425" rIns="92849" bIns="46425" rtlCol="0"/>
          <a:lstStyle>
            <a:lvl1pPr algn="l">
              <a:defRPr sz="1200"/>
            </a:lvl1pPr>
          </a:lstStyle>
          <a:p>
            <a:pPr>
              <a:defRPr/>
            </a:pPr>
            <a:endParaRPr lang="en-CA"/>
          </a:p>
        </p:txBody>
      </p:sp>
      <p:sp>
        <p:nvSpPr>
          <p:cNvPr id="3" name="Date Placeholder 2"/>
          <p:cNvSpPr>
            <a:spLocks noGrp="1"/>
          </p:cNvSpPr>
          <p:nvPr>
            <p:ph type="dt" idx="1"/>
          </p:nvPr>
        </p:nvSpPr>
        <p:spPr>
          <a:xfrm>
            <a:off x="3970338" y="0"/>
            <a:ext cx="3038475" cy="465138"/>
          </a:xfrm>
          <a:prstGeom prst="rect">
            <a:avLst/>
          </a:prstGeom>
        </p:spPr>
        <p:txBody>
          <a:bodyPr vert="horz" lIns="92849" tIns="46425" rIns="92849" bIns="46425" rtlCol="0"/>
          <a:lstStyle>
            <a:lvl1pPr algn="r">
              <a:defRPr sz="1200"/>
            </a:lvl1pPr>
          </a:lstStyle>
          <a:p>
            <a:pPr>
              <a:defRPr/>
            </a:pPr>
            <a:fld id="{8E90BD44-113A-4741-9FCC-AC6648A96FAC}" type="datetimeFigureOut">
              <a:rPr lang="en-CA"/>
              <a:pPr>
                <a:defRPr/>
              </a:pPr>
              <a:t>31/10/2016</a:t>
            </a:fld>
            <a:endParaRPr lang="en-CA"/>
          </a:p>
        </p:txBody>
      </p:sp>
      <p:sp>
        <p:nvSpPr>
          <p:cNvPr id="4" name="Slide Image Placeholder 3"/>
          <p:cNvSpPr>
            <a:spLocks noGrp="1" noRot="1" noChangeAspect="1"/>
          </p:cNvSpPr>
          <p:nvPr>
            <p:ph type="sldImg" idx="2"/>
          </p:nvPr>
        </p:nvSpPr>
        <p:spPr>
          <a:xfrm>
            <a:off x="1182688" y="698500"/>
            <a:ext cx="4646612" cy="3484563"/>
          </a:xfrm>
          <a:prstGeom prst="rect">
            <a:avLst/>
          </a:prstGeom>
          <a:noFill/>
          <a:ln w="12700">
            <a:solidFill>
              <a:prstClr val="black"/>
            </a:solidFill>
          </a:ln>
        </p:spPr>
        <p:txBody>
          <a:bodyPr vert="horz" lIns="92849" tIns="46425" rIns="92849" bIns="46425" rtlCol="0" anchor="ctr"/>
          <a:lstStyle/>
          <a:p>
            <a:pPr lvl="0"/>
            <a:endParaRPr lang="en-CA" noProof="0" smtClean="0"/>
          </a:p>
        </p:txBody>
      </p:sp>
      <p:sp>
        <p:nvSpPr>
          <p:cNvPr id="5" name="Notes Placeholder 4"/>
          <p:cNvSpPr>
            <a:spLocks noGrp="1"/>
          </p:cNvSpPr>
          <p:nvPr>
            <p:ph type="body" sz="quarter" idx="3"/>
          </p:nvPr>
        </p:nvSpPr>
        <p:spPr>
          <a:xfrm>
            <a:off x="701675" y="4416425"/>
            <a:ext cx="5607050" cy="4183063"/>
          </a:xfrm>
          <a:prstGeom prst="rect">
            <a:avLst/>
          </a:prstGeom>
        </p:spPr>
        <p:txBody>
          <a:bodyPr vert="horz" lIns="92849" tIns="46425" rIns="92849" bIns="46425"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CA" noProof="0" smtClean="0"/>
          </a:p>
        </p:txBody>
      </p:sp>
      <p:sp>
        <p:nvSpPr>
          <p:cNvPr id="6" name="Footer Placeholder 5"/>
          <p:cNvSpPr>
            <a:spLocks noGrp="1"/>
          </p:cNvSpPr>
          <p:nvPr>
            <p:ph type="ftr" sz="quarter" idx="4"/>
          </p:nvPr>
        </p:nvSpPr>
        <p:spPr>
          <a:xfrm>
            <a:off x="0" y="8829675"/>
            <a:ext cx="3038475" cy="465138"/>
          </a:xfrm>
          <a:prstGeom prst="rect">
            <a:avLst/>
          </a:prstGeom>
        </p:spPr>
        <p:txBody>
          <a:bodyPr vert="horz" lIns="92849" tIns="46425" rIns="92849" bIns="46425" rtlCol="0" anchor="b"/>
          <a:lstStyle>
            <a:lvl1pPr algn="l">
              <a:defRPr sz="1200"/>
            </a:lvl1pPr>
          </a:lstStyle>
          <a:p>
            <a:pPr>
              <a:defRPr/>
            </a:pPr>
            <a:endParaRPr lang="en-CA"/>
          </a:p>
        </p:txBody>
      </p:sp>
      <p:sp>
        <p:nvSpPr>
          <p:cNvPr id="7" name="Slide Number Placeholder 6"/>
          <p:cNvSpPr>
            <a:spLocks noGrp="1"/>
          </p:cNvSpPr>
          <p:nvPr>
            <p:ph type="sldNum" sz="quarter" idx="5"/>
          </p:nvPr>
        </p:nvSpPr>
        <p:spPr>
          <a:xfrm>
            <a:off x="3970338" y="8829675"/>
            <a:ext cx="3038475" cy="465138"/>
          </a:xfrm>
          <a:prstGeom prst="rect">
            <a:avLst/>
          </a:prstGeom>
        </p:spPr>
        <p:txBody>
          <a:bodyPr vert="horz" lIns="92849" tIns="46425" rIns="92849" bIns="46425" rtlCol="0" anchor="b"/>
          <a:lstStyle>
            <a:lvl1pPr algn="r">
              <a:defRPr sz="1200"/>
            </a:lvl1pPr>
          </a:lstStyle>
          <a:p>
            <a:pPr>
              <a:defRPr/>
            </a:pPr>
            <a:fld id="{223AFD93-DFBF-4BE2-AD1D-EA3D312024E6}" type="slidenum">
              <a:rPr lang="en-CA"/>
              <a:pPr>
                <a:defRPr/>
              </a:pPr>
              <a:t>‹#›</a:t>
            </a:fld>
            <a:endParaRPr lang="en-CA"/>
          </a:p>
        </p:txBody>
      </p:sp>
    </p:spTree>
    <p:extLst>
      <p:ext uri="{BB962C8B-B14F-4D97-AF65-F5344CB8AC3E}">
        <p14:creationId xmlns:p14="http://schemas.microsoft.com/office/powerpoint/2010/main" val="61038518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bwMode="auto">
          <a:noFill/>
          <a:ln>
            <a:solidFill>
              <a:srgbClr val="000000"/>
            </a:solidFill>
            <a:miter lim="800000"/>
            <a:headEnd/>
            <a:tailEnd/>
          </a:ln>
        </p:spPr>
      </p:sp>
      <p:sp>
        <p:nvSpPr>
          <p:cNvPr id="53251" name="Notes Placeholder 2"/>
          <p:cNvSpPr>
            <a:spLocks noGrp="1"/>
          </p:cNvSpPr>
          <p:nvPr>
            <p:ph type="body" idx="1"/>
          </p:nvPr>
        </p:nvSpPr>
        <p:spPr bwMode="auto">
          <a:noFill/>
        </p:spPr>
        <p:txBody>
          <a:bodyPr wrap="square"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200" kern="1200" dirty="0" smtClean="0">
                <a:solidFill>
                  <a:schemeClr val="tx1"/>
                </a:solidFill>
                <a:latin typeface="+mn-lt"/>
                <a:ea typeface="+mn-ea"/>
                <a:cs typeface="+mn-cs"/>
              </a:rPr>
              <a:t>I </a:t>
            </a:r>
            <a:r>
              <a:rPr lang="en-US" sz="1200" kern="1200" dirty="0" smtClean="0">
                <a:solidFill>
                  <a:schemeClr val="tx1"/>
                </a:solidFill>
                <a:latin typeface="+mn-lt"/>
                <a:ea typeface="+mn-ea"/>
                <a:cs typeface="+mn-cs"/>
              </a:rPr>
              <a:t>am going to be speaking about some work I have done producing health status estimates at the sub-Toronto level, and some challenges I have faced with analysis of some of the types of data I have used, as well as challenges communicating the information to ensure that it is interpreted correctly</a:t>
            </a:r>
            <a:endParaRPr lang="en-CA" sz="1200" kern="1200" dirty="0" smtClean="0">
              <a:solidFill>
                <a:schemeClr val="tx1"/>
              </a:solidFill>
              <a:latin typeface="+mn-lt"/>
              <a:ea typeface="+mn-ea"/>
              <a:cs typeface="+mn-cs"/>
            </a:endParaRPr>
          </a:p>
          <a:p>
            <a:pPr eaLnBrk="1" hangingPunct="1">
              <a:spcBef>
                <a:spcPct val="0"/>
              </a:spcBef>
            </a:pPr>
            <a:endParaRPr lang="en-CA" dirty="0" smtClean="0"/>
          </a:p>
        </p:txBody>
      </p:sp>
      <p:sp>
        <p:nvSpPr>
          <p:cNvPr id="53252" name="Slide Number Placeholder 3"/>
          <p:cNvSpPr txBox="1">
            <a:spLocks noGrp="1"/>
          </p:cNvSpPr>
          <p:nvPr/>
        </p:nvSpPr>
        <p:spPr bwMode="auto">
          <a:xfrm>
            <a:off x="3970338" y="8829675"/>
            <a:ext cx="3038475" cy="465138"/>
          </a:xfrm>
          <a:prstGeom prst="rect">
            <a:avLst/>
          </a:prstGeom>
          <a:noFill/>
          <a:ln w="9525">
            <a:noFill/>
            <a:miter lim="800000"/>
            <a:headEnd/>
            <a:tailEnd/>
          </a:ln>
        </p:spPr>
        <p:txBody>
          <a:bodyPr lIns="92841" tIns="46421" rIns="92841" bIns="46421" anchor="b"/>
          <a:lstStyle/>
          <a:p>
            <a:pPr algn="r"/>
            <a:fld id="{0FCAFF33-81AB-42A5-B5AB-3A87F2E5E255}" type="slidenum">
              <a:rPr lang="en-CA" sz="1200">
                <a:latin typeface="Times New Roman" pitchFamily="18" charset="0"/>
              </a:rPr>
              <a:pPr algn="r"/>
              <a:t>2</a:t>
            </a:fld>
            <a:endParaRPr lang="en-CA" sz="1200">
              <a:latin typeface="Times New Roman" pitchFamily="18" charset="0"/>
            </a:endParaRPr>
          </a:p>
        </p:txBody>
      </p:sp>
    </p:spTree>
    <p:extLst>
      <p:ext uri="{BB962C8B-B14F-4D97-AF65-F5344CB8AC3E}">
        <p14:creationId xmlns:p14="http://schemas.microsoft.com/office/powerpoint/2010/main" val="40408671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bwMode="auto">
          <a:noFill/>
          <a:ln>
            <a:solidFill>
              <a:srgbClr val="000000"/>
            </a:solidFill>
            <a:miter lim="800000"/>
            <a:headEnd/>
            <a:tailEnd/>
          </a:ln>
        </p:spPr>
      </p:sp>
      <p:sp>
        <p:nvSpPr>
          <p:cNvPr id="53251" name="Notes Placeholder 2"/>
          <p:cNvSpPr>
            <a:spLocks noGrp="1"/>
          </p:cNvSpPr>
          <p:nvPr>
            <p:ph type="body" idx="1"/>
          </p:nvPr>
        </p:nvSpPr>
        <p:spPr bwMode="auto">
          <a:noFill/>
        </p:spPr>
        <p:txBody>
          <a:bodyPr wrap="square" numCol="1" anchor="t" anchorCtr="0" compatLnSpc="1">
            <a:prstTxWarp prst="textNoShape">
              <a:avLst/>
            </a:prstTxWarp>
          </a:bodyPr>
          <a:lstStyle/>
          <a:p>
            <a:pPr lvl="0"/>
            <a:r>
              <a:rPr lang="en-US" sz="1200" kern="1200" dirty="0" smtClean="0">
                <a:solidFill>
                  <a:schemeClr val="tx1"/>
                </a:solidFill>
                <a:latin typeface="+mn-lt"/>
                <a:ea typeface="+mn-ea"/>
                <a:cs typeface="+mn-cs"/>
              </a:rPr>
              <a:t>To facilitate planning and staffing, Toronto Public Health spatially divides the city into sub-Toronto service delivery areas (SDAs)</a:t>
            </a:r>
            <a:endParaRPr lang="en-CA" sz="1200" kern="1200" dirty="0" smtClean="0">
              <a:solidFill>
                <a:schemeClr val="tx1"/>
              </a:solidFill>
              <a:latin typeface="+mn-lt"/>
              <a:ea typeface="+mn-ea"/>
              <a:cs typeface="+mn-cs"/>
            </a:endParaRPr>
          </a:p>
          <a:p>
            <a:pPr lvl="0"/>
            <a:r>
              <a:rPr lang="en-US" sz="1200" kern="1200" dirty="0" smtClean="0">
                <a:solidFill>
                  <a:schemeClr val="tx1"/>
                </a:solidFill>
                <a:latin typeface="+mn-lt"/>
                <a:ea typeface="+mn-ea"/>
                <a:cs typeface="+mn-cs"/>
              </a:rPr>
              <a:t>These SDAs shown on the slide are used for chronic disease and injury prevention service planning</a:t>
            </a:r>
            <a:endParaRPr lang="en-CA" sz="1200" kern="1200" dirty="0" smtClean="0">
              <a:solidFill>
                <a:schemeClr val="tx1"/>
              </a:solidFill>
              <a:latin typeface="+mn-lt"/>
              <a:ea typeface="+mn-ea"/>
              <a:cs typeface="+mn-cs"/>
            </a:endParaRPr>
          </a:p>
          <a:p>
            <a:pPr lvl="0"/>
            <a:r>
              <a:rPr lang="en-US" sz="1200" kern="1200" dirty="0" smtClean="0">
                <a:solidFill>
                  <a:schemeClr val="tx1"/>
                </a:solidFill>
                <a:latin typeface="+mn-lt"/>
                <a:ea typeface="+mn-ea"/>
                <a:cs typeface="+mn-cs"/>
              </a:rPr>
              <a:t>They were created using Toronto’s </a:t>
            </a:r>
            <a:r>
              <a:rPr lang="en-US" sz="1200" kern="1200" dirty="0" err="1" smtClean="0">
                <a:solidFill>
                  <a:schemeClr val="tx1"/>
                </a:solidFill>
                <a:latin typeface="+mn-lt"/>
                <a:ea typeface="+mn-ea"/>
                <a:cs typeface="+mn-cs"/>
              </a:rPr>
              <a:t>neighbourhoods</a:t>
            </a:r>
            <a:r>
              <a:rPr lang="en-US" sz="1200" kern="1200" dirty="0" smtClean="0">
                <a:solidFill>
                  <a:schemeClr val="tx1"/>
                </a:solidFill>
                <a:latin typeface="+mn-lt"/>
                <a:ea typeface="+mn-ea"/>
                <a:cs typeface="+mn-cs"/>
              </a:rPr>
              <a:t> as building blocks</a:t>
            </a:r>
            <a:endParaRPr lang="en-CA" sz="1200" kern="1200" dirty="0" smtClean="0">
              <a:solidFill>
                <a:schemeClr val="tx1"/>
              </a:solidFill>
              <a:latin typeface="+mn-lt"/>
              <a:ea typeface="+mn-ea"/>
              <a:cs typeface="+mn-cs"/>
            </a:endParaRPr>
          </a:p>
          <a:p>
            <a:pPr lvl="0"/>
            <a:r>
              <a:rPr lang="en-US" sz="1200" kern="1200" dirty="0" smtClean="0">
                <a:solidFill>
                  <a:schemeClr val="tx1"/>
                </a:solidFill>
                <a:latin typeface="+mn-lt"/>
                <a:ea typeface="+mn-ea"/>
                <a:cs typeface="+mn-cs"/>
              </a:rPr>
              <a:t>I won’t get into too much detail about Toronto’s </a:t>
            </a:r>
            <a:r>
              <a:rPr lang="en-US" sz="1200" kern="1200" dirty="0" err="1" smtClean="0">
                <a:solidFill>
                  <a:schemeClr val="tx1"/>
                </a:solidFill>
                <a:latin typeface="+mn-lt"/>
                <a:ea typeface="+mn-ea"/>
                <a:cs typeface="+mn-cs"/>
              </a:rPr>
              <a:t>neighbourhoods</a:t>
            </a:r>
            <a:r>
              <a:rPr lang="en-US" sz="1200" kern="1200" dirty="0" smtClean="0">
                <a:solidFill>
                  <a:schemeClr val="tx1"/>
                </a:solidFill>
                <a:latin typeface="+mn-lt"/>
                <a:ea typeface="+mn-ea"/>
                <a:cs typeface="+mn-cs"/>
              </a:rPr>
              <a:t>, but they were created from census tracts by Toronto Public Health in partnership with a team from the social development, finance and administration department of the City in 2001, and are used widely by municipal staff as well as other researchers</a:t>
            </a:r>
            <a:endParaRPr lang="en-CA" sz="1200" kern="1200" dirty="0" smtClean="0">
              <a:solidFill>
                <a:schemeClr val="tx1"/>
              </a:solidFill>
              <a:latin typeface="+mn-lt"/>
              <a:ea typeface="+mn-ea"/>
              <a:cs typeface="+mn-cs"/>
            </a:endParaRPr>
          </a:p>
          <a:p>
            <a:pPr lvl="0"/>
            <a:r>
              <a:rPr lang="en-US" sz="1200" kern="1200" dirty="0" smtClean="0">
                <a:solidFill>
                  <a:schemeClr val="tx1"/>
                </a:solidFill>
                <a:latin typeface="+mn-lt"/>
                <a:ea typeface="+mn-ea"/>
                <a:cs typeface="+mn-cs"/>
              </a:rPr>
              <a:t>When having general discussions about health status information with staff and management, the need for estimates at these SDAs always emerges as a priority</a:t>
            </a:r>
            <a:endParaRPr lang="en-CA" sz="1200" kern="1200" dirty="0" smtClean="0">
              <a:solidFill>
                <a:schemeClr val="tx1"/>
              </a:solidFill>
              <a:latin typeface="+mn-lt"/>
              <a:ea typeface="+mn-ea"/>
              <a:cs typeface="+mn-cs"/>
            </a:endParaRPr>
          </a:p>
          <a:p>
            <a:pPr lvl="0"/>
            <a:r>
              <a:rPr lang="en-US" sz="1200" kern="1200" dirty="0" smtClean="0">
                <a:solidFill>
                  <a:schemeClr val="tx1"/>
                </a:solidFill>
                <a:latin typeface="+mn-lt"/>
                <a:ea typeface="+mn-ea"/>
                <a:cs typeface="+mn-cs"/>
              </a:rPr>
              <a:t>The need makes sense</a:t>
            </a:r>
            <a:r>
              <a:rPr lang="en-US" sz="1200" kern="1200" baseline="0" dirty="0" smtClean="0">
                <a:solidFill>
                  <a:schemeClr val="tx1"/>
                </a:solidFill>
                <a:latin typeface="+mn-lt"/>
                <a:ea typeface="+mn-ea"/>
                <a:cs typeface="+mn-cs"/>
              </a:rPr>
              <a:t> to </a:t>
            </a:r>
            <a:r>
              <a:rPr lang="en-US" sz="1200" kern="1200" dirty="0" smtClean="0">
                <a:solidFill>
                  <a:schemeClr val="tx1"/>
                </a:solidFill>
                <a:latin typeface="+mn-lt"/>
                <a:ea typeface="+mn-ea"/>
                <a:cs typeface="+mn-cs"/>
              </a:rPr>
              <a:t>want to use health status evidence in planning processes. </a:t>
            </a:r>
            <a:endParaRPr lang="en-CA" sz="1200" kern="1200" dirty="0" smtClean="0">
              <a:solidFill>
                <a:schemeClr val="tx1"/>
              </a:solidFill>
              <a:latin typeface="+mn-lt"/>
              <a:ea typeface="+mn-ea"/>
              <a:cs typeface="+mn-cs"/>
            </a:endParaRPr>
          </a:p>
          <a:p>
            <a:pPr lvl="0"/>
            <a:r>
              <a:rPr lang="en-US" sz="1200" kern="1200" dirty="0" smtClean="0">
                <a:solidFill>
                  <a:schemeClr val="tx1"/>
                </a:solidFill>
                <a:latin typeface="+mn-lt"/>
                <a:ea typeface="+mn-ea"/>
                <a:cs typeface="+mn-cs"/>
              </a:rPr>
              <a:t>For example, if TPH is looking to pilot some new diabetes prevention programs, doing so in the SDAs with the highest diabetes incidence makes sense – you want to go where the need is. </a:t>
            </a:r>
            <a:endParaRPr lang="en-CA" sz="1200" kern="1200" dirty="0" smtClean="0">
              <a:solidFill>
                <a:schemeClr val="tx1"/>
              </a:solidFill>
              <a:latin typeface="+mn-lt"/>
              <a:ea typeface="+mn-ea"/>
              <a:cs typeface="+mn-cs"/>
            </a:endParaRPr>
          </a:p>
          <a:p>
            <a:pPr eaLnBrk="1" hangingPunct="1">
              <a:spcBef>
                <a:spcPct val="0"/>
              </a:spcBef>
            </a:pPr>
            <a:endParaRPr lang="en-CA" dirty="0" smtClean="0"/>
          </a:p>
        </p:txBody>
      </p:sp>
      <p:sp>
        <p:nvSpPr>
          <p:cNvPr id="53252" name="Slide Number Placeholder 3"/>
          <p:cNvSpPr txBox="1">
            <a:spLocks noGrp="1"/>
          </p:cNvSpPr>
          <p:nvPr/>
        </p:nvSpPr>
        <p:spPr bwMode="auto">
          <a:xfrm>
            <a:off x="3970338" y="8829675"/>
            <a:ext cx="3038475" cy="465138"/>
          </a:xfrm>
          <a:prstGeom prst="rect">
            <a:avLst/>
          </a:prstGeom>
          <a:noFill/>
          <a:ln w="9525">
            <a:noFill/>
            <a:miter lim="800000"/>
            <a:headEnd/>
            <a:tailEnd/>
          </a:ln>
        </p:spPr>
        <p:txBody>
          <a:bodyPr lIns="92841" tIns="46421" rIns="92841" bIns="46421" anchor="b"/>
          <a:lstStyle/>
          <a:p>
            <a:pPr algn="r"/>
            <a:fld id="{0FCAFF33-81AB-42A5-B5AB-3A87F2E5E255}" type="slidenum">
              <a:rPr lang="en-CA" sz="1200">
                <a:latin typeface="Times New Roman" pitchFamily="18" charset="0"/>
              </a:rPr>
              <a:pPr algn="r"/>
              <a:t>3</a:t>
            </a:fld>
            <a:endParaRPr lang="en-CA" sz="1200">
              <a:latin typeface="Times New Roman" pitchFamily="18" charset="0"/>
            </a:endParaRPr>
          </a:p>
        </p:txBody>
      </p:sp>
    </p:spTree>
    <p:extLst>
      <p:ext uri="{BB962C8B-B14F-4D97-AF65-F5344CB8AC3E}">
        <p14:creationId xmlns:p14="http://schemas.microsoft.com/office/powerpoint/2010/main" val="14517785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bwMode="auto">
          <a:noFill/>
          <a:ln>
            <a:solidFill>
              <a:srgbClr val="000000"/>
            </a:solidFill>
            <a:miter lim="800000"/>
            <a:headEnd/>
            <a:tailEnd/>
          </a:ln>
        </p:spPr>
      </p:sp>
      <p:sp>
        <p:nvSpPr>
          <p:cNvPr id="53251" name="Notes Placeholder 2"/>
          <p:cNvSpPr>
            <a:spLocks noGrp="1"/>
          </p:cNvSpPr>
          <p:nvPr>
            <p:ph type="body" idx="1"/>
          </p:nvPr>
        </p:nvSpPr>
        <p:spPr bwMode="auto">
          <a:noFill/>
        </p:spPr>
        <p:txBody>
          <a:bodyPr wrap="square" numCol="1" anchor="t" anchorCtr="0" compatLnSpc="1">
            <a:prstTxWarp prst="textNoShape">
              <a:avLst/>
            </a:prstTxWarp>
          </a:bodyPr>
          <a:lstStyle/>
          <a:p>
            <a:pPr lvl="0"/>
            <a:r>
              <a:rPr lang="en-US" sz="1200" kern="1200" dirty="0" smtClean="0">
                <a:solidFill>
                  <a:schemeClr val="tx1"/>
                </a:solidFill>
                <a:latin typeface="+mn-lt"/>
                <a:ea typeface="+mn-ea"/>
                <a:cs typeface="+mn-cs"/>
              </a:rPr>
              <a:t>One of my roles as a non-communicable disease epidemiologist at Toronto Public health includes population health assessment and surveillance</a:t>
            </a:r>
            <a:endParaRPr lang="en-CA" sz="1200" kern="1200" dirty="0" smtClean="0">
              <a:solidFill>
                <a:schemeClr val="tx1"/>
              </a:solidFill>
              <a:latin typeface="+mn-lt"/>
              <a:ea typeface="+mn-ea"/>
              <a:cs typeface="+mn-cs"/>
            </a:endParaRPr>
          </a:p>
          <a:p>
            <a:pPr lvl="0"/>
            <a:r>
              <a:rPr lang="en-US" sz="1200" kern="1200" dirty="0" smtClean="0">
                <a:solidFill>
                  <a:schemeClr val="tx1"/>
                </a:solidFill>
                <a:latin typeface="+mn-lt"/>
                <a:ea typeface="+mn-ea"/>
                <a:cs typeface="+mn-cs"/>
              </a:rPr>
              <a:t>To help fulfill this requirement, my team and I create mini health status reports on health status indicators. My work has focused on chronic disease prevention, so the reports I have worked on explore risk factors for chronic diseases and chronic disease themselves.</a:t>
            </a:r>
            <a:endParaRPr lang="en-CA" sz="1200" kern="1200" dirty="0" smtClean="0">
              <a:solidFill>
                <a:schemeClr val="tx1"/>
              </a:solidFill>
              <a:latin typeface="+mn-lt"/>
              <a:ea typeface="+mn-ea"/>
              <a:cs typeface="+mn-cs"/>
            </a:endParaRPr>
          </a:p>
          <a:p>
            <a:pPr lvl="0"/>
            <a:r>
              <a:rPr lang="en-US" sz="1200" kern="1200" dirty="0" smtClean="0">
                <a:solidFill>
                  <a:schemeClr val="tx1"/>
                </a:solidFill>
                <a:latin typeface="+mn-lt"/>
                <a:ea typeface="+mn-ea"/>
                <a:cs typeface="+mn-cs"/>
              </a:rPr>
              <a:t>Each report is on one main indicator, and there is a time trend, a comparison to other regions in Ontario, and analysis by socio-demographic characteristics, they include an analysis of each indicator by SDA</a:t>
            </a:r>
            <a:endParaRPr lang="en-CA" sz="1200" kern="1200" dirty="0" smtClean="0">
              <a:solidFill>
                <a:schemeClr val="tx1"/>
              </a:solidFill>
              <a:latin typeface="+mn-lt"/>
              <a:ea typeface="+mn-ea"/>
              <a:cs typeface="+mn-cs"/>
            </a:endParaRPr>
          </a:p>
          <a:p>
            <a:pPr eaLnBrk="1" hangingPunct="1">
              <a:spcBef>
                <a:spcPct val="0"/>
              </a:spcBef>
            </a:pPr>
            <a:endParaRPr lang="en-CA" dirty="0" smtClean="0"/>
          </a:p>
        </p:txBody>
      </p:sp>
      <p:sp>
        <p:nvSpPr>
          <p:cNvPr id="53252" name="Slide Number Placeholder 3"/>
          <p:cNvSpPr txBox="1">
            <a:spLocks noGrp="1"/>
          </p:cNvSpPr>
          <p:nvPr/>
        </p:nvSpPr>
        <p:spPr bwMode="auto">
          <a:xfrm>
            <a:off x="3970338" y="8829675"/>
            <a:ext cx="3038475" cy="465138"/>
          </a:xfrm>
          <a:prstGeom prst="rect">
            <a:avLst/>
          </a:prstGeom>
          <a:noFill/>
          <a:ln w="9525">
            <a:noFill/>
            <a:miter lim="800000"/>
            <a:headEnd/>
            <a:tailEnd/>
          </a:ln>
        </p:spPr>
        <p:txBody>
          <a:bodyPr lIns="92841" tIns="46421" rIns="92841" bIns="46421" anchor="b"/>
          <a:lstStyle/>
          <a:p>
            <a:pPr algn="r"/>
            <a:fld id="{0FCAFF33-81AB-42A5-B5AB-3A87F2E5E255}" type="slidenum">
              <a:rPr lang="en-CA" sz="1200">
                <a:latin typeface="Times New Roman" pitchFamily="18" charset="0"/>
              </a:rPr>
              <a:pPr algn="r"/>
              <a:t>4</a:t>
            </a:fld>
            <a:endParaRPr lang="en-CA" sz="1200">
              <a:latin typeface="Times New Roman" pitchFamily="18" charset="0"/>
            </a:endParaRPr>
          </a:p>
        </p:txBody>
      </p:sp>
    </p:spTree>
    <p:extLst>
      <p:ext uri="{BB962C8B-B14F-4D97-AF65-F5344CB8AC3E}">
        <p14:creationId xmlns:p14="http://schemas.microsoft.com/office/powerpoint/2010/main" val="273230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0"/>
            <a:r>
              <a:rPr lang="en-US" sz="1200" kern="1200" dirty="0" smtClean="0">
                <a:solidFill>
                  <a:schemeClr val="tx1"/>
                </a:solidFill>
                <a:latin typeface="+mn-lt"/>
                <a:ea typeface="+mn-ea"/>
                <a:cs typeface="+mn-cs"/>
              </a:rPr>
              <a:t>I also visit management and staff meetings when new data is released and provide a health status profile of each SDA, that includes new estimates, old estimates, comparison to the city total, and a rank for that SDA. These include risk factors as well as information on diseases</a:t>
            </a:r>
            <a:endParaRPr lang="en-CA" sz="1200" kern="1200" dirty="0" smtClean="0">
              <a:solidFill>
                <a:schemeClr val="tx1"/>
              </a:solidFill>
              <a:latin typeface="+mn-lt"/>
              <a:ea typeface="+mn-ea"/>
              <a:cs typeface="+mn-cs"/>
            </a:endParaRPr>
          </a:p>
          <a:p>
            <a:pPr lvl="0"/>
            <a:r>
              <a:rPr lang="en-US" sz="1200" kern="1200" dirty="0" smtClean="0">
                <a:solidFill>
                  <a:schemeClr val="tx1"/>
                </a:solidFill>
                <a:latin typeface="+mn-lt"/>
                <a:ea typeface="+mn-ea"/>
                <a:cs typeface="+mn-cs"/>
              </a:rPr>
              <a:t>I am really happy and excited to do this, because I know it means that people are interested in using health status data</a:t>
            </a:r>
            <a:r>
              <a:rPr lang="en-CA" sz="1200" kern="1200" dirty="0" smtClean="0">
                <a:solidFill>
                  <a:schemeClr val="tx1"/>
                </a:solidFill>
                <a:latin typeface="+mn-lt"/>
                <a:ea typeface="+mn-ea"/>
                <a:cs typeface="+mn-cs"/>
              </a:rPr>
              <a:t>,</a:t>
            </a:r>
            <a:r>
              <a:rPr lang="en-CA" sz="1200" kern="1200" baseline="0" dirty="0" smtClean="0">
                <a:solidFill>
                  <a:schemeClr val="tx1"/>
                </a:solidFill>
                <a:latin typeface="+mn-lt"/>
                <a:ea typeface="+mn-ea"/>
                <a:cs typeface="+mn-cs"/>
              </a:rPr>
              <a:t> and </a:t>
            </a:r>
            <a:r>
              <a:rPr lang="en-US" sz="1200" kern="1200" dirty="0" smtClean="0">
                <a:solidFill>
                  <a:schemeClr val="tx1"/>
                </a:solidFill>
                <a:latin typeface="+mn-lt"/>
                <a:ea typeface="+mn-ea"/>
                <a:cs typeface="+mn-cs"/>
              </a:rPr>
              <a:t>I have participated in some great discussions spurred by some of the health status estimates that I present.</a:t>
            </a:r>
            <a:endParaRPr lang="en-CA" sz="1200" kern="1200" dirty="0" smtClean="0">
              <a:solidFill>
                <a:schemeClr val="tx1"/>
              </a:solidFill>
              <a:latin typeface="+mn-lt"/>
              <a:ea typeface="+mn-ea"/>
              <a:cs typeface="+mn-cs"/>
            </a:endParaRPr>
          </a:p>
          <a:p>
            <a:pPr lvl="0"/>
            <a:r>
              <a:rPr lang="en-US" sz="1200" kern="1200" dirty="0" smtClean="0">
                <a:solidFill>
                  <a:schemeClr val="tx1"/>
                </a:solidFill>
                <a:latin typeface="+mn-lt"/>
                <a:ea typeface="+mn-ea"/>
                <a:cs typeface="+mn-cs"/>
              </a:rPr>
              <a:t>But I often encounter difficulties explaining possible reasons for why the data are as they are,</a:t>
            </a:r>
            <a:r>
              <a:rPr lang="en-US" sz="1200" kern="1200" baseline="0" dirty="0" smtClean="0">
                <a:solidFill>
                  <a:schemeClr val="tx1"/>
                </a:solidFill>
                <a:latin typeface="+mn-lt"/>
                <a:ea typeface="+mn-ea"/>
                <a:cs typeface="+mn-cs"/>
              </a:rPr>
              <a:t> and next I will give a bit of background to explain why these difficulties come to be</a:t>
            </a:r>
            <a:endParaRPr lang="en-CA" sz="1200" kern="1200" dirty="0" smtClean="0">
              <a:solidFill>
                <a:schemeClr val="tx1"/>
              </a:solidFill>
              <a:latin typeface="+mn-lt"/>
              <a:ea typeface="+mn-ea"/>
              <a:cs typeface="+mn-cs"/>
            </a:endParaRPr>
          </a:p>
          <a:p>
            <a:endParaRPr lang="en-CA" dirty="0"/>
          </a:p>
        </p:txBody>
      </p:sp>
      <p:sp>
        <p:nvSpPr>
          <p:cNvPr id="4" name="Slide Number Placeholder 3"/>
          <p:cNvSpPr>
            <a:spLocks noGrp="1"/>
          </p:cNvSpPr>
          <p:nvPr>
            <p:ph type="sldNum" sz="quarter" idx="10"/>
          </p:nvPr>
        </p:nvSpPr>
        <p:spPr/>
        <p:txBody>
          <a:bodyPr/>
          <a:lstStyle/>
          <a:p>
            <a:pPr>
              <a:defRPr/>
            </a:pPr>
            <a:fld id="{223AFD93-DFBF-4BE2-AD1D-EA3D312024E6}" type="slidenum">
              <a:rPr lang="en-CA" smtClean="0"/>
              <a:pPr>
                <a:defRPr/>
              </a:pPr>
              <a:t>5</a:t>
            </a:fld>
            <a:endParaRPr lang="en-CA"/>
          </a:p>
        </p:txBody>
      </p:sp>
    </p:spTree>
    <p:extLst>
      <p:ext uri="{BB962C8B-B14F-4D97-AF65-F5344CB8AC3E}">
        <p14:creationId xmlns:p14="http://schemas.microsoft.com/office/powerpoint/2010/main" val="23186990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bwMode="auto">
          <a:noFill/>
          <a:ln>
            <a:solidFill>
              <a:srgbClr val="000000"/>
            </a:solidFill>
            <a:miter lim="800000"/>
            <a:headEnd/>
            <a:tailEnd/>
          </a:ln>
        </p:spPr>
      </p:sp>
      <p:sp>
        <p:nvSpPr>
          <p:cNvPr id="53251" name="Notes Placeholder 2"/>
          <p:cNvSpPr>
            <a:spLocks noGrp="1"/>
          </p:cNvSpPr>
          <p:nvPr>
            <p:ph type="body" idx="1"/>
          </p:nvPr>
        </p:nvSpPr>
        <p:spPr bwMode="auto">
          <a:noFill/>
        </p:spPr>
        <p:txBody>
          <a:bodyPr wrap="square" numCol="1" anchor="t" anchorCtr="0" compatLnSpc="1">
            <a:prstTxWarp prst="textNoShape">
              <a:avLst/>
            </a:prstTxWarp>
          </a:bodyPr>
          <a:lstStyle/>
          <a:p>
            <a:pPr lvl="0"/>
            <a:r>
              <a:rPr lang="en-US" sz="1200" kern="1200" dirty="0" smtClean="0">
                <a:solidFill>
                  <a:schemeClr val="tx1"/>
                </a:solidFill>
                <a:latin typeface="+mn-lt"/>
                <a:ea typeface="+mn-ea"/>
                <a:cs typeface="+mn-cs"/>
              </a:rPr>
              <a:t>The most useful information for chronic disease and injury prevention planning at the SDA level is the prevalence of risk factors for chronic disease, for example, what percent of each SDA smokes, is overweight/obese, is physically inactive, or doesn’t eat a healthy diet</a:t>
            </a:r>
            <a:endParaRPr lang="en-CA" sz="1200" kern="1200" dirty="0" smtClean="0">
              <a:solidFill>
                <a:schemeClr val="tx1"/>
              </a:solidFill>
              <a:latin typeface="+mn-lt"/>
              <a:ea typeface="+mn-ea"/>
              <a:cs typeface="+mn-cs"/>
            </a:endParaRPr>
          </a:p>
          <a:p>
            <a:pPr lvl="0"/>
            <a:r>
              <a:rPr lang="en-US" sz="1200" kern="1200" dirty="0" smtClean="0">
                <a:solidFill>
                  <a:schemeClr val="tx1"/>
                </a:solidFill>
                <a:latin typeface="+mn-lt"/>
                <a:ea typeface="+mn-ea"/>
                <a:cs typeface="+mn-cs"/>
              </a:rPr>
              <a:t>Information on the incidence and prevalence mortality and hospitalization</a:t>
            </a:r>
            <a:r>
              <a:rPr lang="en-US" sz="1200" kern="1200" baseline="0" dirty="0" smtClean="0">
                <a:solidFill>
                  <a:schemeClr val="tx1"/>
                </a:solidFill>
                <a:latin typeface="+mn-lt"/>
                <a:ea typeface="+mn-ea"/>
                <a:cs typeface="+mn-cs"/>
              </a:rPr>
              <a:t> for chronic diseases,</a:t>
            </a:r>
            <a:r>
              <a:rPr lang="en-US" sz="1200" kern="1200" dirty="0" smtClean="0">
                <a:solidFill>
                  <a:schemeClr val="tx1"/>
                </a:solidFill>
                <a:latin typeface="+mn-lt"/>
                <a:ea typeface="+mn-ea"/>
                <a:cs typeface="+mn-cs"/>
              </a:rPr>
              <a:t> such as heart disease and cancer, is somewhat useful, but our main goal in public health is prevention –we want to do all we can to prevent chronic diseases before they happen. So we’re looking to catch risky lifestyle factors before they lead to diseases.</a:t>
            </a:r>
            <a:endParaRPr lang="en-CA" sz="1200" kern="1200" dirty="0" smtClean="0">
              <a:solidFill>
                <a:schemeClr val="tx1"/>
              </a:solidFill>
              <a:latin typeface="+mn-lt"/>
              <a:ea typeface="+mn-ea"/>
              <a:cs typeface="+mn-cs"/>
            </a:endParaRPr>
          </a:p>
          <a:p>
            <a:pPr eaLnBrk="1" hangingPunct="1">
              <a:spcBef>
                <a:spcPct val="0"/>
              </a:spcBef>
            </a:pPr>
            <a:endParaRPr lang="en-CA" dirty="0" smtClean="0"/>
          </a:p>
        </p:txBody>
      </p:sp>
      <p:sp>
        <p:nvSpPr>
          <p:cNvPr id="53252" name="Slide Number Placeholder 3"/>
          <p:cNvSpPr txBox="1">
            <a:spLocks noGrp="1"/>
          </p:cNvSpPr>
          <p:nvPr/>
        </p:nvSpPr>
        <p:spPr bwMode="auto">
          <a:xfrm>
            <a:off x="3970338" y="8829675"/>
            <a:ext cx="3038475" cy="465138"/>
          </a:xfrm>
          <a:prstGeom prst="rect">
            <a:avLst/>
          </a:prstGeom>
          <a:noFill/>
          <a:ln w="9525">
            <a:noFill/>
            <a:miter lim="800000"/>
            <a:headEnd/>
            <a:tailEnd/>
          </a:ln>
        </p:spPr>
        <p:txBody>
          <a:bodyPr lIns="92841" tIns="46421" rIns="92841" bIns="46421" anchor="b"/>
          <a:lstStyle/>
          <a:p>
            <a:pPr algn="r"/>
            <a:fld id="{0FCAFF33-81AB-42A5-B5AB-3A87F2E5E255}" type="slidenum">
              <a:rPr lang="en-CA" sz="1200">
                <a:latin typeface="Times New Roman" pitchFamily="18" charset="0"/>
              </a:rPr>
              <a:pPr algn="r"/>
              <a:t>6</a:t>
            </a:fld>
            <a:endParaRPr lang="en-CA" sz="1200">
              <a:latin typeface="Times New Roman" pitchFamily="18" charset="0"/>
            </a:endParaRPr>
          </a:p>
        </p:txBody>
      </p:sp>
    </p:spTree>
    <p:extLst>
      <p:ext uri="{BB962C8B-B14F-4D97-AF65-F5344CB8AC3E}">
        <p14:creationId xmlns:p14="http://schemas.microsoft.com/office/powerpoint/2010/main" val="36349172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bwMode="auto">
          <a:noFill/>
          <a:ln>
            <a:solidFill>
              <a:srgbClr val="000000"/>
            </a:solidFill>
            <a:miter lim="800000"/>
            <a:headEnd/>
            <a:tailEnd/>
          </a:ln>
        </p:spPr>
      </p:sp>
      <p:sp>
        <p:nvSpPr>
          <p:cNvPr id="53251" name="Notes Placeholder 2"/>
          <p:cNvSpPr>
            <a:spLocks noGrp="1"/>
          </p:cNvSpPr>
          <p:nvPr>
            <p:ph type="body" idx="1"/>
          </p:nvPr>
        </p:nvSpPr>
        <p:spPr bwMode="auto">
          <a:noFill/>
        </p:spPr>
        <p:txBody>
          <a:bodyPr wrap="square" numCol="1" anchor="t" anchorCtr="0" compatLnSpc="1">
            <a:prstTxWarp prst="textNoShape">
              <a:avLst/>
            </a:prstTxWarp>
            <a:normAutofit lnSpcReduction="10000"/>
          </a:bodyPr>
          <a:lstStyle/>
          <a:p>
            <a:pPr lvl="0"/>
            <a:r>
              <a:rPr lang="en-US" sz="1200" kern="1200" dirty="0" smtClean="0">
                <a:solidFill>
                  <a:schemeClr val="tx1"/>
                </a:solidFill>
                <a:latin typeface="+mn-lt"/>
                <a:ea typeface="+mn-ea"/>
                <a:cs typeface="+mn-cs"/>
              </a:rPr>
              <a:t>There are two main types of data sources for chronic disease and injury prevention indicators: administrative or registry data, and survey data.</a:t>
            </a:r>
            <a:endParaRPr lang="en-CA" sz="1200" kern="1200" dirty="0" smtClean="0">
              <a:solidFill>
                <a:schemeClr val="tx1"/>
              </a:solidFill>
              <a:latin typeface="+mn-lt"/>
              <a:ea typeface="+mn-ea"/>
              <a:cs typeface="+mn-cs"/>
            </a:endParaRPr>
          </a:p>
          <a:p>
            <a:pPr lvl="0"/>
            <a:r>
              <a:rPr lang="en-US" sz="1200" kern="1200" dirty="0" smtClean="0">
                <a:solidFill>
                  <a:schemeClr val="tx1"/>
                </a:solidFill>
                <a:latin typeface="+mn-lt"/>
                <a:ea typeface="+mn-ea"/>
                <a:cs typeface="+mn-cs"/>
              </a:rPr>
              <a:t>Incidence, hospitalization, and mortality for chronic diseases, those indicators that I said are of secondary importance for program and service planning, come from administrative and registry data. These data sources count almost everyone who gets said disease, is hospitalized for it, or dies from it</a:t>
            </a:r>
            <a:r>
              <a:rPr lang="en-CA" sz="1200" kern="1200" dirty="0" smtClean="0">
                <a:solidFill>
                  <a:schemeClr val="tx1"/>
                </a:solidFill>
                <a:latin typeface="+mn-lt"/>
                <a:ea typeface="+mn-ea"/>
                <a:cs typeface="+mn-cs"/>
              </a:rPr>
              <a:t>,</a:t>
            </a:r>
            <a:r>
              <a:rPr lang="en-CA" sz="1200" kern="1200" baseline="0" dirty="0" smtClean="0">
                <a:solidFill>
                  <a:schemeClr val="tx1"/>
                </a:solidFill>
                <a:latin typeface="+mn-lt"/>
                <a:ea typeface="+mn-ea"/>
                <a:cs typeface="+mn-cs"/>
              </a:rPr>
              <a:t> so they can</a:t>
            </a:r>
            <a:r>
              <a:rPr lang="en-US" sz="1200" kern="1200" dirty="0" smtClean="0">
                <a:solidFill>
                  <a:schemeClr val="tx1"/>
                </a:solidFill>
                <a:latin typeface="+mn-lt"/>
                <a:ea typeface="+mn-ea"/>
                <a:cs typeface="+mn-cs"/>
              </a:rPr>
              <a:t> these data sources can give us reliable estimates at a small geography</a:t>
            </a:r>
            <a:endParaRPr lang="en-CA" sz="1200" kern="1200" dirty="0" smtClean="0">
              <a:solidFill>
                <a:schemeClr val="tx1"/>
              </a:solidFill>
              <a:latin typeface="+mn-lt"/>
              <a:ea typeface="+mn-ea"/>
              <a:cs typeface="+mn-cs"/>
            </a:endParaRPr>
          </a:p>
          <a:p>
            <a:pPr lvl="0"/>
            <a:r>
              <a:rPr lang="en-US" sz="1200" kern="1200" dirty="0" smtClean="0">
                <a:solidFill>
                  <a:schemeClr val="tx1"/>
                </a:solidFill>
                <a:latin typeface="+mn-lt"/>
                <a:ea typeface="+mn-ea"/>
                <a:cs typeface="+mn-cs"/>
              </a:rPr>
              <a:t>But information on current risk factors – those things that are modifiable right now to prevent disease – has to come from survey data</a:t>
            </a:r>
            <a:endParaRPr lang="en-CA" sz="1200" kern="1200" dirty="0" smtClean="0">
              <a:solidFill>
                <a:schemeClr val="tx1"/>
              </a:solidFill>
              <a:latin typeface="+mn-lt"/>
              <a:ea typeface="+mn-ea"/>
              <a:cs typeface="+mn-cs"/>
            </a:endParaRPr>
          </a:p>
          <a:p>
            <a:pPr lvl="0"/>
            <a:r>
              <a:rPr lang="en-US" sz="1200" kern="1200" dirty="0" smtClean="0">
                <a:solidFill>
                  <a:schemeClr val="tx1"/>
                </a:solidFill>
                <a:latin typeface="+mn-lt"/>
                <a:ea typeface="+mn-ea"/>
                <a:cs typeface="+mn-cs"/>
              </a:rPr>
              <a:t>Surveys only captures a small percent of the population we are looking at. One year of Canadian Community Health Survey data – that's the CCHS - for Toronto has about 1700 people representing 2.7 million. Statistically, this is ok – in</a:t>
            </a:r>
            <a:r>
              <a:rPr lang="en-US" sz="1200" kern="1200" baseline="0" dirty="0" smtClean="0">
                <a:solidFill>
                  <a:schemeClr val="tx1"/>
                </a:solidFill>
                <a:latin typeface="+mn-lt"/>
                <a:ea typeface="+mn-ea"/>
                <a:cs typeface="+mn-cs"/>
              </a:rPr>
              <a:t> theory a big enough simple random sample can represent a population on most things.</a:t>
            </a:r>
            <a:endParaRPr lang="en-CA" sz="1200" kern="1200" dirty="0" smtClean="0">
              <a:solidFill>
                <a:schemeClr val="tx1"/>
              </a:solidFill>
              <a:latin typeface="+mn-lt"/>
              <a:ea typeface="+mn-ea"/>
              <a:cs typeface="+mn-cs"/>
            </a:endParaRPr>
          </a:p>
          <a:p>
            <a:pPr lvl="0"/>
            <a:r>
              <a:rPr lang="en-US" sz="1200" kern="1200" dirty="0" smtClean="0">
                <a:solidFill>
                  <a:schemeClr val="tx1"/>
                </a:solidFill>
                <a:latin typeface="+mn-lt"/>
                <a:ea typeface="+mn-ea"/>
                <a:cs typeface="+mn-cs"/>
              </a:rPr>
              <a:t>But the main problem with surveys is that they are voluntary, and response rates these days are not that good. The people who respond to surveys are different, on average, than those who don’t. </a:t>
            </a:r>
            <a:endParaRPr lang="en-CA" sz="1200" kern="1200" dirty="0" smtClean="0">
              <a:solidFill>
                <a:schemeClr val="tx1"/>
              </a:solidFill>
              <a:latin typeface="+mn-lt"/>
              <a:ea typeface="+mn-ea"/>
              <a:cs typeface="+mn-cs"/>
            </a:endParaRPr>
          </a:p>
          <a:p>
            <a:pPr lvl="0"/>
            <a:r>
              <a:rPr lang="en-US" sz="1200" kern="1200" dirty="0" smtClean="0">
                <a:solidFill>
                  <a:schemeClr val="tx1"/>
                </a:solidFill>
                <a:latin typeface="+mn-lt"/>
                <a:ea typeface="+mn-ea"/>
                <a:cs typeface="+mn-cs"/>
              </a:rPr>
              <a:t>We know this by comparing surveys to the old long-form census. The CCHS, from which a lot of our data on risk factors come, for example under-represents low-income people, recent immigrants, and those with low education in Toronto. Other surveys, such as the Rapid Risk Factor Surveillance System</a:t>
            </a:r>
            <a:r>
              <a:rPr lang="en-US" sz="1200" kern="1200" baseline="0" dirty="0" smtClean="0">
                <a:solidFill>
                  <a:schemeClr val="tx1"/>
                </a:solidFill>
                <a:latin typeface="+mn-lt"/>
                <a:ea typeface="+mn-ea"/>
                <a:cs typeface="+mn-cs"/>
              </a:rPr>
              <a:t> have similar issues</a:t>
            </a:r>
            <a:r>
              <a:rPr lang="en-US" sz="1200" kern="1200" dirty="0" smtClean="0">
                <a:solidFill>
                  <a:schemeClr val="tx1"/>
                </a:solidFill>
                <a:latin typeface="+mn-lt"/>
                <a:ea typeface="+mn-ea"/>
                <a:cs typeface="+mn-cs"/>
              </a:rPr>
              <a:t>. I think everyone in this room knows that those demographic characteristics are related to health – they’re major social determinants. So if we’re under-representing those people, we are probably not getting accurate health status estimates either</a:t>
            </a:r>
            <a:endParaRPr lang="en-CA" sz="1200" kern="1200" dirty="0">
              <a:solidFill>
                <a:schemeClr val="tx1"/>
              </a:solidFill>
              <a:latin typeface="+mn-lt"/>
              <a:ea typeface="+mn-ea"/>
              <a:cs typeface="+mn-cs"/>
            </a:endParaRPr>
          </a:p>
        </p:txBody>
      </p:sp>
      <p:sp>
        <p:nvSpPr>
          <p:cNvPr id="53252" name="Slide Number Placeholder 3"/>
          <p:cNvSpPr txBox="1">
            <a:spLocks noGrp="1"/>
          </p:cNvSpPr>
          <p:nvPr/>
        </p:nvSpPr>
        <p:spPr bwMode="auto">
          <a:xfrm>
            <a:off x="3970338" y="8829675"/>
            <a:ext cx="3038475" cy="465138"/>
          </a:xfrm>
          <a:prstGeom prst="rect">
            <a:avLst/>
          </a:prstGeom>
          <a:noFill/>
          <a:ln w="9525">
            <a:noFill/>
            <a:miter lim="800000"/>
            <a:headEnd/>
            <a:tailEnd/>
          </a:ln>
        </p:spPr>
        <p:txBody>
          <a:bodyPr lIns="92841" tIns="46421" rIns="92841" bIns="46421" anchor="b"/>
          <a:lstStyle/>
          <a:p>
            <a:pPr algn="r"/>
            <a:fld id="{0FCAFF33-81AB-42A5-B5AB-3A87F2E5E255}" type="slidenum">
              <a:rPr lang="en-CA" sz="1200">
                <a:latin typeface="Times New Roman" pitchFamily="18" charset="0"/>
              </a:rPr>
              <a:pPr algn="r"/>
              <a:t>7</a:t>
            </a:fld>
            <a:endParaRPr lang="en-CA" sz="1200">
              <a:latin typeface="Times New Roman" pitchFamily="18" charset="0"/>
            </a:endParaRPr>
          </a:p>
        </p:txBody>
      </p:sp>
    </p:spTree>
    <p:extLst>
      <p:ext uri="{BB962C8B-B14F-4D97-AF65-F5344CB8AC3E}">
        <p14:creationId xmlns:p14="http://schemas.microsoft.com/office/powerpoint/2010/main" val="8587512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bwMode="auto">
          <a:noFill/>
          <a:ln>
            <a:solidFill>
              <a:srgbClr val="000000"/>
            </a:solidFill>
            <a:miter lim="800000"/>
            <a:headEnd/>
            <a:tailEnd/>
          </a:ln>
        </p:spPr>
      </p:sp>
      <p:sp>
        <p:nvSpPr>
          <p:cNvPr id="53251" name="Notes Placeholder 2"/>
          <p:cNvSpPr>
            <a:spLocks noGrp="1"/>
          </p:cNvSpPr>
          <p:nvPr>
            <p:ph type="body" idx="1"/>
          </p:nvPr>
        </p:nvSpPr>
        <p:spPr bwMode="auto">
          <a:noFill/>
        </p:spPr>
        <p:txBody>
          <a:bodyPr wrap="square" numCol="1" anchor="t" anchorCtr="0" compatLnSpc="1">
            <a:prstTxWarp prst="textNoShape">
              <a:avLst/>
            </a:prstTxWarp>
          </a:bodyPr>
          <a:lstStyle/>
          <a:p>
            <a:pPr lvl="0"/>
            <a:r>
              <a:rPr lang="en-US" sz="1200" kern="1200" dirty="0" smtClean="0">
                <a:solidFill>
                  <a:schemeClr val="tx1"/>
                </a:solidFill>
                <a:latin typeface="+mn-lt"/>
                <a:ea typeface="+mn-ea"/>
                <a:cs typeface="+mn-cs"/>
              </a:rPr>
              <a:t>These problems with survey data are worse when you get down to smaller areas.</a:t>
            </a:r>
            <a:endParaRPr lang="en-CA" sz="1200" kern="1200" dirty="0" smtClean="0">
              <a:solidFill>
                <a:schemeClr val="tx1"/>
              </a:solidFill>
              <a:latin typeface="+mn-lt"/>
              <a:ea typeface="+mn-ea"/>
              <a:cs typeface="+mn-cs"/>
            </a:endParaRPr>
          </a:p>
          <a:p>
            <a:pPr lvl="0"/>
            <a:r>
              <a:rPr lang="en-US" sz="1200" kern="1200" dirty="0" smtClean="0">
                <a:solidFill>
                  <a:schemeClr val="tx1"/>
                </a:solidFill>
                <a:latin typeface="+mn-lt"/>
                <a:ea typeface="+mn-ea"/>
                <a:cs typeface="+mn-cs"/>
              </a:rPr>
              <a:t>First, your sample size decreases, which means that the precision of your estimates decreases. That means that your confidence interval increases, and you are not as sure that the true estimate is close to the one that was </a:t>
            </a:r>
            <a:r>
              <a:rPr lang="en-US" sz="1200" kern="1200" dirty="0" smtClean="0">
                <a:solidFill>
                  <a:schemeClr val="tx1"/>
                </a:solidFill>
                <a:latin typeface="+mn-lt"/>
                <a:ea typeface="+mn-ea"/>
                <a:cs typeface="+mn-cs"/>
              </a:rPr>
              <a:t>yielded </a:t>
            </a:r>
            <a:r>
              <a:rPr lang="en-US" sz="1200" kern="1200" dirty="0" smtClean="0">
                <a:solidFill>
                  <a:schemeClr val="tx1"/>
                </a:solidFill>
                <a:latin typeface="+mn-lt"/>
                <a:ea typeface="+mn-ea"/>
                <a:cs typeface="+mn-cs"/>
              </a:rPr>
              <a:t>from your sample</a:t>
            </a:r>
            <a:endParaRPr lang="en-CA" sz="1200" kern="1200" dirty="0" smtClean="0">
              <a:solidFill>
                <a:schemeClr val="tx1"/>
              </a:solidFill>
              <a:latin typeface="+mn-lt"/>
              <a:ea typeface="+mn-ea"/>
              <a:cs typeface="+mn-cs"/>
            </a:endParaRPr>
          </a:p>
          <a:p>
            <a:pPr lvl="0"/>
            <a:r>
              <a:rPr lang="en-US" sz="1200" kern="1200" dirty="0" smtClean="0">
                <a:solidFill>
                  <a:schemeClr val="tx1"/>
                </a:solidFill>
                <a:latin typeface="+mn-lt"/>
                <a:ea typeface="+mn-ea"/>
                <a:cs typeface="+mn-cs"/>
              </a:rPr>
              <a:t>That means, that from one year to the next, it could look like there was a big change in the estimate, but when you test for ‘statistical significance’ there is no difference.</a:t>
            </a:r>
            <a:endParaRPr lang="en-CA" sz="1200" kern="1200" dirty="0" smtClean="0">
              <a:solidFill>
                <a:schemeClr val="tx1"/>
              </a:solidFill>
              <a:latin typeface="+mn-lt"/>
              <a:ea typeface="+mn-ea"/>
              <a:cs typeface="+mn-cs"/>
            </a:endParaRPr>
          </a:p>
          <a:p>
            <a:pPr lvl="0"/>
            <a:r>
              <a:rPr lang="en-US" sz="1200" kern="1200" dirty="0" smtClean="0">
                <a:solidFill>
                  <a:schemeClr val="tx1"/>
                </a:solidFill>
                <a:latin typeface="+mn-lt"/>
                <a:ea typeface="+mn-ea"/>
                <a:cs typeface="+mn-cs"/>
              </a:rPr>
              <a:t>Second, response rates might be different in different areas, so your comparisons between areas might not be appropriate</a:t>
            </a:r>
            <a:endParaRPr lang="en-CA" sz="1200" kern="1200" dirty="0" smtClean="0">
              <a:solidFill>
                <a:schemeClr val="tx1"/>
              </a:solidFill>
              <a:latin typeface="+mn-lt"/>
              <a:ea typeface="+mn-ea"/>
              <a:cs typeface="+mn-cs"/>
            </a:endParaRPr>
          </a:p>
          <a:p>
            <a:pPr lvl="0"/>
            <a:r>
              <a:rPr lang="en-US" sz="1200" kern="1200" dirty="0" smtClean="0">
                <a:solidFill>
                  <a:schemeClr val="tx1"/>
                </a:solidFill>
                <a:latin typeface="+mn-lt"/>
                <a:ea typeface="+mn-ea"/>
                <a:cs typeface="+mn-cs"/>
              </a:rPr>
              <a:t>When we are doing secondary data </a:t>
            </a:r>
            <a:r>
              <a:rPr lang="en-US" sz="1200" kern="1200" dirty="0" smtClean="0">
                <a:solidFill>
                  <a:schemeClr val="tx1"/>
                </a:solidFill>
                <a:latin typeface="+mn-lt"/>
                <a:ea typeface="+mn-ea"/>
                <a:cs typeface="+mn-cs"/>
              </a:rPr>
              <a:t>analysis, </a:t>
            </a:r>
            <a:r>
              <a:rPr lang="en-US" sz="1200" kern="1200" dirty="0" smtClean="0">
                <a:solidFill>
                  <a:schemeClr val="tx1"/>
                </a:solidFill>
                <a:latin typeface="+mn-lt"/>
                <a:ea typeface="+mn-ea"/>
                <a:cs typeface="+mn-cs"/>
              </a:rPr>
              <a:t>in other words, using data that has been collected by other people, we are not able to access response rates at any geography we desire – we can only use the </a:t>
            </a:r>
            <a:r>
              <a:rPr lang="en-US" sz="1200" kern="1200" dirty="0" smtClean="0">
                <a:solidFill>
                  <a:schemeClr val="tx1"/>
                </a:solidFill>
                <a:latin typeface="+mn-lt"/>
                <a:ea typeface="+mn-ea"/>
                <a:cs typeface="+mn-cs"/>
              </a:rPr>
              <a:t>response </a:t>
            </a:r>
            <a:r>
              <a:rPr lang="en-US" sz="1200" kern="1200" dirty="0" smtClean="0">
                <a:solidFill>
                  <a:schemeClr val="tx1"/>
                </a:solidFill>
                <a:latin typeface="+mn-lt"/>
                <a:ea typeface="+mn-ea"/>
                <a:cs typeface="+mn-cs"/>
              </a:rPr>
              <a:t>rates that are released.</a:t>
            </a:r>
            <a:endParaRPr lang="en-CA" sz="1200" kern="1200" dirty="0" smtClean="0">
              <a:solidFill>
                <a:schemeClr val="tx1"/>
              </a:solidFill>
              <a:latin typeface="+mn-lt"/>
              <a:ea typeface="+mn-ea"/>
              <a:cs typeface="+mn-cs"/>
            </a:endParaRPr>
          </a:p>
          <a:p>
            <a:pPr lvl="0"/>
            <a:r>
              <a:rPr lang="en-US" sz="1200" kern="1200" dirty="0" smtClean="0">
                <a:solidFill>
                  <a:schemeClr val="tx1"/>
                </a:solidFill>
                <a:latin typeface="+mn-lt"/>
                <a:ea typeface="+mn-ea"/>
                <a:cs typeface="+mn-cs"/>
              </a:rPr>
              <a:t>Another issue with a smaller sample size is that your sample is less likely to represent the population in your small areas, so, if our survey data already under-represents new immigrants at the Toronto level, the chances are that in some of the SDAs, this under-representation might be even worse, to the point that it is unacceptable. Without the long-form census, we can’t even evaluate that anymore.</a:t>
            </a:r>
            <a:endParaRPr lang="en-CA" sz="1200" kern="1200" dirty="0">
              <a:solidFill>
                <a:schemeClr val="tx1"/>
              </a:solidFill>
              <a:latin typeface="+mn-lt"/>
              <a:ea typeface="+mn-ea"/>
              <a:cs typeface="+mn-cs"/>
            </a:endParaRPr>
          </a:p>
        </p:txBody>
      </p:sp>
      <p:sp>
        <p:nvSpPr>
          <p:cNvPr id="53252" name="Slide Number Placeholder 3"/>
          <p:cNvSpPr txBox="1">
            <a:spLocks noGrp="1"/>
          </p:cNvSpPr>
          <p:nvPr/>
        </p:nvSpPr>
        <p:spPr bwMode="auto">
          <a:xfrm>
            <a:off x="3970338" y="8829675"/>
            <a:ext cx="3038475" cy="465138"/>
          </a:xfrm>
          <a:prstGeom prst="rect">
            <a:avLst/>
          </a:prstGeom>
          <a:noFill/>
          <a:ln w="9525">
            <a:noFill/>
            <a:miter lim="800000"/>
            <a:headEnd/>
            <a:tailEnd/>
          </a:ln>
        </p:spPr>
        <p:txBody>
          <a:bodyPr lIns="92841" tIns="46421" rIns="92841" bIns="46421" anchor="b"/>
          <a:lstStyle/>
          <a:p>
            <a:pPr algn="r"/>
            <a:fld id="{0FCAFF33-81AB-42A5-B5AB-3A87F2E5E255}" type="slidenum">
              <a:rPr lang="en-CA" sz="1200">
                <a:latin typeface="Times New Roman" pitchFamily="18" charset="0"/>
              </a:rPr>
              <a:pPr algn="r"/>
              <a:t>8</a:t>
            </a:fld>
            <a:endParaRPr lang="en-CA" sz="1200">
              <a:latin typeface="Times New Roman" pitchFamily="18" charset="0"/>
            </a:endParaRPr>
          </a:p>
        </p:txBody>
      </p:sp>
    </p:spTree>
    <p:extLst>
      <p:ext uri="{BB962C8B-B14F-4D97-AF65-F5344CB8AC3E}">
        <p14:creationId xmlns:p14="http://schemas.microsoft.com/office/powerpoint/2010/main" val="3988218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In fact, all of the issues I have just discussed apply</a:t>
            </a:r>
            <a:r>
              <a:rPr lang="en-CA" baseline="0" dirty="0" smtClean="0"/>
              <a:t> to the NHS itself. We used to use the long-form census to evaluate the quality of our survey data. Now, not only do we no longer have that option, we don’t have demographic data we can trust, either. This issue doesn’t only effect the public health and health sectors, but all across the public service and research spectrum.</a:t>
            </a:r>
            <a:endParaRPr lang="en-CA" dirty="0"/>
          </a:p>
        </p:txBody>
      </p:sp>
      <p:sp>
        <p:nvSpPr>
          <p:cNvPr id="4" name="Slide Number Placeholder 3"/>
          <p:cNvSpPr>
            <a:spLocks noGrp="1"/>
          </p:cNvSpPr>
          <p:nvPr>
            <p:ph type="sldNum" sz="quarter" idx="10"/>
          </p:nvPr>
        </p:nvSpPr>
        <p:spPr/>
        <p:txBody>
          <a:bodyPr/>
          <a:lstStyle/>
          <a:p>
            <a:pPr>
              <a:defRPr/>
            </a:pPr>
            <a:fld id="{223AFD93-DFBF-4BE2-AD1D-EA3D312024E6}" type="slidenum">
              <a:rPr lang="en-CA" smtClean="0"/>
              <a:pPr>
                <a:defRPr/>
              </a:pPr>
              <a:t>9</a:t>
            </a:fld>
            <a:endParaRPr lang="en-CA"/>
          </a:p>
        </p:txBody>
      </p:sp>
    </p:spTree>
    <p:extLst>
      <p:ext uri="{BB962C8B-B14F-4D97-AF65-F5344CB8AC3E}">
        <p14:creationId xmlns:p14="http://schemas.microsoft.com/office/powerpoint/2010/main" val="41993809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baseline="0" dirty="0" smtClean="0"/>
              <a:t>This map provides an example of the use of survey data at the small area level. This shows a comparison of tax-filer data-based average income vs. NHS data average income in each census tract. </a:t>
            </a:r>
          </a:p>
          <a:p>
            <a:r>
              <a:rPr lang="en-CA" baseline="0" dirty="0" smtClean="0"/>
              <a:t>It is part of the work done by the Neighbourhood Change Research Partnership at the U of T. Blue CTs are those where the NHS data gives us an average income value 5% to 97% higher than the tax filer data, which is currently considered to be the best source for income information. Red shows areas where the NHS low-balled the average income by 5% to 46%. </a:t>
            </a:r>
          </a:p>
          <a:p>
            <a:endParaRPr lang="en-CA" baseline="0" dirty="0" smtClean="0"/>
          </a:p>
          <a:p>
            <a:r>
              <a:rPr lang="en-CA" baseline="0" dirty="0" smtClean="0"/>
              <a:t>The NHS has a much bigger sample size than the health surveys we use, so if that survey has these problems, the chances are, ours do too.</a:t>
            </a:r>
            <a:endParaRPr lang="en-CA" dirty="0"/>
          </a:p>
        </p:txBody>
      </p:sp>
      <p:sp>
        <p:nvSpPr>
          <p:cNvPr id="4" name="Slide Number Placeholder 3"/>
          <p:cNvSpPr>
            <a:spLocks noGrp="1"/>
          </p:cNvSpPr>
          <p:nvPr>
            <p:ph type="sldNum" sz="quarter" idx="10"/>
          </p:nvPr>
        </p:nvSpPr>
        <p:spPr/>
        <p:txBody>
          <a:bodyPr/>
          <a:lstStyle/>
          <a:p>
            <a:pPr>
              <a:defRPr/>
            </a:pPr>
            <a:fld id="{223AFD93-DFBF-4BE2-AD1D-EA3D312024E6}" type="slidenum">
              <a:rPr lang="en-CA" smtClean="0"/>
              <a:pPr>
                <a:defRPr/>
              </a:pPr>
              <a:t>10</a:t>
            </a:fld>
            <a:endParaRPr lang="en-CA"/>
          </a:p>
        </p:txBody>
      </p:sp>
    </p:spTree>
    <p:extLst>
      <p:ext uri="{BB962C8B-B14F-4D97-AF65-F5344CB8AC3E}">
        <p14:creationId xmlns:p14="http://schemas.microsoft.com/office/powerpoint/2010/main" val="6112657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bwMode="auto">
          <a:noFill/>
          <a:ln>
            <a:solidFill>
              <a:srgbClr val="000000"/>
            </a:solidFill>
            <a:miter lim="800000"/>
            <a:headEnd/>
            <a:tailEnd/>
          </a:ln>
        </p:spPr>
      </p:sp>
      <p:sp>
        <p:nvSpPr>
          <p:cNvPr id="53251" name="Notes Placeholder 2"/>
          <p:cNvSpPr>
            <a:spLocks noGrp="1"/>
          </p:cNvSpPr>
          <p:nvPr>
            <p:ph type="body" idx="1"/>
          </p:nvPr>
        </p:nvSpPr>
        <p:spPr bwMode="auto">
          <a:noFill/>
        </p:spPr>
        <p:txBody>
          <a:bodyPr wrap="square"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200" kern="1200" dirty="0" smtClean="0">
                <a:solidFill>
                  <a:schemeClr val="tx1"/>
                </a:solidFill>
                <a:latin typeface="+mn-lt"/>
                <a:ea typeface="+mn-ea"/>
                <a:cs typeface="+mn-cs"/>
              </a:rPr>
              <a:t>A way to battle some of the problems is to combine years of survey data, to get a bigger sample size that is hopefully more representative of the population of our SDAs. But then you also have to think about whether this is appropriate: Toronto has a high rate of immigration and mobility. There are many examples in Toronto where large condo developments, gentrification, immigration, and exodus to other regions of the GTA have drastically altered the populations in certain </a:t>
            </a:r>
            <a:r>
              <a:rPr lang="en-US" sz="1200" kern="1200" dirty="0" err="1" smtClean="0">
                <a:solidFill>
                  <a:schemeClr val="tx1"/>
                </a:solidFill>
                <a:latin typeface="+mn-lt"/>
                <a:ea typeface="+mn-ea"/>
                <a:cs typeface="+mn-cs"/>
              </a:rPr>
              <a:t>neighbourhoods</a:t>
            </a:r>
            <a:r>
              <a:rPr lang="en-US" sz="1200" kern="1200" dirty="0" smtClean="0">
                <a:solidFill>
                  <a:schemeClr val="tx1"/>
                </a:solidFill>
                <a:latin typeface="+mn-lt"/>
                <a:ea typeface="+mn-ea"/>
                <a:cs typeface="+mn-cs"/>
              </a:rPr>
              <a:t>. So, is it appropriate to combine data from 5 years ago with data from today, when the people who answered the surveys 5 years ago might not even live in that area anymore? It’s hard to say</a:t>
            </a:r>
            <a:endParaRPr lang="en-CA" sz="1200" kern="1200" dirty="0" smtClean="0">
              <a:solidFill>
                <a:schemeClr val="tx1"/>
              </a:solidFill>
              <a:latin typeface="+mn-lt"/>
              <a:ea typeface="+mn-ea"/>
              <a:cs typeface="+mn-cs"/>
            </a:endParaRPr>
          </a:p>
          <a:p>
            <a:pPr eaLnBrk="1" hangingPunct="1">
              <a:spcBef>
                <a:spcPct val="0"/>
              </a:spcBef>
            </a:pPr>
            <a:endParaRPr lang="en-CA" dirty="0" smtClean="0"/>
          </a:p>
        </p:txBody>
      </p:sp>
      <p:sp>
        <p:nvSpPr>
          <p:cNvPr id="53252" name="Slide Number Placeholder 3"/>
          <p:cNvSpPr txBox="1">
            <a:spLocks noGrp="1"/>
          </p:cNvSpPr>
          <p:nvPr/>
        </p:nvSpPr>
        <p:spPr bwMode="auto">
          <a:xfrm>
            <a:off x="3970338" y="8829675"/>
            <a:ext cx="3038475" cy="465138"/>
          </a:xfrm>
          <a:prstGeom prst="rect">
            <a:avLst/>
          </a:prstGeom>
          <a:noFill/>
          <a:ln w="9525">
            <a:noFill/>
            <a:miter lim="800000"/>
            <a:headEnd/>
            <a:tailEnd/>
          </a:ln>
        </p:spPr>
        <p:txBody>
          <a:bodyPr lIns="92841" tIns="46421" rIns="92841" bIns="46421" anchor="b"/>
          <a:lstStyle/>
          <a:p>
            <a:pPr algn="r"/>
            <a:fld id="{0FCAFF33-81AB-42A5-B5AB-3A87F2E5E255}" type="slidenum">
              <a:rPr lang="en-CA" sz="1200">
                <a:latin typeface="Times New Roman" pitchFamily="18" charset="0"/>
              </a:rPr>
              <a:pPr algn="r"/>
              <a:t>11</a:t>
            </a:fld>
            <a:endParaRPr lang="en-CA" sz="1200">
              <a:latin typeface="Times New Roman" pitchFamily="18" charset="0"/>
            </a:endParaRPr>
          </a:p>
        </p:txBody>
      </p:sp>
    </p:spTree>
    <p:extLst>
      <p:ext uri="{BB962C8B-B14F-4D97-AF65-F5344CB8AC3E}">
        <p14:creationId xmlns:p14="http://schemas.microsoft.com/office/powerpoint/2010/main" val="1140632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bwMode="auto">
          <a:noFill/>
          <a:ln>
            <a:solidFill>
              <a:srgbClr val="000000"/>
            </a:solidFill>
            <a:miter lim="800000"/>
            <a:headEnd/>
            <a:tailEnd/>
          </a:ln>
        </p:spPr>
      </p:sp>
      <p:sp>
        <p:nvSpPr>
          <p:cNvPr id="53251" name="Notes Placeholder 2"/>
          <p:cNvSpPr>
            <a:spLocks noGrp="1"/>
          </p:cNvSpPr>
          <p:nvPr>
            <p:ph type="body" idx="1"/>
          </p:nvPr>
        </p:nvSpPr>
        <p:spPr bwMode="auto">
          <a:noFill/>
        </p:spPr>
        <p:txBody>
          <a:bodyPr wrap="square" numCol="1" anchor="t" anchorCtr="0" compatLnSpc="1">
            <a:prstTxWarp prst="textNoShape">
              <a:avLst/>
            </a:prstTxWarp>
          </a:bodyPr>
          <a:lstStyle/>
          <a:p>
            <a:pPr lvl="0"/>
            <a:r>
              <a:rPr lang="en-US" sz="1200" kern="1200" dirty="0" smtClean="0">
                <a:solidFill>
                  <a:schemeClr val="tx1"/>
                </a:solidFill>
                <a:latin typeface="+mn-lt"/>
                <a:ea typeface="+mn-ea"/>
                <a:cs typeface="+mn-cs"/>
              </a:rPr>
              <a:t>So I’ve talked about all these problems with small area </a:t>
            </a:r>
            <a:r>
              <a:rPr lang="en-US" sz="1200" kern="1200" dirty="0" err="1" smtClean="0">
                <a:solidFill>
                  <a:schemeClr val="tx1"/>
                </a:solidFill>
                <a:latin typeface="+mn-lt"/>
                <a:ea typeface="+mn-ea"/>
                <a:cs typeface="+mn-cs"/>
              </a:rPr>
              <a:t>anaylysis</a:t>
            </a:r>
            <a:r>
              <a:rPr lang="en-US" sz="1200" kern="1200" dirty="0" smtClean="0">
                <a:solidFill>
                  <a:schemeClr val="tx1"/>
                </a:solidFill>
                <a:latin typeface="+mn-lt"/>
                <a:ea typeface="+mn-ea"/>
                <a:cs typeface="+mn-cs"/>
              </a:rPr>
              <a:t> of survey data, but, we still do it. We still produce and release the estimates. There are some that small area analysis shouldn’t be done at all, and especially not with survey data, the general feeling is that it’s the best we have, and our flawed data is better than no data at all.</a:t>
            </a:r>
          </a:p>
          <a:p>
            <a:pPr lvl="0"/>
            <a:endParaRPr lang="en-CA" sz="1200" kern="1200" dirty="0" smtClean="0">
              <a:solidFill>
                <a:schemeClr val="tx1"/>
              </a:solidFill>
              <a:latin typeface="+mn-lt"/>
              <a:ea typeface="+mn-ea"/>
              <a:cs typeface="+mn-cs"/>
            </a:endParaRPr>
          </a:p>
          <a:p>
            <a:pPr lvl="0"/>
            <a:r>
              <a:rPr lang="en-US" sz="1200" kern="1200" dirty="0" smtClean="0">
                <a:solidFill>
                  <a:schemeClr val="tx1"/>
                </a:solidFill>
                <a:latin typeface="+mn-lt"/>
                <a:ea typeface="+mn-ea"/>
                <a:cs typeface="+mn-cs"/>
              </a:rPr>
              <a:t>But the challenge is making decisions about when the analyses</a:t>
            </a:r>
            <a:r>
              <a:rPr lang="en-US" sz="1200" kern="1200" baseline="0" dirty="0" smtClean="0">
                <a:solidFill>
                  <a:schemeClr val="tx1"/>
                </a:solidFill>
                <a:latin typeface="+mn-lt"/>
                <a:ea typeface="+mn-ea"/>
                <a:cs typeface="+mn-cs"/>
              </a:rPr>
              <a:t> are appropriate, and </a:t>
            </a:r>
            <a:r>
              <a:rPr lang="en-US" sz="1200" kern="1200" dirty="0" smtClean="0">
                <a:solidFill>
                  <a:schemeClr val="tx1"/>
                </a:solidFill>
                <a:latin typeface="+mn-lt"/>
                <a:ea typeface="+mn-ea"/>
                <a:cs typeface="+mn-cs"/>
              </a:rPr>
              <a:t>communicating the faults in the data to information users, so that they can properly interpret it for decision making. This can be quite a struggle.</a:t>
            </a:r>
            <a:endParaRPr lang="en-CA" sz="1200" kern="1200" dirty="0" smtClean="0">
              <a:solidFill>
                <a:schemeClr val="tx1"/>
              </a:solidFill>
              <a:latin typeface="+mn-lt"/>
              <a:ea typeface="+mn-ea"/>
              <a:cs typeface="+mn-cs"/>
            </a:endParaRPr>
          </a:p>
          <a:p>
            <a:pPr eaLnBrk="1" hangingPunct="1">
              <a:spcBef>
                <a:spcPct val="0"/>
              </a:spcBef>
            </a:pPr>
            <a:endParaRPr lang="en-CA" dirty="0" smtClean="0"/>
          </a:p>
        </p:txBody>
      </p:sp>
      <p:sp>
        <p:nvSpPr>
          <p:cNvPr id="53252" name="Slide Number Placeholder 3"/>
          <p:cNvSpPr txBox="1">
            <a:spLocks noGrp="1"/>
          </p:cNvSpPr>
          <p:nvPr/>
        </p:nvSpPr>
        <p:spPr bwMode="auto">
          <a:xfrm>
            <a:off x="3970338" y="8829675"/>
            <a:ext cx="3038475" cy="465138"/>
          </a:xfrm>
          <a:prstGeom prst="rect">
            <a:avLst/>
          </a:prstGeom>
          <a:noFill/>
          <a:ln w="9525">
            <a:noFill/>
            <a:miter lim="800000"/>
            <a:headEnd/>
            <a:tailEnd/>
          </a:ln>
        </p:spPr>
        <p:txBody>
          <a:bodyPr lIns="92841" tIns="46421" rIns="92841" bIns="46421" anchor="b"/>
          <a:lstStyle/>
          <a:p>
            <a:pPr algn="r"/>
            <a:fld id="{0FCAFF33-81AB-42A5-B5AB-3A87F2E5E255}" type="slidenum">
              <a:rPr lang="en-CA" sz="1200">
                <a:latin typeface="Times New Roman" pitchFamily="18" charset="0"/>
              </a:rPr>
              <a:pPr algn="r"/>
              <a:t>12</a:t>
            </a:fld>
            <a:endParaRPr lang="en-CA" sz="1200">
              <a:latin typeface="Times New Roman" pitchFamily="18" charset="0"/>
            </a:endParaRPr>
          </a:p>
        </p:txBody>
      </p:sp>
    </p:spTree>
    <p:extLst>
      <p:ext uri="{BB962C8B-B14F-4D97-AF65-F5344CB8AC3E}">
        <p14:creationId xmlns:p14="http://schemas.microsoft.com/office/powerpoint/2010/main" val="41588057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bwMode="auto">
          <a:noFill/>
          <a:ln>
            <a:solidFill>
              <a:srgbClr val="000000"/>
            </a:solidFill>
            <a:miter lim="800000"/>
            <a:headEnd/>
            <a:tailEnd/>
          </a:ln>
        </p:spPr>
      </p:sp>
      <p:sp>
        <p:nvSpPr>
          <p:cNvPr id="53251" name="Notes Placeholder 2"/>
          <p:cNvSpPr>
            <a:spLocks noGrp="1"/>
          </p:cNvSpPr>
          <p:nvPr>
            <p:ph type="body" idx="1"/>
          </p:nvPr>
        </p:nvSpPr>
        <p:spPr bwMode="auto">
          <a:noFill/>
        </p:spPr>
        <p:txBody>
          <a:bodyPr wrap="square" numCol="1" anchor="t" anchorCtr="0" compatLnSpc="1">
            <a:prstTxWarp prst="textNoShape">
              <a:avLst/>
            </a:prstTxWarp>
            <a:normAutofit fontScale="92500" lnSpcReduction="10000"/>
          </a:bodyPr>
          <a:lstStyle/>
          <a:p>
            <a:pPr lvl="0"/>
            <a:r>
              <a:rPr lang="en-US" sz="1200" kern="1200" dirty="0" smtClean="0">
                <a:solidFill>
                  <a:schemeClr val="tx1"/>
                </a:solidFill>
                <a:latin typeface="+mn-lt"/>
                <a:ea typeface="+mn-ea"/>
                <a:cs typeface="+mn-cs"/>
              </a:rPr>
              <a:t>One of the requests I got early on was to rank the SDAs from 1 to 9 for each indicator, so when I visit the team meetings, the team have an idea of how they're doing in relation to other SDAs, as well as the Toronto total</a:t>
            </a:r>
            <a:endParaRPr lang="en-CA" sz="1200" kern="1200" dirty="0" smtClean="0">
              <a:solidFill>
                <a:schemeClr val="tx1"/>
              </a:solidFill>
              <a:latin typeface="+mn-lt"/>
              <a:ea typeface="+mn-ea"/>
              <a:cs typeface="+mn-cs"/>
            </a:endParaRPr>
          </a:p>
          <a:p>
            <a:pPr lvl="0"/>
            <a:r>
              <a:rPr lang="en-US" sz="1200" kern="1200" dirty="0" smtClean="0">
                <a:solidFill>
                  <a:schemeClr val="tx1"/>
                </a:solidFill>
                <a:latin typeface="+mn-lt"/>
                <a:ea typeface="+mn-ea"/>
                <a:cs typeface="+mn-cs"/>
              </a:rPr>
              <a:t>One of the issues I have with this is that the SDA estimates are most often not statistically significantly different from each other. Often the highest and lowest one or two are different from each other, but for some indicators this isn't the case at all. So I often have to explain to the group, yes, your ranking is 1 or 9 or whatever for that indicator, but you  have to take this with a grain of salt, because we are not confident that there are any true differences </a:t>
            </a:r>
            <a:endParaRPr lang="en-CA" sz="1200" kern="1200" dirty="0" smtClean="0">
              <a:solidFill>
                <a:schemeClr val="tx1"/>
              </a:solidFill>
              <a:latin typeface="+mn-lt"/>
              <a:ea typeface="+mn-ea"/>
              <a:cs typeface="+mn-cs"/>
            </a:endParaRPr>
          </a:p>
          <a:p>
            <a:pPr lvl="0"/>
            <a:r>
              <a:rPr lang="en-US" sz="1200" kern="1200" dirty="0" smtClean="0">
                <a:solidFill>
                  <a:schemeClr val="tx1"/>
                </a:solidFill>
                <a:latin typeface="+mn-lt"/>
                <a:ea typeface="+mn-ea"/>
                <a:cs typeface="+mn-cs"/>
              </a:rPr>
              <a:t>You may ask, why provide a rank for that indicator, or why agree to ranking at all… but I find it is important to be flexible on my methodological principles when getting requests from data users, because the more you say no, the less likely they are to come to you for the data in the first place. </a:t>
            </a:r>
            <a:endParaRPr lang="en-CA" sz="1200" kern="1200" dirty="0" smtClean="0">
              <a:solidFill>
                <a:schemeClr val="tx1"/>
              </a:solidFill>
              <a:latin typeface="+mn-lt"/>
              <a:ea typeface="+mn-ea"/>
              <a:cs typeface="+mn-cs"/>
            </a:endParaRPr>
          </a:p>
          <a:p>
            <a:pPr lvl="0"/>
            <a:r>
              <a:rPr lang="en-US" sz="1200" kern="1200" dirty="0" smtClean="0">
                <a:solidFill>
                  <a:schemeClr val="tx1"/>
                </a:solidFill>
                <a:latin typeface="+mn-lt"/>
                <a:ea typeface="+mn-ea"/>
                <a:cs typeface="+mn-cs"/>
              </a:rPr>
              <a:t>A similar issue often comes up when there is a change from one year to another in a particular indicator. Because the precision for our SDA estimates is low, there might be a change of 10 percentage points from one year to the next in, let's say, meeting the physical activity guidelines, but scientifically, this does not represent a true change because the estimates are not statistically significantly different. </a:t>
            </a:r>
            <a:endParaRPr lang="en-CA" sz="1200" kern="1200" dirty="0" smtClean="0">
              <a:solidFill>
                <a:schemeClr val="tx1"/>
              </a:solidFill>
              <a:latin typeface="+mn-lt"/>
              <a:ea typeface="+mn-ea"/>
              <a:cs typeface="+mn-cs"/>
            </a:endParaRPr>
          </a:p>
          <a:p>
            <a:pPr lvl="0"/>
            <a:r>
              <a:rPr lang="en-US" sz="1200" kern="1200" dirty="0" smtClean="0">
                <a:solidFill>
                  <a:schemeClr val="tx1"/>
                </a:solidFill>
                <a:latin typeface="+mn-lt"/>
                <a:ea typeface="+mn-ea"/>
                <a:cs typeface="+mn-cs"/>
              </a:rPr>
              <a:t>Risk factor and disease profiles different – people often have difficulty understanding when their SDA is doing well in the ranks in terms of risk factors, but poorly in terms of chronic diseases. It can be difficult to explain the concepts of disease lag time in the context of changing demographics. For example, the people who are dying from lung cancer  in your SDA may not represent the same groups of people who are choosing to avoid smoking now. It takes years for risk factors to turn into diseases, and a lot of mobility and migration can happen in the meantime</a:t>
            </a:r>
            <a:endParaRPr lang="en-CA" sz="1200" kern="1200" dirty="0" smtClean="0">
              <a:solidFill>
                <a:schemeClr val="tx1"/>
              </a:solidFill>
              <a:latin typeface="+mn-lt"/>
              <a:ea typeface="+mn-ea"/>
              <a:cs typeface="+mn-cs"/>
            </a:endParaRPr>
          </a:p>
          <a:p>
            <a:pPr eaLnBrk="1" hangingPunct="1">
              <a:spcBef>
                <a:spcPct val="0"/>
              </a:spcBef>
            </a:pPr>
            <a:endParaRPr lang="en-CA" dirty="0" smtClean="0"/>
          </a:p>
        </p:txBody>
      </p:sp>
      <p:sp>
        <p:nvSpPr>
          <p:cNvPr id="53252" name="Slide Number Placeholder 3"/>
          <p:cNvSpPr txBox="1">
            <a:spLocks noGrp="1"/>
          </p:cNvSpPr>
          <p:nvPr/>
        </p:nvSpPr>
        <p:spPr bwMode="auto">
          <a:xfrm>
            <a:off x="3970338" y="8829675"/>
            <a:ext cx="3038475" cy="465138"/>
          </a:xfrm>
          <a:prstGeom prst="rect">
            <a:avLst/>
          </a:prstGeom>
          <a:noFill/>
          <a:ln w="9525">
            <a:noFill/>
            <a:miter lim="800000"/>
            <a:headEnd/>
            <a:tailEnd/>
          </a:ln>
        </p:spPr>
        <p:txBody>
          <a:bodyPr lIns="92841" tIns="46421" rIns="92841" bIns="46421" anchor="b"/>
          <a:lstStyle/>
          <a:p>
            <a:pPr algn="r"/>
            <a:fld id="{0FCAFF33-81AB-42A5-B5AB-3A87F2E5E255}" type="slidenum">
              <a:rPr lang="en-CA" sz="1200">
                <a:latin typeface="Times New Roman" pitchFamily="18" charset="0"/>
              </a:rPr>
              <a:pPr algn="r"/>
              <a:t>13</a:t>
            </a:fld>
            <a:endParaRPr lang="en-CA" sz="1200">
              <a:latin typeface="Times New Roman" pitchFamily="18" charset="0"/>
            </a:endParaRPr>
          </a:p>
        </p:txBody>
      </p:sp>
    </p:spTree>
    <p:extLst>
      <p:ext uri="{BB962C8B-B14F-4D97-AF65-F5344CB8AC3E}">
        <p14:creationId xmlns:p14="http://schemas.microsoft.com/office/powerpoint/2010/main" val="17288958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bwMode="auto">
          <a:noFill/>
          <a:ln>
            <a:solidFill>
              <a:srgbClr val="000000"/>
            </a:solidFill>
            <a:miter lim="800000"/>
            <a:headEnd/>
            <a:tailEnd/>
          </a:ln>
        </p:spPr>
      </p:sp>
      <p:sp>
        <p:nvSpPr>
          <p:cNvPr id="53251" name="Notes Placeholder 2"/>
          <p:cNvSpPr>
            <a:spLocks noGrp="1"/>
          </p:cNvSpPr>
          <p:nvPr>
            <p:ph type="body" idx="1"/>
          </p:nvPr>
        </p:nvSpPr>
        <p:spPr bwMode="auto">
          <a:noFill/>
        </p:spPr>
        <p:txBody>
          <a:bodyPr wrap="square" numCol="1" anchor="t" anchorCtr="0" compatLnSpc="1">
            <a:prstTxWarp prst="textNoShape">
              <a:avLst/>
            </a:prstTxWarp>
          </a:bodyPr>
          <a:lstStyle/>
          <a:p>
            <a:pPr lvl="0"/>
            <a:r>
              <a:rPr lang="en-US" sz="1200" kern="1200" dirty="0" smtClean="0">
                <a:solidFill>
                  <a:schemeClr val="tx1"/>
                </a:solidFill>
                <a:latin typeface="+mn-lt"/>
                <a:ea typeface="+mn-ea"/>
                <a:cs typeface="+mn-cs"/>
              </a:rPr>
              <a:t>People </a:t>
            </a:r>
            <a:r>
              <a:rPr lang="en-US" sz="1200" kern="1200" dirty="0" smtClean="0">
                <a:solidFill>
                  <a:schemeClr val="tx1"/>
                </a:solidFill>
                <a:latin typeface="+mn-lt"/>
                <a:ea typeface="+mn-ea"/>
                <a:cs typeface="+mn-cs"/>
              </a:rPr>
              <a:t>looking to blame something environmental or geographic – 'what is it in my neighbourhood that is making people sick?' – a lot of people automatically think of an environmental exposure, but most often, health status in a particular area is more likely to be related to the social determinants of health in that area, than the environment (not to say that the environment doesn't play a role – it definitely does – but it is not the only thing</a:t>
            </a:r>
            <a:endParaRPr lang="en-CA" sz="1200" kern="1200" dirty="0" smtClean="0">
              <a:solidFill>
                <a:schemeClr val="tx1"/>
              </a:solidFill>
              <a:latin typeface="+mn-lt"/>
              <a:ea typeface="+mn-ea"/>
              <a:cs typeface="+mn-cs"/>
            </a:endParaRPr>
          </a:p>
          <a:p>
            <a:pPr lvl="0"/>
            <a:r>
              <a:rPr lang="en-US" sz="1200" kern="1200" dirty="0" smtClean="0">
                <a:solidFill>
                  <a:schemeClr val="tx1"/>
                </a:solidFill>
                <a:latin typeface="+mn-lt"/>
                <a:ea typeface="+mn-ea"/>
                <a:cs typeface="+mn-cs"/>
              </a:rPr>
              <a:t>Teasing out people’s experiences from what the data says – 'the group that I work with all have diabetes. How can our </a:t>
            </a:r>
            <a:r>
              <a:rPr lang="en-US" sz="1200" kern="1200" dirty="0" err="1" smtClean="0">
                <a:solidFill>
                  <a:schemeClr val="tx1"/>
                </a:solidFill>
                <a:latin typeface="+mn-lt"/>
                <a:ea typeface="+mn-ea"/>
                <a:cs typeface="+mn-cs"/>
              </a:rPr>
              <a:t>sda</a:t>
            </a:r>
            <a:r>
              <a:rPr lang="en-US" sz="1200" kern="1200" dirty="0" smtClean="0">
                <a:solidFill>
                  <a:schemeClr val="tx1"/>
                </a:solidFill>
                <a:latin typeface="+mn-lt"/>
                <a:ea typeface="+mn-ea"/>
                <a:cs typeface="+mn-cs"/>
              </a:rPr>
              <a:t> have a low diabetes rate?' – explanation that SDAs are still large – there are still hundreds of thousands of people living in them, so one person's experience, no matter how diverse, is not going to represent the entire area</a:t>
            </a:r>
          </a:p>
          <a:p>
            <a:pPr lvl="0"/>
            <a:endParaRPr lang="en-US" sz="1200" kern="1200" dirty="0" smtClean="0">
              <a:solidFill>
                <a:schemeClr val="tx1"/>
              </a:solidFill>
              <a:latin typeface="+mn-lt"/>
              <a:ea typeface="+mn-ea"/>
              <a:cs typeface="+mn-cs"/>
            </a:endParaRPr>
          </a:p>
          <a:p>
            <a:pPr lvl="0"/>
            <a:r>
              <a:rPr lang="en-US" sz="1200" kern="1200" dirty="0" smtClean="0">
                <a:solidFill>
                  <a:schemeClr val="tx1"/>
                </a:solidFill>
                <a:latin typeface="+mn-lt"/>
                <a:ea typeface="+mn-ea"/>
                <a:cs typeface="+mn-cs"/>
              </a:rPr>
              <a:t>Talk about why we don’t do Ward or </a:t>
            </a:r>
            <a:r>
              <a:rPr lang="en-US" sz="1200" kern="1200" dirty="0" err="1" smtClean="0">
                <a:solidFill>
                  <a:schemeClr val="tx1"/>
                </a:solidFill>
                <a:latin typeface="+mn-lt"/>
                <a:ea typeface="+mn-ea"/>
                <a:cs typeface="+mn-cs"/>
              </a:rPr>
              <a:t>nhood</a:t>
            </a:r>
            <a:r>
              <a:rPr lang="en-US" sz="1200" kern="1200" dirty="0" smtClean="0">
                <a:solidFill>
                  <a:schemeClr val="tx1"/>
                </a:solidFill>
                <a:latin typeface="+mn-lt"/>
                <a:ea typeface="+mn-ea"/>
                <a:cs typeface="+mn-cs"/>
              </a:rPr>
              <a:t> estimates in toronto</a:t>
            </a:r>
            <a:endParaRPr lang="en-CA" sz="1200" kern="1200" dirty="0" smtClean="0">
              <a:solidFill>
                <a:schemeClr val="tx1"/>
              </a:solidFill>
              <a:latin typeface="+mn-lt"/>
              <a:ea typeface="+mn-ea"/>
              <a:cs typeface="+mn-cs"/>
            </a:endParaRPr>
          </a:p>
          <a:p>
            <a:pPr eaLnBrk="1" hangingPunct="1">
              <a:spcBef>
                <a:spcPct val="0"/>
              </a:spcBef>
            </a:pPr>
            <a:endParaRPr lang="en-CA" dirty="0" smtClean="0"/>
          </a:p>
        </p:txBody>
      </p:sp>
      <p:sp>
        <p:nvSpPr>
          <p:cNvPr id="53252" name="Slide Number Placeholder 3"/>
          <p:cNvSpPr txBox="1">
            <a:spLocks noGrp="1"/>
          </p:cNvSpPr>
          <p:nvPr/>
        </p:nvSpPr>
        <p:spPr bwMode="auto">
          <a:xfrm>
            <a:off x="3970338" y="8829675"/>
            <a:ext cx="3038475" cy="465138"/>
          </a:xfrm>
          <a:prstGeom prst="rect">
            <a:avLst/>
          </a:prstGeom>
          <a:noFill/>
          <a:ln w="9525">
            <a:noFill/>
            <a:miter lim="800000"/>
            <a:headEnd/>
            <a:tailEnd/>
          </a:ln>
        </p:spPr>
        <p:txBody>
          <a:bodyPr lIns="92841" tIns="46421" rIns="92841" bIns="46421" anchor="b"/>
          <a:lstStyle/>
          <a:p>
            <a:pPr algn="r"/>
            <a:fld id="{0FCAFF33-81AB-42A5-B5AB-3A87F2E5E255}" type="slidenum">
              <a:rPr lang="en-CA" sz="1200">
                <a:latin typeface="Times New Roman" pitchFamily="18" charset="0"/>
              </a:rPr>
              <a:pPr algn="r"/>
              <a:t>14</a:t>
            </a:fld>
            <a:endParaRPr lang="en-CA" sz="1200">
              <a:latin typeface="Times New Roman" pitchFamily="18" charset="0"/>
            </a:endParaRPr>
          </a:p>
        </p:txBody>
      </p:sp>
    </p:spTree>
    <p:extLst>
      <p:ext uri="{BB962C8B-B14F-4D97-AF65-F5344CB8AC3E}">
        <p14:creationId xmlns:p14="http://schemas.microsoft.com/office/powerpoint/2010/main" val="203362968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SDA population health status data is a useful tool for helping</a:t>
            </a:r>
            <a:r>
              <a:rPr lang="en-CA" baseline="0" dirty="0" smtClean="0"/>
              <a:t> to understand populations and plan programs and </a:t>
            </a:r>
            <a:r>
              <a:rPr lang="en-CA" baseline="0" dirty="0" smtClean="0"/>
              <a:t>prioritize </a:t>
            </a:r>
            <a:r>
              <a:rPr lang="en-CA" baseline="0" dirty="0" smtClean="0"/>
              <a:t>service delivery in certain areas</a:t>
            </a:r>
          </a:p>
          <a:p>
            <a:r>
              <a:rPr lang="en-CA" baseline="0" dirty="0" smtClean="0"/>
              <a:t>Small Area </a:t>
            </a:r>
            <a:r>
              <a:rPr lang="en-CA" baseline="0" dirty="0" smtClean="0"/>
              <a:t>analysis </a:t>
            </a:r>
            <a:r>
              <a:rPr lang="en-CA" baseline="0" dirty="0" smtClean="0"/>
              <a:t>has its limitations, particularly for survey data</a:t>
            </a:r>
          </a:p>
          <a:p>
            <a:r>
              <a:rPr lang="en-CA" baseline="0" dirty="0" smtClean="0"/>
              <a:t>The data can still be used as long as these limitations are communicated to data users in a way that facilitates their use of the information, but also their choice not to use the information in some situations. </a:t>
            </a:r>
          </a:p>
          <a:p>
            <a:endParaRPr lang="en-CA" dirty="0"/>
          </a:p>
        </p:txBody>
      </p:sp>
      <p:sp>
        <p:nvSpPr>
          <p:cNvPr id="4" name="Slide Number Placeholder 3"/>
          <p:cNvSpPr>
            <a:spLocks noGrp="1"/>
          </p:cNvSpPr>
          <p:nvPr>
            <p:ph type="sldNum" sz="quarter" idx="10"/>
          </p:nvPr>
        </p:nvSpPr>
        <p:spPr/>
        <p:txBody>
          <a:bodyPr/>
          <a:lstStyle/>
          <a:p>
            <a:pPr>
              <a:defRPr/>
            </a:pPr>
            <a:fld id="{223AFD93-DFBF-4BE2-AD1D-EA3D312024E6}" type="slidenum">
              <a:rPr lang="en-CA" smtClean="0"/>
              <a:pPr>
                <a:defRPr/>
              </a:pPr>
              <a:t>15</a:t>
            </a:fld>
            <a:endParaRPr lang="en-CA"/>
          </a:p>
        </p:txBody>
      </p:sp>
    </p:spTree>
    <p:extLst>
      <p:ext uri="{BB962C8B-B14F-4D97-AF65-F5344CB8AC3E}">
        <p14:creationId xmlns:p14="http://schemas.microsoft.com/office/powerpoint/2010/main" val="7851151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CA"/>
          </a:p>
        </p:txBody>
      </p:sp>
      <p:sp>
        <p:nvSpPr>
          <p:cNvPr id="5" name="Rectangle 5"/>
          <p:cNvSpPr>
            <a:spLocks noGrp="1" noChangeArrowheads="1"/>
          </p:cNvSpPr>
          <p:nvPr>
            <p:ph type="ftr" sz="quarter" idx="11"/>
          </p:nvPr>
        </p:nvSpPr>
        <p:spPr>
          <a:ln/>
        </p:spPr>
        <p:txBody>
          <a:bodyPr/>
          <a:lstStyle>
            <a:lvl1pPr>
              <a:defRPr/>
            </a:lvl1pPr>
          </a:lstStyle>
          <a:p>
            <a:pPr>
              <a:defRPr/>
            </a:pPr>
            <a:endParaRPr lang="en-CA"/>
          </a:p>
        </p:txBody>
      </p:sp>
      <p:sp>
        <p:nvSpPr>
          <p:cNvPr id="6" name="Rectangle 6"/>
          <p:cNvSpPr>
            <a:spLocks noGrp="1" noChangeArrowheads="1"/>
          </p:cNvSpPr>
          <p:nvPr>
            <p:ph type="sldNum" sz="quarter" idx="12"/>
          </p:nvPr>
        </p:nvSpPr>
        <p:spPr>
          <a:ln/>
        </p:spPr>
        <p:txBody>
          <a:bodyPr/>
          <a:lstStyle>
            <a:lvl1pPr>
              <a:defRPr/>
            </a:lvl1pPr>
          </a:lstStyle>
          <a:p>
            <a:pPr>
              <a:defRPr/>
            </a:pPr>
            <a:fld id="{238BC5F3-EED1-4515-9629-9B0D58886CA6}" type="slidenum">
              <a:rPr lang="en-CA"/>
              <a:pPr>
                <a:defRPr/>
              </a:pPr>
              <a:t>‹#›</a:t>
            </a:fld>
            <a:endParaRPr lang="en-C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CA"/>
          </a:p>
        </p:txBody>
      </p:sp>
      <p:sp>
        <p:nvSpPr>
          <p:cNvPr id="5" name="Rectangle 5"/>
          <p:cNvSpPr>
            <a:spLocks noGrp="1" noChangeArrowheads="1"/>
          </p:cNvSpPr>
          <p:nvPr>
            <p:ph type="ftr" sz="quarter" idx="11"/>
          </p:nvPr>
        </p:nvSpPr>
        <p:spPr>
          <a:ln/>
        </p:spPr>
        <p:txBody>
          <a:bodyPr/>
          <a:lstStyle>
            <a:lvl1pPr>
              <a:defRPr/>
            </a:lvl1pPr>
          </a:lstStyle>
          <a:p>
            <a:pPr>
              <a:defRPr/>
            </a:pPr>
            <a:endParaRPr lang="en-CA"/>
          </a:p>
        </p:txBody>
      </p:sp>
      <p:sp>
        <p:nvSpPr>
          <p:cNvPr id="6" name="Rectangle 6"/>
          <p:cNvSpPr>
            <a:spLocks noGrp="1" noChangeArrowheads="1"/>
          </p:cNvSpPr>
          <p:nvPr>
            <p:ph type="sldNum" sz="quarter" idx="12"/>
          </p:nvPr>
        </p:nvSpPr>
        <p:spPr>
          <a:ln/>
        </p:spPr>
        <p:txBody>
          <a:bodyPr/>
          <a:lstStyle>
            <a:lvl1pPr>
              <a:defRPr/>
            </a:lvl1pPr>
          </a:lstStyle>
          <a:p>
            <a:pPr>
              <a:defRPr/>
            </a:pPr>
            <a:fld id="{5E3FA11E-814A-46C4-80D3-AF6ADEC1D470}" type="slidenum">
              <a:rPr lang="en-CA"/>
              <a:pPr>
                <a:defRPr/>
              </a:pPr>
              <a:t>‹#›</a:t>
            </a:fld>
            <a:endParaRPr lang="en-C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CA"/>
          </a:p>
        </p:txBody>
      </p:sp>
      <p:sp>
        <p:nvSpPr>
          <p:cNvPr id="5" name="Rectangle 5"/>
          <p:cNvSpPr>
            <a:spLocks noGrp="1" noChangeArrowheads="1"/>
          </p:cNvSpPr>
          <p:nvPr>
            <p:ph type="ftr" sz="quarter" idx="11"/>
          </p:nvPr>
        </p:nvSpPr>
        <p:spPr>
          <a:ln/>
        </p:spPr>
        <p:txBody>
          <a:bodyPr/>
          <a:lstStyle>
            <a:lvl1pPr>
              <a:defRPr/>
            </a:lvl1pPr>
          </a:lstStyle>
          <a:p>
            <a:pPr>
              <a:defRPr/>
            </a:pPr>
            <a:endParaRPr lang="en-CA"/>
          </a:p>
        </p:txBody>
      </p:sp>
      <p:sp>
        <p:nvSpPr>
          <p:cNvPr id="6" name="Rectangle 6"/>
          <p:cNvSpPr>
            <a:spLocks noGrp="1" noChangeArrowheads="1"/>
          </p:cNvSpPr>
          <p:nvPr>
            <p:ph type="sldNum" sz="quarter" idx="12"/>
          </p:nvPr>
        </p:nvSpPr>
        <p:spPr>
          <a:ln/>
        </p:spPr>
        <p:txBody>
          <a:bodyPr/>
          <a:lstStyle>
            <a:lvl1pPr>
              <a:defRPr/>
            </a:lvl1pPr>
          </a:lstStyle>
          <a:p>
            <a:pPr>
              <a:defRPr/>
            </a:pPr>
            <a:fld id="{972AFD68-B124-41E1-AC48-E273938BB092}" type="slidenum">
              <a:rPr lang="en-CA"/>
              <a:pPr>
                <a:defRPr/>
              </a:pPr>
              <a:t>‹#›</a:t>
            </a:fld>
            <a:endParaRPr lang="en-C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CA"/>
          </a:p>
        </p:txBody>
      </p:sp>
      <p:sp>
        <p:nvSpPr>
          <p:cNvPr id="6" name="Rectangle 5"/>
          <p:cNvSpPr>
            <a:spLocks noGrp="1" noChangeArrowheads="1"/>
          </p:cNvSpPr>
          <p:nvPr>
            <p:ph type="ftr" sz="quarter" idx="11"/>
          </p:nvPr>
        </p:nvSpPr>
        <p:spPr>
          <a:ln/>
        </p:spPr>
        <p:txBody>
          <a:bodyPr/>
          <a:lstStyle>
            <a:lvl1pPr>
              <a:defRPr/>
            </a:lvl1pPr>
          </a:lstStyle>
          <a:p>
            <a:pPr>
              <a:defRPr/>
            </a:pPr>
            <a:endParaRPr lang="en-CA"/>
          </a:p>
        </p:txBody>
      </p:sp>
      <p:sp>
        <p:nvSpPr>
          <p:cNvPr id="7" name="Rectangle 6"/>
          <p:cNvSpPr>
            <a:spLocks noGrp="1" noChangeArrowheads="1"/>
          </p:cNvSpPr>
          <p:nvPr>
            <p:ph type="sldNum" sz="quarter" idx="12"/>
          </p:nvPr>
        </p:nvSpPr>
        <p:spPr>
          <a:ln/>
        </p:spPr>
        <p:txBody>
          <a:bodyPr/>
          <a:lstStyle>
            <a:lvl1pPr>
              <a:defRPr/>
            </a:lvl1pPr>
          </a:lstStyle>
          <a:p>
            <a:pPr>
              <a:defRPr/>
            </a:pPr>
            <a:fld id="{CAADFB51-947C-4B89-AC9C-343457C3E982}" type="slidenum">
              <a:rPr lang="en-CA"/>
              <a:pPr>
                <a:defRPr/>
              </a:pPr>
              <a:t>‹#›</a:t>
            </a:fld>
            <a:endParaRPr lang="en-C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CA"/>
          </a:p>
        </p:txBody>
      </p:sp>
      <p:sp>
        <p:nvSpPr>
          <p:cNvPr id="8" name="Rectangle 5"/>
          <p:cNvSpPr>
            <a:spLocks noGrp="1" noChangeArrowheads="1"/>
          </p:cNvSpPr>
          <p:nvPr>
            <p:ph type="ftr" sz="quarter" idx="11"/>
          </p:nvPr>
        </p:nvSpPr>
        <p:spPr>
          <a:ln/>
        </p:spPr>
        <p:txBody>
          <a:bodyPr/>
          <a:lstStyle>
            <a:lvl1pPr>
              <a:defRPr/>
            </a:lvl1pPr>
          </a:lstStyle>
          <a:p>
            <a:pPr>
              <a:defRPr/>
            </a:pPr>
            <a:endParaRPr lang="en-CA"/>
          </a:p>
        </p:txBody>
      </p:sp>
      <p:sp>
        <p:nvSpPr>
          <p:cNvPr id="9" name="Rectangle 6"/>
          <p:cNvSpPr>
            <a:spLocks noGrp="1" noChangeArrowheads="1"/>
          </p:cNvSpPr>
          <p:nvPr>
            <p:ph type="sldNum" sz="quarter" idx="12"/>
          </p:nvPr>
        </p:nvSpPr>
        <p:spPr>
          <a:ln/>
        </p:spPr>
        <p:txBody>
          <a:bodyPr/>
          <a:lstStyle>
            <a:lvl1pPr>
              <a:defRPr/>
            </a:lvl1pPr>
          </a:lstStyle>
          <a:p>
            <a:pPr>
              <a:defRPr/>
            </a:pPr>
            <a:fld id="{1742F04A-1E7C-46E2-A73E-C7DA40DCD1AE}" type="slidenum">
              <a:rPr lang="en-CA"/>
              <a:pPr>
                <a:defRPr/>
              </a:pPr>
              <a:t>‹#›</a:t>
            </a:fld>
            <a:endParaRPr lang="en-C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CA"/>
          </a:p>
        </p:txBody>
      </p:sp>
      <p:sp>
        <p:nvSpPr>
          <p:cNvPr id="4" name="Rectangle 5"/>
          <p:cNvSpPr>
            <a:spLocks noGrp="1" noChangeArrowheads="1"/>
          </p:cNvSpPr>
          <p:nvPr>
            <p:ph type="ftr" sz="quarter" idx="11"/>
          </p:nvPr>
        </p:nvSpPr>
        <p:spPr>
          <a:ln/>
        </p:spPr>
        <p:txBody>
          <a:bodyPr/>
          <a:lstStyle>
            <a:lvl1pPr>
              <a:defRPr/>
            </a:lvl1pPr>
          </a:lstStyle>
          <a:p>
            <a:pPr>
              <a:defRPr/>
            </a:pPr>
            <a:endParaRPr lang="en-CA"/>
          </a:p>
        </p:txBody>
      </p:sp>
      <p:sp>
        <p:nvSpPr>
          <p:cNvPr id="5" name="Rectangle 6"/>
          <p:cNvSpPr>
            <a:spLocks noGrp="1" noChangeArrowheads="1"/>
          </p:cNvSpPr>
          <p:nvPr>
            <p:ph type="sldNum" sz="quarter" idx="12"/>
          </p:nvPr>
        </p:nvSpPr>
        <p:spPr>
          <a:ln/>
        </p:spPr>
        <p:txBody>
          <a:bodyPr/>
          <a:lstStyle>
            <a:lvl1pPr>
              <a:defRPr/>
            </a:lvl1pPr>
          </a:lstStyle>
          <a:p>
            <a:pPr>
              <a:defRPr/>
            </a:pPr>
            <a:fld id="{29481339-6A82-48A0-AED2-087CA8415463}" type="slidenum">
              <a:rPr lang="en-CA"/>
              <a:pPr>
                <a:defRPr/>
              </a:pPr>
              <a:t>‹#›</a:t>
            </a:fld>
            <a:endParaRPr lang="en-C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CA"/>
          </a:p>
        </p:txBody>
      </p:sp>
      <p:sp>
        <p:nvSpPr>
          <p:cNvPr id="3" name="Rectangle 5"/>
          <p:cNvSpPr>
            <a:spLocks noGrp="1" noChangeArrowheads="1"/>
          </p:cNvSpPr>
          <p:nvPr>
            <p:ph type="ftr" sz="quarter" idx="11"/>
          </p:nvPr>
        </p:nvSpPr>
        <p:spPr>
          <a:ln/>
        </p:spPr>
        <p:txBody>
          <a:bodyPr/>
          <a:lstStyle>
            <a:lvl1pPr>
              <a:defRPr/>
            </a:lvl1pPr>
          </a:lstStyle>
          <a:p>
            <a:pPr>
              <a:defRPr/>
            </a:pPr>
            <a:endParaRPr lang="en-CA"/>
          </a:p>
        </p:txBody>
      </p:sp>
      <p:sp>
        <p:nvSpPr>
          <p:cNvPr id="4" name="Rectangle 6"/>
          <p:cNvSpPr>
            <a:spLocks noGrp="1" noChangeArrowheads="1"/>
          </p:cNvSpPr>
          <p:nvPr>
            <p:ph type="sldNum" sz="quarter" idx="12"/>
          </p:nvPr>
        </p:nvSpPr>
        <p:spPr>
          <a:ln/>
        </p:spPr>
        <p:txBody>
          <a:bodyPr/>
          <a:lstStyle>
            <a:lvl1pPr>
              <a:defRPr/>
            </a:lvl1pPr>
          </a:lstStyle>
          <a:p>
            <a:pPr>
              <a:defRPr/>
            </a:pPr>
            <a:fld id="{8CAE0081-677C-4327-AFAA-75472DA94BAF}" type="slidenum">
              <a:rPr lang="en-CA"/>
              <a:pPr>
                <a:defRPr/>
              </a:pPr>
              <a:t>‹#›</a:t>
            </a:fld>
            <a:endParaRPr lang="en-C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CA"/>
          </a:p>
        </p:txBody>
      </p:sp>
      <p:sp>
        <p:nvSpPr>
          <p:cNvPr id="3" name="Rectangle 5"/>
          <p:cNvSpPr>
            <a:spLocks noGrp="1" noChangeArrowheads="1"/>
          </p:cNvSpPr>
          <p:nvPr>
            <p:ph type="ftr" sz="quarter" idx="11"/>
          </p:nvPr>
        </p:nvSpPr>
        <p:spPr>
          <a:ln/>
        </p:spPr>
        <p:txBody>
          <a:bodyPr/>
          <a:lstStyle>
            <a:lvl1pPr>
              <a:defRPr/>
            </a:lvl1pPr>
          </a:lstStyle>
          <a:p>
            <a:pPr>
              <a:defRPr/>
            </a:pPr>
            <a:endParaRPr lang="en-CA"/>
          </a:p>
        </p:txBody>
      </p:sp>
      <p:sp>
        <p:nvSpPr>
          <p:cNvPr id="4" name="Rectangle 6"/>
          <p:cNvSpPr>
            <a:spLocks noGrp="1" noChangeArrowheads="1"/>
          </p:cNvSpPr>
          <p:nvPr>
            <p:ph type="sldNum" sz="quarter" idx="12"/>
          </p:nvPr>
        </p:nvSpPr>
        <p:spPr>
          <a:ln/>
        </p:spPr>
        <p:txBody>
          <a:bodyPr/>
          <a:lstStyle>
            <a:lvl1pPr>
              <a:defRPr/>
            </a:lvl1pPr>
          </a:lstStyle>
          <a:p>
            <a:pPr>
              <a:defRPr/>
            </a:pPr>
            <a:fld id="{F94186AF-B5E7-4524-9E5D-E6602931358B}" type="slidenum">
              <a:rPr lang="en-CA"/>
              <a:pPr>
                <a:defRPr/>
              </a:pPr>
              <a:t>‹#›</a:t>
            </a:fld>
            <a:endParaRPr lang="en-C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CA"/>
          </a:p>
        </p:txBody>
      </p:sp>
      <p:sp>
        <p:nvSpPr>
          <p:cNvPr id="6" name="Rectangle 5"/>
          <p:cNvSpPr>
            <a:spLocks noGrp="1" noChangeArrowheads="1"/>
          </p:cNvSpPr>
          <p:nvPr>
            <p:ph type="ftr" sz="quarter" idx="11"/>
          </p:nvPr>
        </p:nvSpPr>
        <p:spPr>
          <a:ln/>
        </p:spPr>
        <p:txBody>
          <a:bodyPr/>
          <a:lstStyle>
            <a:lvl1pPr>
              <a:defRPr/>
            </a:lvl1pPr>
          </a:lstStyle>
          <a:p>
            <a:pPr>
              <a:defRPr/>
            </a:pPr>
            <a:endParaRPr lang="en-CA"/>
          </a:p>
        </p:txBody>
      </p:sp>
      <p:sp>
        <p:nvSpPr>
          <p:cNvPr id="7" name="Rectangle 6"/>
          <p:cNvSpPr>
            <a:spLocks noGrp="1" noChangeArrowheads="1"/>
          </p:cNvSpPr>
          <p:nvPr>
            <p:ph type="sldNum" sz="quarter" idx="12"/>
          </p:nvPr>
        </p:nvSpPr>
        <p:spPr>
          <a:ln/>
        </p:spPr>
        <p:txBody>
          <a:bodyPr/>
          <a:lstStyle>
            <a:lvl1pPr>
              <a:defRPr/>
            </a:lvl1pPr>
          </a:lstStyle>
          <a:p>
            <a:pPr>
              <a:defRPr/>
            </a:pPr>
            <a:fld id="{1B5F675C-6ABB-46E5-9A13-C3829ACE9E0D}" type="slidenum">
              <a:rPr lang="en-CA"/>
              <a:pPr>
                <a:defRPr/>
              </a:pPr>
              <a:t>‹#›</a:t>
            </a:fld>
            <a:endParaRPr lang="en-C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CA"/>
          </a:p>
        </p:txBody>
      </p:sp>
      <p:sp>
        <p:nvSpPr>
          <p:cNvPr id="6" name="Rectangle 5"/>
          <p:cNvSpPr>
            <a:spLocks noGrp="1" noChangeArrowheads="1"/>
          </p:cNvSpPr>
          <p:nvPr>
            <p:ph type="ftr" sz="quarter" idx="11"/>
          </p:nvPr>
        </p:nvSpPr>
        <p:spPr>
          <a:ln/>
        </p:spPr>
        <p:txBody>
          <a:bodyPr/>
          <a:lstStyle>
            <a:lvl1pPr>
              <a:defRPr/>
            </a:lvl1pPr>
          </a:lstStyle>
          <a:p>
            <a:pPr>
              <a:defRPr/>
            </a:pPr>
            <a:endParaRPr lang="en-CA"/>
          </a:p>
        </p:txBody>
      </p:sp>
      <p:sp>
        <p:nvSpPr>
          <p:cNvPr id="7" name="Rectangle 6"/>
          <p:cNvSpPr>
            <a:spLocks noGrp="1" noChangeArrowheads="1"/>
          </p:cNvSpPr>
          <p:nvPr>
            <p:ph type="sldNum" sz="quarter" idx="12"/>
          </p:nvPr>
        </p:nvSpPr>
        <p:spPr>
          <a:ln/>
        </p:spPr>
        <p:txBody>
          <a:bodyPr/>
          <a:lstStyle>
            <a:lvl1pPr>
              <a:defRPr/>
            </a:lvl1pPr>
          </a:lstStyle>
          <a:p>
            <a:pPr>
              <a:defRPr/>
            </a:pPr>
            <a:fld id="{BACC953B-C7DF-4431-B110-CF148310AE9B}" type="slidenum">
              <a:rPr lang="en-CA"/>
              <a:pPr>
                <a:defRPr/>
              </a:pPr>
              <a:t>‹#›</a:t>
            </a:fld>
            <a:endParaRPr lang="en-C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CA"/>
          </a:p>
        </p:txBody>
      </p:sp>
      <p:sp>
        <p:nvSpPr>
          <p:cNvPr id="5" name="Rectangle 5"/>
          <p:cNvSpPr>
            <a:spLocks noGrp="1" noChangeArrowheads="1"/>
          </p:cNvSpPr>
          <p:nvPr>
            <p:ph type="ftr" sz="quarter" idx="11"/>
          </p:nvPr>
        </p:nvSpPr>
        <p:spPr>
          <a:ln/>
        </p:spPr>
        <p:txBody>
          <a:bodyPr/>
          <a:lstStyle>
            <a:lvl1pPr>
              <a:defRPr/>
            </a:lvl1pPr>
          </a:lstStyle>
          <a:p>
            <a:pPr>
              <a:defRPr/>
            </a:pPr>
            <a:endParaRPr lang="en-CA"/>
          </a:p>
        </p:txBody>
      </p:sp>
      <p:sp>
        <p:nvSpPr>
          <p:cNvPr id="6" name="Rectangle 6"/>
          <p:cNvSpPr>
            <a:spLocks noGrp="1" noChangeArrowheads="1"/>
          </p:cNvSpPr>
          <p:nvPr>
            <p:ph type="sldNum" sz="quarter" idx="12"/>
          </p:nvPr>
        </p:nvSpPr>
        <p:spPr>
          <a:ln/>
        </p:spPr>
        <p:txBody>
          <a:bodyPr/>
          <a:lstStyle>
            <a:lvl1pPr>
              <a:defRPr/>
            </a:lvl1pPr>
          </a:lstStyle>
          <a:p>
            <a:pPr>
              <a:defRPr/>
            </a:pPr>
            <a:fld id="{D6482476-65AA-4D69-B2A9-1CDD98E2373C}" type="slidenum">
              <a:rPr lang="en-CA"/>
              <a:pPr>
                <a:defRPr/>
              </a:pPr>
              <a:t>‹#›</a:t>
            </a:fld>
            <a:endParaRPr lang="en-CA"/>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84138"/>
            <a:ext cx="2057400" cy="60420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84138"/>
            <a:ext cx="6019800" cy="60420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CA"/>
          </a:p>
        </p:txBody>
      </p:sp>
      <p:sp>
        <p:nvSpPr>
          <p:cNvPr id="5" name="Rectangle 5"/>
          <p:cNvSpPr>
            <a:spLocks noGrp="1" noChangeArrowheads="1"/>
          </p:cNvSpPr>
          <p:nvPr>
            <p:ph type="ftr" sz="quarter" idx="11"/>
          </p:nvPr>
        </p:nvSpPr>
        <p:spPr>
          <a:ln/>
        </p:spPr>
        <p:txBody>
          <a:bodyPr/>
          <a:lstStyle>
            <a:lvl1pPr>
              <a:defRPr/>
            </a:lvl1pPr>
          </a:lstStyle>
          <a:p>
            <a:pPr>
              <a:defRPr/>
            </a:pPr>
            <a:endParaRPr lang="en-CA"/>
          </a:p>
        </p:txBody>
      </p:sp>
      <p:sp>
        <p:nvSpPr>
          <p:cNvPr id="6" name="Rectangle 6"/>
          <p:cNvSpPr>
            <a:spLocks noGrp="1" noChangeArrowheads="1"/>
          </p:cNvSpPr>
          <p:nvPr>
            <p:ph type="sldNum" sz="quarter" idx="12"/>
          </p:nvPr>
        </p:nvSpPr>
        <p:spPr>
          <a:ln/>
        </p:spPr>
        <p:txBody>
          <a:bodyPr/>
          <a:lstStyle>
            <a:lvl1pPr>
              <a:defRPr/>
            </a:lvl1pPr>
          </a:lstStyle>
          <a:p>
            <a:pPr>
              <a:defRPr/>
            </a:pPr>
            <a:fld id="{D0DFC3F8-0B9D-4969-A6A4-C0A607DBAFEF}" type="slidenum">
              <a:rPr lang="en-CA"/>
              <a:pPr>
                <a:defRPr/>
              </a:pPr>
              <a:t>‹#›</a:t>
            </a:fld>
            <a:endParaRPr lang="en-CA"/>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smtClean="0"/>
              <a:t>Click to edit Master title style</a:t>
            </a:r>
            <a:endParaRPr lang="en-CA"/>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CA"/>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a:defRPr/>
            </a:lvl1pPr>
          </a:lstStyle>
          <a:p>
            <a:pPr>
              <a:defRPr/>
            </a:pPr>
            <a:fld id="{FA2D72A9-32BE-4F30-800B-C29599F436C1}" type="datetimeFigureOut">
              <a:rPr lang="en-CA"/>
              <a:pPr>
                <a:defRPr/>
              </a:pPr>
              <a:t>31/10/2016</a:t>
            </a:fld>
            <a:endParaRPr lang="en-CA"/>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endParaRPr lang="en-CA"/>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3973162F-7437-4F61-A92E-75F2C7E78180}" type="slidenum">
              <a:rPr lang="en-CA"/>
              <a:pPr>
                <a:defRPr/>
              </a:pPr>
              <a:t>‹#›</a:t>
            </a:fld>
            <a:endParaRPr lang="en-CA"/>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CA"/>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a:defRPr/>
            </a:lvl1pPr>
          </a:lstStyle>
          <a:p>
            <a:pPr>
              <a:defRPr/>
            </a:pPr>
            <a:fld id="{6770D5CD-46DC-4A3D-B52F-5EB7C482A057}" type="datetimeFigureOut">
              <a:rPr lang="en-CA"/>
              <a:pPr>
                <a:defRPr/>
              </a:pPr>
              <a:t>31/10/2016</a:t>
            </a:fld>
            <a:endParaRPr lang="en-CA"/>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endParaRPr lang="en-CA"/>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F553A286-D4F4-4082-A2D4-39D1639C76A4}" type="slidenum">
              <a:rPr lang="en-CA"/>
              <a:pPr>
                <a:defRPr/>
              </a:pPr>
              <a:t>‹#›</a:t>
            </a:fld>
            <a:endParaRPr lang="en-CA"/>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en-CA"/>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a:defRPr/>
            </a:lvl1pPr>
          </a:lstStyle>
          <a:p>
            <a:pPr>
              <a:defRPr/>
            </a:pPr>
            <a:fld id="{BDB7FE60-9CDF-4E84-9014-7E766C662FC1}" type="datetimeFigureOut">
              <a:rPr lang="en-CA"/>
              <a:pPr>
                <a:defRPr/>
              </a:pPr>
              <a:t>31/10/2016</a:t>
            </a:fld>
            <a:endParaRPr lang="en-CA"/>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endParaRPr lang="en-CA"/>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3F084C26-964A-472A-8AC5-E9CE55D38FC8}" type="slidenum">
              <a:rPr lang="en-CA"/>
              <a:pPr>
                <a:defRPr/>
              </a:pPr>
              <a:t>‹#›</a:t>
            </a:fld>
            <a:endParaRPr lang="en-CA"/>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CA"/>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a:defRPr/>
            </a:lvl1pPr>
          </a:lstStyle>
          <a:p>
            <a:pPr>
              <a:defRPr/>
            </a:pPr>
            <a:fld id="{7B2E96AE-D3AC-4E23-882A-9043169C9A42}" type="datetimeFigureOut">
              <a:rPr lang="en-CA"/>
              <a:pPr>
                <a:defRPr/>
              </a:pPr>
              <a:t>31/10/2016</a:t>
            </a:fld>
            <a:endParaRPr lang="en-CA"/>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a:defRPr/>
            </a:lvl1pPr>
          </a:lstStyle>
          <a:p>
            <a:pPr>
              <a:defRPr/>
            </a:pPr>
            <a:endParaRPr lang="en-CA"/>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21E4CC07-63B6-4416-8178-FD2BF0F5FFD6}" type="slidenum">
              <a:rPr lang="en-CA"/>
              <a:pPr>
                <a:defRPr/>
              </a:pPr>
              <a:t>‹#›</a:t>
            </a:fld>
            <a:endParaRPr lang="en-CA"/>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7" name="Date Placeholder 6"/>
          <p:cNvSpPr>
            <a:spLocks noGrp="1"/>
          </p:cNvSpPr>
          <p:nvPr>
            <p:ph type="dt" sz="half" idx="10"/>
          </p:nvPr>
        </p:nvSpPr>
        <p:spPr>
          <a:xfrm>
            <a:off x="457200" y="6356350"/>
            <a:ext cx="2133600" cy="365125"/>
          </a:xfrm>
          <a:prstGeom prst="rect">
            <a:avLst/>
          </a:prstGeom>
        </p:spPr>
        <p:txBody>
          <a:bodyPr/>
          <a:lstStyle>
            <a:lvl1pPr>
              <a:defRPr/>
            </a:lvl1pPr>
          </a:lstStyle>
          <a:p>
            <a:pPr>
              <a:defRPr/>
            </a:pPr>
            <a:fld id="{FC13E20D-49F8-450E-A68F-D425D9FB32BD}" type="datetimeFigureOut">
              <a:rPr lang="en-CA"/>
              <a:pPr>
                <a:defRPr/>
              </a:pPr>
              <a:t>31/10/2016</a:t>
            </a:fld>
            <a:endParaRPr lang="en-CA"/>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lvl1pPr>
              <a:defRPr/>
            </a:lvl1pPr>
          </a:lstStyle>
          <a:p>
            <a:pPr>
              <a:defRPr/>
            </a:pPr>
            <a:endParaRPr lang="en-CA"/>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059A8610-FCD2-43AA-BE32-4213AEC8744F}" type="slidenum">
              <a:rPr lang="en-CA"/>
              <a:pPr>
                <a:defRPr/>
              </a:pPr>
              <a:t>‹#›</a:t>
            </a:fld>
            <a:endParaRPr lang="en-CA"/>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CA"/>
          </a:p>
        </p:txBody>
      </p:sp>
      <p:sp>
        <p:nvSpPr>
          <p:cNvPr id="3" name="Date Placeholder 2"/>
          <p:cNvSpPr>
            <a:spLocks noGrp="1"/>
          </p:cNvSpPr>
          <p:nvPr>
            <p:ph type="dt" sz="half" idx="10"/>
          </p:nvPr>
        </p:nvSpPr>
        <p:spPr>
          <a:xfrm>
            <a:off x="457200" y="6356350"/>
            <a:ext cx="2133600" cy="365125"/>
          </a:xfrm>
          <a:prstGeom prst="rect">
            <a:avLst/>
          </a:prstGeom>
        </p:spPr>
        <p:txBody>
          <a:bodyPr/>
          <a:lstStyle>
            <a:lvl1pPr>
              <a:defRPr/>
            </a:lvl1pPr>
          </a:lstStyle>
          <a:p>
            <a:pPr>
              <a:defRPr/>
            </a:pPr>
            <a:fld id="{94F80156-D876-4D74-B418-84D66249CA97}" type="datetimeFigureOut">
              <a:rPr lang="en-CA"/>
              <a:pPr>
                <a:defRPr/>
              </a:pPr>
              <a:t>31/10/2016</a:t>
            </a:fld>
            <a:endParaRPr lang="en-CA"/>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lvl1pPr>
              <a:defRPr/>
            </a:lvl1pPr>
          </a:lstStyle>
          <a:p>
            <a:pPr>
              <a:defRPr/>
            </a:pPr>
            <a:endParaRPr lang="en-CA"/>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24F487D5-7AEF-4891-90B3-345A86A3912D}" type="slidenum">
              <a:rPr lang="en-CA"/>
              <a:pPr>
                <a:defRPr/>
              </a:pPr>
              <a:t>‹#›</a:t>
            </a:fld>
            <a:endParaRPr lang="en-CA"/>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lvl1pPr>
              <a:defRPr/>
            </a:lvl1pPr>
          </a:lstStyle>
          <a:p>
            <a:pPr>
              <a:defRPr/>
            </a:pPr>
            <a:fld id="{316938BA-8940-4F71-B5FA-40C1EAFBF481}" type="datetimeFigureOut">
              <a:rPr lang="en-CA"/>
              <a:pPr>
                <a:defRPr/>
              </a:pPr>
              <a:t>31/10/2016</a:t>
            </a:fld>
            <a:endParaRPr lang="en-CA"/>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lvl1pPr>
              <a:defRPr/>
            </a:lvl1pPr>
          </a:lstStyle>
          <a:p>
            <a:pPr>
              <a:defRPr/>
            </a:pPr>
            <a:endParaRPr lang="en-CA"/>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F4A058B6-FDD8-46E2-A81E-F3A72BCC778A}" type="slidenum">
              <a:rPr lang="en-CA"/>
              <a:pPr>
                <a:defRPr/>
              </a:pPr>
              <a:t>‹#›</a:t>
            </a:fld>
            <a:endParaRPr lang="en-CA"/>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a:defRPr/>
            </a:lvl1pPr>
          </a:lstStyle>
          <a:p>
            <a:pPr>
              <a:defRPr/>
            </a:pPr>
            <a:fld id="{8810394A-BDA0-45EA-A3D2-3E62FD05A7BD}" type="datetimeFigureOut">
              <a:rPr lang="en-CA"/>
              <a:pPr>
                <a:defRPr/>
              </a:pPr>
              <a:t>31/10/2016</a:t>
            </a:fld>
            <a:endParaRPr lang="en-CA"/>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a:defRPr/>
            </a:lvl1pPr>
          </a:lstStyle>
          <a:p>
            <a:pPr>
              <a:defRPr/>
            </a:pPr>
            <a:endParaRPr lang="en-CA"/>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27D5E408-6912-4533-9356-108641A52601}" type="slidenum">
              <a:rPr lang="en-CA"/>
              <a:pPr>
                <a:defRPr/>
              </a:pPr>
              <a:t>‹#›</a:t>
            </a:fld>
            <a:endParaRPr lang="en-CA"/>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CA" noProof="0" smtClean="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a:defRPr/>
            </a:lvl1pPr>
          </a:lstStyle>
          <a:p>
            <a:pPr>
              <a:defRPr/>
            </a:pPr>
            <a:fld id="{5089F36A-B5BE-4233-9476-7B8CC42235CA}" type="datetimeFigureOut">
              <a:rPr lang="en-CA"/>
              <a:pPr>
                <a:defRPr/>
              </a:pPr>
              <a:t>31/10/2016</a:t>
            </a:fld>
            <a:endParaRPr lang="en-CA"/>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a:defRPr/>
            </a:lvl1pPr>
          </a:lstStyle>
          <a:p>
            <a:pPr>
              <a:defRPr/>
            </a:pPr>
            <a:endParaRPr lang="en-CA"/>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72DE4D71-89DE-4E57-AD5E-BB92403E9D78}" type="slidenum">
              <a:rPr lang="en-CA"/>
              <a:pPr>
                <a:defRPr/>
              </a:pPr>
              <a:t>‹#›</a:t>
            </a:fld>
            <a:endParaRPr lang="en-CA"/>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a:defRPr/>
            </a:lvl1pPr>
          </a:lstStyle>
          <a:p>
            <a:pPr>
              <a:defRPr/>
            </a:pPr>
            <a:fld id="{8D193DA3-E104-40C5-9839-F3006A1501A9}" type="datetimeFigureOut">
              <a:rPr lang="en-CA"/>
              <a:pPr>
                <a:defRPr/>
              </a:pPr>
              <a:t>31/10/2016</a:t>
            </a:fld>
            <a:endParaRPr lang="en-CA"/>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endParaRPr lang="en-CA"/>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0F9EDA09-3BB0-4D03-AFB8-7B8E4A0C93F3}" type="slidenum">
              <a:rPr lang="en-CA"/>
              <a:pPr>
                <a:defRPr/>
              </a:pPr>
              <a:t>‹#›</a:t>
            </a:fld>
            <a:endParaRPr lang="en-CA"/>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a:defRPr/>
            </a:lvl1pPr>
          </a:lstStyle>
          <a:p>
            <a:pPr>
              <a:defRPr/>
            </a:pPr>
            <a:fld id="{462CDE91-D336-4D3E-914B-86A97CF7E992}" type="datetimeFigureOut">
              <a:rPr lang="en-CA"/>
              <a:pPr>
                <a:defRPr/>
              </a:pPr>
              <a:t>31/10/2016</a:t>
            </a:fld>
            <a:endParaRPr lang="en-CA"/>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endParaRPr lang="en-CA"/>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CF07BE0B-30D0-4FF6-97D1-15891CDE1664}" type="slidenum">
              <a:rPr lang="en-CA"/>
              <a:pPr>
                <a:defRPr/>
              </a:pPr>
              <a:t>‹#›</a:t>
            </a:fld>
            <a:endParaRPr lang="en-C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36" name="Rectangle 12"/>
          <p:cNvSpPr>
            <a:spLocks noChangeArrowheads="1"/>
          </p:cNvSpPr>
          <p:nvPr userDrawn="1"/>
        </p:nvSpPr>
        <p:spPr bwMode="auto">
          <a:xfrm>
            <a:off x="0" y="0"/>
            <a:ext cx="9144000" cy="1219200"/>
          </a:xfrm>
          <a:prstGeom prst="rect">
            <a:avLst/>
          </a:prstGeom>
          <a:solidFill>
            <a:srgbClr val="093678"/>
          </a:solidFill>
          <a:ln w="9525">
            <a:noFill/>
            <a:miter lim="800000"/>
            <a:headEnd/>
            <a:tailEnd/>
          </a:ln>
          <a:effectLst/>
        </p:spPr>
        <p:txBody>
          <a:bodyPr wrap="none" anchor="ctr"/>
          <a:lstStyle/>
          <a:p>
            <a:pPr>
              <a:defRPr/>
            </a:pPr>
            <a:endParaRPr lang="en-CA"/>
          </a:p>
        </p:txBody>
      </p:sp>
      <p:sp>
        <p:nvSpPr>
          <p:cNvPr id="1027" name="Rectangle 2"/>
          <p:cNvSpPr>
            <a:spLocks noGrp="1" noChangeArrowheads="1"/>
          </p:cNvSpPr>
          <p:nvPr>
            <p:ph type="title"/>
          </p:nvPr>
        </p:nvSpPr>
        <p:spPr bwMode="auto">
          <a:xfrm>
            <a:off x="0" y="0"/>
            <a:ext cx="9144000" cy="1190625"/>
          </a:xfrm>
          <a:prstGeom prst="rect">
            <a:avLst/>
          </a:prstGeom>
          <a:noFill/>
          <a:ln w="9525">
            <a:noFill/>
            <a:miter lim="800000"/>
            <a:headEnd/>
            <a:tailEnd/>
          </a:ln>
        </p:spPr>
        <p:txBody>
          <a:bodyPr vert="horz" wrap="square" lIns="2103120" tIns="137160" rIns="91440" bIns="45720" numCol="1" anchor="t" anchorCtr="0" compatLnSpc="1">
            <a:prstTxWarp prst="textNoShape">
              <a:avLst/>
            </a:prstTxWarp>
          </a:bodyPr>
          <a:lstStyle/>
          <a:p>
            <a:pPr lvl="0"/>
            <a:r>
              <a:rPr lang="en-US" smtClean="0"/>
              <a:t>Click to edit Master title style</a:t>
            </a:r>
          </a:p>
        </p:txBody>
      </p:sp>
      <p:sp>
        <p:nvSpPr>
          <p:cNvPr id="1028"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p>
        </p:txBody>
      </p:sp>
      <p:sp>
        <p:nvSpPr>
          <p:cNvPr id="2"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en-CA"/>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CA"/>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395D6A9B-07BD-42D7-A089-D54BCAF1BE1F}" type="slidenum">
              <a:rPr lang="en-CA"/>
              <a:pPr>
                <a:defRPr/>
              </a:pPr>
              <a:t>‹#›</a:t>
            </a:fld>
            <a:endParaRPr lang="en-CA"/>
          </a:p>
        </p:txBody>
      </p:sp>
      <p:sp>
        <p:nvSpPr>
          <p:cNvPr id="1033" name="Line 9"/>
          <p:cNvSpPr>
            <a:spLocks noChangeShapeType="1"/>
          </p:cNvSpPr>
          <p:nvPr userDrawn="1"/>
        </p:nvSpPr>
        <p:spPr bwMode="auto">
          <a:xfrm flipH="1">
            <a:off x="1676400" y="119063"/>
            <a:ext cx="3175" cy="642937"/>
          </a:xfrm>
          <a:prstGeom prst="line">
            <a:avLst/>
          </a:prstGeom>
          <a:noFill/>
          <a:ln w="9525">
            <a:solidFill>
              <a:srgbClr val="FF9933"/>
            </a:solidFill>
            <a:round/>
            <a:headEnd/>
            <a:tailEnd/>
          </a:ln>
          <a:effectLst/>
        </p:spPr>
        <p:txBody>
          <a:bodyPr/>
          <a:lstStyle/>
          <a:p>
            <a:pPr>
              <a:defRPr/>
            </a:pPr>
            <a:endParaRPr lang="en-US"/>
          </a:p>
        </p:txBody>
      </p:sp>
      <p:pic>
        <p:nvPicPr>
          <p:cNvPr id="3" name="Picture 14" descr="TPHStackedWhite"/>
          <p:cNvPicPr>
            <a:picLocks noChangeAspect="1" noChangeArrowheads="1"/>
          </p:cNvPicPr>
          <p:nvPr userDrawn="1"/>
        </p:nvPicPr>
        <p:blipFill>
          <a:blip r:embed="rId14" cstate="print"/>
          <a:srcRect/>
          <a:stretch>
            <a:fillRect/>
          </a:stretch>
        </p:blipFill>
        <p:spPr bwMode="auto">
          <a:xfrm>
            <a:off x="381000" y="152400"/>
            <a:ext cx="1041400" cy="530225"/>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4305" r:id="rId1"/>
    <p:sldLayoutId id="2147484306" r:id="rId2"/>
    <p:sldLayoutId id="2147484307" r:id="rId3"/>
    <p:sldLayoutId id="2147484308" r:id="rId4"/>
    <p:sldLayoutId id="2147484309" r:id="rId5"/>
    <p:sldLayoutId id="2147484310" r:id="rId6"/>
    <p:sldLayoutId id="2147484311" r:id="rId7"/>
    <p:sldLayoutId id="2147484312" r:id="rId8"/>
    <p:sldLayoutId id="2147484313" r:id="rId9"/>
    <p:sldLayoutId id="2147484314" r:id="rId10"/>
    <p:sldLayoutId id="2147484315" r:id="rId11"/>
    <p:sldLayoutId id="2147484316" r:id="rId12"/>
  </p:sldLayoutIdLst>
  <p:txStyles>
    <p:titleStyle>
      <a:lvl1pPr algn="l" rtl="0" eaLnBrk="0" fontAlgn="base" hangingPunct="0">
        <a:spcBef>
          <a:spcPct val="0"/>
        </a:spcBef>
        <a:spcAft>
          <a:spcPct val="0"/>
        </a:spcAft>
        <a:defRPr sz="3200" b="1">
          <a:solidFill>
            <a:schemeClr val="bg1"/>
          </a:solidFill>
          <a:latin typeface="+mj-lt"/>
          <a:ea typeface="+mj-ea"/>
          <a:cs typeface="+mj-cs"/>
        </a:defRPr>
      </a:lvl1pPr>
      <a:lvl2pPr algn="l" rtl="0" eaLnBrk="0" fontAlgn="base" hangingPunct="0">
        <a:spcBef>
          <a:spcPct val="0"/>
        </a:spcBef>
        <a:spcAft>
          <a:spcPct val="0"/>
        </a:spcAft>
        <a:defRPr sz="3200" b="1">
          <a:solidFill>
            <a:schemeClr val="bg1"/>
          </a:solidFill>
          <a:latin typeface="Univers Condensed" pitchFamily="34" charset="0"/>
        </a:defRPr>
      </a:lvl2pPr>
      <a:lvl3pPr algn="l" rtl="0" eaLnBrk="0" fontAlgn="base" hangingPunct="0">
        <a:spcBef>
          <a:spcPct val="0"/>
        </a:spcBef>
        <a:spcAft>
          <a:spcPct val="0"/>
        </a:spcAft>
        <a:defRPr sz="3200" b="1">
          <a:solidFill>
            <a:schemeClr val="bg1"/>
          </a:solidFill>
          <a:latin typeface="Univers Condensed" pitchFamily="34" charset="0"/>
        </a:defRPr>
      </a:lvl3pPr>
      <a:lvl4pPr algn="l" rtl="0" eaLnBrk="0" fontAlgn="base" hangingPunct="0">
        <a:spcBef>
          <a:spcPct val="0"/>
        </a:spcBef>
        <a:spcAft>
          <a:spcPct val="0"/>
        </a:spcAft>
        <a:defRPr sz="3200" b="1">
          <a:solidFill>
            <a:schemeClr val="bg1"/>
          </a:solidFill>
          <a:latin typeface="Univers Condensed" pitchFamily="34" charset="0"/>
        </a:defRPr>
      </a:lvl4pPr>
      <a:lvl5pPr algn="l" rtl="0" eaLnBrk="0" fontAlgn="base" hangingPunct="0">
        <a:spcBef>
          <a:spcPct val="0"/>
        </a:spcBef>
        <a:spcAft>
          <a:spcPct val="0"/>
        </a:spcAft>
        <a:defRPr sz="3200" b="1">
          <a:solidFill>
            <a:schemeClr val="bg1"/>
          </a:solidFill>
          <a:latin typeface="Univers Condensed" pitchFamily="34" charset="0"/>
        </a:defRPr>
      </a:lvl5pPr>
      <a:lvl6pPr marL="457200" algn="l" rtl="0" fontAlgn="base">
        <a:spcBef>
          <a:spcPct val="0"/>
        </a:spcBef>
        <a:spcAft>
          <a:spcPct val="0"/>
        </a:spcAft>
        <a:defRPr sz="3600" b="1">
          <a:solidFill>
            <a:schemeClr val="bg1"/>
          </a:solidFill>
          <a:latin typeface="Univers Condensed" pitchFamily="34" charset="0"/>
        </a:defRPr>
      </a:lvl6pPr>
      <a:lvl7pPr marL="914400" algn="l" rtl="0" fontAlgn="base">
        <a:spcBef>
          <a:spcPct val="0"/>
        </a:spcBef>
        <a:spcAft>
          <a:spcPct val="0"/>
        </a:spcAft>
        <a:defRPr sz="3600" b="1">
          <a:solidFill>
            <a:schemeClr val="bg1"/>
          </a:solidFill>
          <a:latin typeface="Univers Condensed" pitchFamily="34" charset="0"/>
        </a:defRPr>
      </a:lvl7pPr>
      <a:lvl8pPr marL="1371600" algn="l" rtl="0" fontAlgn="base">
        <a:spcBef>
          <a:spcPct val="0"/>
        </a:spcBef>
        <a:spcAft>
          <a:spcPct val="0"/>
        </a:spcAft>
        <a:defRPr sz="3600" b="1">
          <a:solidFill>
            <a:schemeClr val="bg1"/>
          </a:solidFill>
          <a:latin typeface="Univers Condensed" pitchFamily="34" charset="0"/>
        </a:defRPr>
      </a:lvl8pPr>
      <a:lvl9pPr marL="1828800" algn="l" rtl="0" fontAlgn="base">
        <a:spcBef>
          <a:spcPct val="0"/>
        </a:spcBef>
        <a:spcAft>
          <a:spcPct val="0"/>
        </a:spcAft>
        <a:defRPr sz="3600" b="1">
          <a:solidFill>
            <a:schemeClr val="bg1"/>
          </a:solidFill>
          <a:latin typeface="Univers Condensed" pitchFamily="34" charset="0"/>
        </a:defRPr>
      </a:lvl9pPr>
    </p:titleStyle>
    <p:bodyStyle>
      <a:lvl1pPr algn="l" rtl="0" eaLnBrk="0" fontAlgn="base" hangingPunct="0">
        <a:spcBef>
          <a:spcPct val="20000"/>
        </a:spcBef>
        <a:spcAft>
          <a:spcPct val="0"/>
        </a:spcAft>
        <a:defRPr sz="3200">
          <a:solidFill>
            <a:srgbClr val="093678"/>
          </a:solidFill>
          <a:latin typeface="Arial" charset="0"/>
          <a:ea typeface="+mn-ea"/>
          <a:cs typeface="+mn-cs"/>
        </a:defRPr>
      </a:lvl1pPr>
      <a:lvl2pPr marL="460375" indent="-230188" algn="l" rtl="0" eaLnBrk="0" fontAlgn="base" hangingPunct="0">
        <a:spcBef>
          <a:spcPct val="20000"/>
        </a:spcBef>
        <a:spcAft>
          <a:spcPct val="0"/>
        </a:spcAft>
        <a:buChar char="•"/>
        <a:defRPr sz="3000">
          <a:solidFill>
            <a:srgbClr val="093678"/>
          </a:solidFill>
          <a:latin typeface="Arial" charset="0"/>
        </a:defRPr>
      </a:lvl2pPr>
      <a:lvl3pPr marL="914400" indent="-228600" algn="l" rtl="0" eaLnBrk="0" fontAlgn="base" hangingPunct="0">
        <a:spcBef>
          <a:spcPct val="20000"/>
        </a:spcBef>
        <a:spcAft>
          <a:spcPct val="0"/>
        </a:spcAft>
        <a:buChar char="•"/>
        <a:defRPr sz="2400">
          <a:solidFill>
            <a:srgbClr val="093678"/>
          </a:solidFill>
          <a:latin typeface="Arial" charset="0"/>
        </a:defRPr>
      </a:lvl3pPr>
      <a:lvl4pPr marL="1371600" indent="-228600" algn="l" rtl="0" eaLnBrk="0" fontAlgn="base" hangingPunct="0">
        <a:spcBef>
          <a:spcPct val="20000"/>
        </a:spcBef>
        <a:spcAft>
          <a:spcPct val="0"/>
        </a:spcAft>
        <a:buChar char="•"/>
        <a:defRPr sz="2000">
          <a:solidFill>
            <a:srgbClr val="093678"/>
          </a:solidFill>
          <a:latin typeface="Arial" charset="0"/>
        </a:defRPr>
      </a:lvl4pPr>
      <a:lvl5pPr marL="1828800" indent="-228600" algn="l" rtl="0" eaLnBrk="0" fontAlgn="base" hangingPunct="0">
        <a:spcBef>
          <a:spcPct val="20000"/>
        </a:spcBef>
        <a:spcAft>
          <a:spcPct val="0"/>
        </a:spcAft>
        <a:buChar char="•"/>
        <a:defRPr>
          <a:solidFill>
            <a:srgbClr val="093678"/>
          </a:solidFill>
          <a:latin typeface="Arial" charset="0"/>
        </a:defRPr>
      </a:lvl5pPr>
      <a:lvl6pPr marL="2514600" indent="-228600" algn="l" rtl="0" fontAlgn="base">
        <a:spcBef>
          <a:spcPct val="20000"/>
        </a:spcBef>
        <a:spcAft>
          <a:spcPct val="0"/>
        </a:spcAft>
        <a:defRPr sz="2000">
          <a:solidFill>
            <a:srgbClr val="093678"/>
          </a:solidFill>
          <a:latin typeface="+mn-lt"/>
        </a:defRPr>
      </a:lvl6pPr>
      <a:lvl7pPr marL="2971800" indent="-228600" algn="l" rtl="0" fontAlgn="base">
        <a:spcBef>
          <a:spcPct val="20000"/>
        </a:spcBef>
        <a:spcAft>
          <a:spcPct val="0"/>
        </a:spcAft>
        <a:defRPr sz="2000">
          <a:solidFill>
            <a:srgbClr val="093678"/>
          </a:solidFill>
          <a:latin typeface="+mn-lt"/>
        </a:defRPr>
      </a:lvl7pPr>
      <a:lvl8pPr marL="3429000" indent="-228600" algn="l" rtl="0" fontAlgn="base">
        <a:spcBef>
          <a:spcPct val="20000"/>
        </a:spcBef>
        <a:spcAft>
          <a:spcPct val="0"/>
        </a:spcAft>
        <a:defRPr sz="2000">
          <a:solidFill>
            <a:srgbClr val="093678"/>
          </a:solidFill>
          <a:latin typeface="+mn-lt"/>
        </a:defRPr>
      </a:lvl8pPr>
      <a:lvl9pPr marL="3886200" indent="-228600" algn="l" rtl="0" fontAlgn="base">
        <a:spcBef>
          <a:spcPct val="20000"/>
        </a:spcBef>
        <a:spcAft>
          <a:spcPct val="0"/>
        </a:spcAft>
        <a:defRPr sz="2000">
          <a:solidFill>
            <a:srgbClr val="093678"/>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4317" r:id="rId1"/>
    <p:sldLayoutId id="2147484318" r:id="rId2"/>
    <p:sldLayoutId id="2147484319" r:id="rId3"/>
    <p:sldLayoutId id="2147484320" r:id="rId4"/>
    <p:sldLayoutId id="2147484321" r:id="rId5"/>
    <p:sldLayoutId id="2147484322" r:id="rId6"/>
    <p:sldLayoutId id="2147484323" r:id="rId7"/>
    <p:sldLayoutId id="2147484324" r:id="rId8"/>
    <p:sldLayoutId id="2147484325" r:id="rId9"/>
    <p:sldLayoutId id="2147484326" r:id="rId10"/>
    <p:sldLayoutId id="2147484327"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80528" y="2132856"/>
            <a:ext cx="7772400" cy="1470025"/>
          </a:xfrm>
        </p:spPr>
        <p:txBody>
          <a:bodyPr/>
          <a:lstStyle/>
          <a:p>
            <a:pPr algn="ctr"/>
            <a:r>
              <a:rPr lang="en-CA" sz="3600" dirty="0" smtClean="0">
                <a:solidFill>
                  <a:srgbClr val="093678"/>
                </a:solidFill>
                <a:latin typeface="Calibri" pitchFamily="34" charset="0"/>
              </a:rPr>
              <a:t>Population Health Status at the Service Delivery Area </a:t>
            </a:r>
            <a:endParaRPr lang="en-CA" sz="3600" dirty="0">
              <a:solidFill>
                <a:srgbClr val="093678"/>
              </a:solidFill>
              <a:latin typeface="Calibri" pitchFamily="34" charset="0"/>
            </a:endParaRPr>
          </a:p>
        </p:txBody>
      </p:sp>
      <p:sp>
        <p:nvSpPr>
          <p:cNvPr id="3" name="Subtitle 2"/>
          <p:cNvSpPr>
            <a:spLocks noGrp="1"/>
          </p:cNvSpPr>
          <p:nvPr>
            <p:ph type="subTitle" idx="1"/>
          </p:nvPr>
        </p:nvSpPr>
        <p:spPr>
          <a:xfrm>
            <a:off x="1403648" y="4052664"/>
            <a:ext cx="6400800" cy="1752600"/>
          </a:xfrm>
        </p:spPr>
        <p:txBody>
          <a:bodyPr/>
          <a:lstStyle/>
          <a:p>
            <a:r>
              <a:rPr lang="en-CA" sz="2800" dirty="0" smtClean="0"/>
              <a:t>Liz Corson, Epidemiologist</a:t>
            </a:r>
          </a:p>
          <a:p>
            <a:r>
              <a:rPr lang="en-CA" sz="2800" dirty="0" smtClean="0"/>
              <a:t>Toronto Public Health</a:t>
            </a:r>
            <a:endParaRPr lang="en-CA" sz="2800" dirty="0"/>
          </a:p>
        </p:txBody>
      </p:sp>
      <p:sp>
        <p:nvSpPr>
          <p:cNvPr id="4" name="TextBox 11"/>
          <p:cNvSpPr txBox="1">
            <a:spLocks noChangeArrowheads="1"/>
          </p:cNvSpPr>
          <p:nvPr/>
        </p:nvSpPr>
        <p:spPr bwMode="auto">
          <a:xfrm>
            <a:off x="1763688" y="260648"/>
            <a:ext cx="7380312" cy="584775"/>
          </a:xfrm>
          <a:prstGeom prst="rect">
            <a:avLst/>
          </a:prstGeom>
          <a:noFill/>
          <a:ln w="9525">
            <a:noFill/>
            <a:miter lim="800000"/>
            <a:headEnd/>
            <a:tailEnd/>
          </a:ln>
        </p:spPr>
        <p:txBody>
          <a:bodyPr wrap="square">
            <a:spAutoFit/>
          </a:bodyPr>
          <a:lstStyle/>
          <a:p>
            <a:pPr>
              <a:defRPr/>
            </a:pPr>
            <a:r>
              <a:rPr lang="en-CA" sz="3200" b="1" dirty="0" smtClean="0">
                <a:solidFill>
                  <a:schemeClr val="bg1"/>
                </a:solidFill>
                <a:latin typeface="Cambria" pitchFamily="18" charset="0"/>
              </a:rPr>
              <a:t>Neighbourhood Mapping and Analysis</a:t>
            </a:r>
            <a:endParaRPr lang="en-CA" sz="3200" b="1" dirty="0">
              <a:solidFill>
                <a:schemeClr val="bg1"/>
              </a:solidFill>
              <a:latin typeface="Cambria"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3"/>
          <p:cNvSpPr>
            <a:spLocks noGrp="1" noChangeArrowheads="1"/>
          </p:cNvSpPr>
          <p:nvPr>
            <p:ph type="body" idx="4294967295"/>
          </p:nvPr>
        </p:nvSpPr>
        <p:spPr>
          <a:xfrm>
            <a:off x="323850" y="1557338"/>
            <a:ext cx="8569325" cy="5111750"/>
          </a:xfrm>
        </p:spPr>
        <p:txBody>
          <a:bodyPr/>
          <a:lstStyle/>
          <a:p>
            <a:pPr marL="709200" lvl="2" indent="-457200" eaLnBrk="1" hangingPunct="1">
              <a:spcBef>
                <a:spcPct val="30000"/>
              </a:spcBef>
              <a:spcAft>
                <a:spcPts val="1200"/>
              </a:spcAft>
              <a:buNone/>
              <a:defRPr/>
            </a:pPr>
            <a:r>
              <a:rPr lang="en-CA" sz="2800" b="1" dirty="0" smtClean="0">
                <a:latin typeface="Tahoma" pitchFamily="34" charset="0"/>
                <a:cs typeface="Tahoma" pitchFamily="34" charset="0"/>
              </a:rPr>
              <a:t>Outline:</a:t>
            </a:r>
          </a:p>
          <a:p>
            <a:pPr marL="709200" lvl="2" indent="-457200" eaLnBrk="1" hangingPunct="1">
              <a:spcBef>
                <a:spcPct val="30000"/>
              </a:spcBef>
              <a:spcAft>
                <a:spcPts val="0"/>
              </a:spcAft>
              <a:buFont typeface="+mj-lt"/>
              <a:buAutoNum type="arabicPeriod"/>
              <a:defRPr/>
            </a:pPr>
            <a:r>
              <a:rPr lang="en-CA" sz="2800" dirty="0" smtClean="0">
                <a:latin typeface="Tahoma" pitchFamily="34" charset="0"/>
                <a:cs typeface="Tahoma" pitchFamily="34" charset="0"/>
              </a:rPr>
              <a:t>Service Delivery Areas (SDAs)</a:t>
            </a:r>
          </a:p>
          <a:p>
            <a:pPr marL="709200" lvl="2" indent="-457200" eaLnBrk="1" hangingPunct="1">
              <a:spcBef>
                <a:spcPct val="30000"/>
              </a:spcBef>
              <a:spcAft>
                <a:spcPts val="0"/>
              </a:spcAft>
              <a:buFont typeface="+mj-lt"/>
              <a:buAutoNum type="arabicPeriod"/>
              <a:defRPr/>
            </a:pPr>
            <a:r>
              <a:rPr lang="en-CA" sz="2800" dirty="0" smtClean="0">
                <a:latin typeface="Tahoma" pitchFamily="34" charset="0"/>
                <a:cs typeface="Tahoma" pitchFamily="34" charset="0"/>
              </a:rPr>
              <a:t>Health Surveillance Indicators</a:t>
            </a:r>
          </a:p>
          <a:p>
            <a:pPr marL="709200" lvl="2" indent="-457200" eaLnBrk="1" hangingPunct="1">
              <a:spcBef>
                <a:spcPct val="30000"/>
              </a:spcBef>
              <a:spcAft>
                <a:spcPts val="0"/>
              </a:spcAft>
              <a:buFont typeface="+mj-lt"/>
              <a:buAutoNum type="arabicPeriod"/>
              <a:defRPr/>
            </a:pPr>
            <a:r>
              <a:rPr lang="en-CA" sz="2800" dirty="0" smtClean="0">
                <a:latin typeface="Tahoma" pitchFamily="34" charset="0"/>
                <a:cs typeface="Tahoma" pitchFamily="34" charset="0"/>
              </a:rPr>
              <a:t>Topics and data sources for SDA analysis</a:t>
            </a:r>
          </a:p>
          <a:p>
            <a:pPr marL="709200" lvl="2" indent="-457200" eaLnBrk="1" hangingPunct="1">
              <a:spcBef>
                <a:spcPct val="30000"/>
              </a:spcBef>
              <a:spcAft>
                <a:spcPts val="0"/>
              </a:spcAft>
              <a:buFont typeface="+mj-lt"/>
              <a:buAutoNum type="arabicPeriod"/>
              <a:defRPr/>
            </a:pPr>
            <a:r>
              <a:rPr lang="en-CA" sz="2800" dirty="0" smtClean="0">
                <a:latin typeface="Tahoma" pitchFamily="34" charset="0"/>
                <a:cs typeface="Tahoma" pitchFamily="34" charset="0"/>
              </a:rPr>
              <a:t>Issues with SDA analysis</a:t>
            </a:r>
          </a:p>
          <a:p>
            <a:pPr marL="709200" lvl="2" indent="-457200" eaLnBrk="1" hangingPunct="1">
              <a:spcBef>
                <a:spcPct val="30000"/>
              </a:spcBef>
              <a:spcAft>
                <a:spcPts val="0"/>
              </a:spcAft>
              <a:buFont typeface="+mj-lt"/>
              <a:buAutoNum type="arabicPeriod"/>
              <a:defRPr/>
            </a:pPr>
            <a:r>
              <a:rPr lang="en-CA" sz="2800" dirty="0" smtClean="0">
                <a:latin typeface="Tahoma" pitchFamily="34" charset="0"/>
                <a:cs typeface="Tahoma" pitchFamily="34" charset="0"/>
              </a:rPr>
              <a:t>Communication Challenges</a:t>
            </a:r>
          </a:p>
          <a:p>
            <a:pPr marL="612000" lvl="2" indent="-360000" eaLnBrk="1" hangingPunct="1">
              <a:spcBef>
                <a:spcPct val="30000"/>
              </a:spcBef>
              <a:spcAft>
                <a:spcPts val="0"/>
              </a:spcAft>
              <a:buFontTx/>
              <a:buNone/>
              <a:defRPr/>
            </a:pPr>
            <a:endParaRPr lang="en-CA" sz="2800" dirty="0" smtClean="0">
              <a:latin typeface="Tahoma" pitchFamily="34" charset="0"/>
              <a:cs typeface="Tahoma" pitchFamily="34" charset="0"/>
            </a:endParaRPr>
          </a:p>
          <a:p>
            <a:pPr lvl="1" eaLnBrk="1" hangingPunct="1">
              <a:spcBef>
                <a:spcPct val="30000"/>
              </a:spcBef>
              <a:defRPr/>
            </a:pPr>
            <a:endParaRPr lang="en-CA" sz="2800" dirty="0" smtClean="0">
              <a:latin typeface="Tahoma" pitchFamily="34" charset="0"/>
              <a:cs typeface="Tahoma" pitchFamily="34" charset="0"/>
            </a:endParaRPr>
          </a:p>
          <a:p>
            <a:pPr eaLnBrk="1" hangingPunct="1">
              <a:spcBef>
                <a:spcPct val="30000"/>
              </a:spcBef>
              <a:defRPr/>
            </a:pPr>
            <a:endParaRPr lang="en-CA" dirty="0" smtClean="0">
              <a:latin typeface="Tahoma" pitchFamily="34" charset="0"/>
              <a:cs typeface="Tahoma" pitchFamily="34" charset="0"/>
            </a:endParaRPr>
          </a:p>
        </p:txBody>
      </p:sp>
      <p:sp>
        <p:nvSpPr>
          <p:cNvPr id="5" name="TextBox 11"/>
          <p:cNvSpPr txBox="1">
            <a:spLocks noChangeArrowheads="1"/>
          </p:cNvSpPr>
          <p:nvPr/>
        </p:nvSpPr>
        <p:spPr bwMode="auto">
          <a:xfrm>
            <a:off x="2051050" y="260350"/>
            <a:ext cx="6624638" cy="708025"/>
          </a:xfrm>
          <a:prstGeom prst="rect">
            <a:avLst/>
          </a:prstGeom>
          <a:noFill/>
          <a:ln w="9525">
            <a:noFill/>
            <a:miter lim="800000"/>
            <a:headEnd/>
            <a:tailEnd/>
          </a:ln>
        </p:spPr>
        <p:txBody>
          <a:bodyPr>
            <a:spAutoFit/>
          </a:bodyPr>
          <a:lstStyle/>
          <a:p>
            <a:pPr>
              <a:defRPr/>
            </a:pPr>
            <a:endParaRPr lang="en-CA" sz="4000" b="1" dirty="0">
              <a:solidFill>
                <a:schemeClr val="bg1"/>
              </a:solidFill>
              <a:latin typeface="+mj-lt"/>
            </a:endParaRPr>
          </a:p>
        </p:txBody>
      </p:sp>
      <p:sp>
        <p:nvSpPr>
          <p:cNvPr id="4" name="TextBox 11"/>
          <p:cNvSpPr txBox="1">
            <a:spLocks noChangeArrowheads="1"/>
          </p:cNvSpPr>
          <p:nvPr/>
        </p:nvSpPr>
        <p:spPr bwMode="auto">
          <a:xfrm>
            <a:off x="1979712" y="260648"/>
            <a:ext cx="7164288" cy="584775"/>
          </a:xfrm>
          <a:prstGeom prst="rect">
            <a:avLst/>
          </a:prstGeom>
          <a:noFill/>
          <a:ln w="9525">
            <a:noFill/>
            <a:miter lim="800000"/>
            <a:headEnd/>
            <a:tailEnd/>
          </a:ln>
        </p:spPr>
        <p:txBody>
          <a:bodyPr wrap="square">
            <a:spAutoFit/>
          </a:bodyPr>
          <a:lstStyle/>
          <a:p>
            <a:pPr>
              <a:defRPr/>
            </a:pPr>
            <a:r>
              <a:rPr lang="en-CA" sz="3200" b="1" dirty="0" smtClean="0">
                <a:solidFill>
                  <a:schemeClr val="bg1"/>
                </a:solidFill>
                <a:latin typeface="Cambria" pitchFamily="18" charset="0"/>
              </a:rPr>
              <a:t>Population Health Status at the SDA</a:t>
            </a:r>
            <a:endParaRPr lang="en-CA" sz="3200" b="1" dirty="0">
              <a:solidFill>
                <a:schemeClr val="bg1"/>
              </a:solidFill>
              <a:latin typeface="Cambria"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11"/>
          <p:cNvSpPr txBox="1">
            <a:spLocks noChangeArrowheads="1"/>
          </p:cNvSpPr>
          <p:nvPr/>
        </p:nvSpPr>
        <p:spPr bwMode="auto">
          <a:xfrm>
            <a:off x="2051050" y="260350"/>
            <a:ext cx="6624638" cy="708025"/>
          </a:xfrm>
          <a:prstGeom prst="rect">
            <a:avLst/>
          </a:prstGeom>
          <a:noFill/>
          <a:ln w="9525">
            <a:noFill/>
            <a:miter lim="800000"/>
            <a:headEnd/>
            <a:tailEnd/>
          </a:ln>
        </p:spPr>
        <p:txBody>
          <a:bodyPr>
            <a:spAutoFit/>
          </a:bodyPr>
          <a:lstStyle/>
          <a:p>
            <a:pPr>
              <a:defRPr/>
            </a:pPr>
            <a:endParaRPr lang="en-CA" sz="4000" b="1" dirty="0">
              <a:solidFill>
                <a:schemeClr val="bg1"/>
              </a:solidFill>
              <a:latin typeface="+mj-lt"/>
            </a:endParaRPr>
          </a:p>
        </p:txBody>
      </p:sp>
      <p:sp>
        <p:nvSpPr>
          <p:cNvPr id="6" name="TextBox 11"/>
          <p:cNvSpPr txBox="1">
            <a:spLocks noChangeArrowheads="1"/>
          </p:cNvSpPr>
          <p:nvPr/>
        </p:nvSpPr>
        <p:spPr bwMode="auto">
          <a:xfrm>
            <a:off x="1979712" y="260648"/>
            <a:ext cx="6624638" cy="646331"/>
          </a:xfrm>
          <a:prstGeom prst="rect">
            <a:avLst/>
          </a:prstGeom>
          <a:noFill/>
          <a:ln w="9525">
            <a:noFill/>
            <a:miter lim="800000"/>
            <a:headEnd/>
            <a:tailEnd/>
          </a:ln>
        </p:spPr>
        <p:txBody>
          <a:bodyPr>
            <a:spAutoFit/>
          </a:bodyPr>
          <a:lstStyle/>
          <a:p>
            <a:pPr>
              <a:defRPr/>
            </a:pPr>
            <a:r>
              <a:rPr lang="en-CA" sz="3600" b="1" dirty="0" smtClean="0">
                <a:solidFill>
                  <a:schemeClr val="bg1"/>
                </a:solidFill>
                <a:latin typeface="Cambria" pitchFamily="18" charset="0"/>
              </a:rPr>
              <a:t>Service Delivery Areas (SDAs)</a:t>
            </a:r>
            <a:endParaRPr lang="en-CA" sz="3600" b="1" dirty="0">
              <a:solidFill>
                <a:schemeClr val="bg1"/>
              </a:solidFill>
              <a:latin typeface="Cambria" pitchFamily="18" charset="0"/>
            </a:endParaRPr>
          </a:p>
        </p:txBody>
      </p:sp>
      <p:pic>
        <p:nvPicPr>
          <p:cNvPr id="7" name="Picture 6" descr="Boudary_CDIP_Nhoods_CT2011_LC.jpg"/>
          <p:cNvPicPr>
            <a:picLocks noChangeAspect="1"/>
          </p:cNvPicPr>
          <p:nvPr/>
        </p:nvPicPr>
        <p:blipFill>
          <a:blip r:embed="rId3" cstate="print"/>
          <a:srcRect l="1426" t="11550" r="2023" b="22301"/>
          <a:stretch>
            <a:fillRect/>
          </a:stretch>
        </p:blipFill>
        <p:spPr>
          <a:xfrm>
            <a:off x="123506" y="1484784"/>
            <a:ext cx="8840982" cy="4680520"/>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11"/>
          <p:cNvSpPr txBox="1">
            <a:spLocks noChangeArrowheads="1"/>
          </p:cNvSpPr>
          <p:nvPr/>
        </p:nvSpPr>
        <p:spPr bwMode="auto">
          <a:xfrm>
            <a:off x="2051050" y="262389"/>
            <a:ext cx="6624638" cy="646331"/>
          </a:xfrm>
          <a:prstGeom prst="rect">
            <a:avLst/>
          </a:prstGeom>
          <a:noFill/>
          <a:ln w="9525">
            <a:noFill/>
            <a:miter lim="800000"/>
            <a:headEnd/>
            <a:tailEnd/>
          </a:ln>
        </p:spPr>
        <p:txBody>
          <a:bodyPr>
            <a:spAutoFit/>
          </a:bodyPr>
          <a:lstStyle/>
          <a:p>
            <a:pPr>
              <a:defRPr/>
            </a:pPr>
            <a:r>
              <a:rPr lang="en-CA" sz="3600" b="1" dirty="0" smtClean="0">
                <a:solidFill>
                  <a:schemeClr val="bg1"/>
                </a:solidFill>
                <a:latin typeface="Cambria" pitchFamily="18" charset="0"/>
              </a:rPr>
              <a:t>Health Surveillance Indicators</a:t>
            </a:r>
            <a:endParaRPr lang="en-CA" sz="3600" b="1" dirty="0">
              <a:solidFill>
                <a:schemeClr val="bg1"/>
              </a:solidFill>
              <a:latin typeface="Cambria" pitchFamily="18" charset="0"/>
            </a:endParaRPr>
          </a:p>
        </p:txBody>
      </p:sp>
      <p:pic>
        <p:nvPicPr>
          <p:cNvPr id="8" name="Picture 7" descr="AODA Compliant Physical_activity_final-ND-2015Feb10B_Page_1.jpg"/>
          <p:cNvPicPr>
            <a:picLocks noChangeAspect="1"/>
          </p:cNvPicPr>
          <p:nvPr/>
        </p:nvPicPr>
        <p:blipFill>
          <a:blip r:embed="rId3" cstate="print"/>
          <a:stretch>
            <a:fillRect/>
          </a:stretch>
        </p:blipFill>
        <p:spPr>
          <a:xfrm>
            <a:off x="251520" y="1268760"/>
            <a:ext cx="3505481" cy="4536504"/>
          </a:xfrm>
          <a:prstGeom prst="rect">
            <a:avLst/>
          </a:prstGeom>
          <a:ln>
            <a:solidFill>
              <a:schemeClr val="tx1"/>
            </a:solidFill>
          </a:ln>
        </p:spPr>
      </p:pic>
      <p:pic>
        <p:nvPicPr>
          <p:cNvPr id="9" name="Picture 8" descr="AODA Compliant Physical_activity_final-ND-2015Feb10B_Page_2.jpg"/>
          <p:cNvPicPr>
            <a:picLocks noChangeAspect="1"/>
          </p:cNvPicPr>
          <p:nvPr/>
        </p:nvPicPr>
        <p:blipFill>
          <a:blip r:embed="rId4" cstate="print"/>
          <a:srcRect l="7888" t="4572" r="19142" b="32947"/>
          <a:stretch>
            <a:fillRect/>
          </a:stretch>
        </p:blipFill>
        <p:spPr>
          <a:xfrm>
            <a:off x="3275856" y="1340768"/>
            <a:ext cx="2808312" cy="2952328"/>
          </a:xfrm>
          <a:prstGeom prst="rect">
            <a:avLst/>
          </a:prstGeom>
          <a:ln>
            <a:solidFill>
              <a:schemeClr val="tx1"/>
            </a:solidFill>
          </a:ln>
        </p:spPr>
      </p:pic>
      <p:pic>
        <p:nvPicPr>
          <p:cNvPr id="11" name="Picture 10" descr="AODA Compliant Physical_activity_final-ND-2015Feb10B_Page_3.jpg"/>
          <p:cNvPicPr>
            <a:picLocks noChangeAspect="1"/>
          </p:cNvPicPr>
          <p:nvPr/>
        </p:nvPicPr>
        <p:blipFill>
          <a:blip r:embed="rId5" cstate="print"/>
          <a:srcRect l="10014" t="30951" r="6890"/>
          <a:stretch>
            <a:fillRect/>
          </a:stretch>
        </p:blipFill>
        <p:spPr>
          <a:xfrm>
            <a:off x="6084168" y="1268760"/>
            <a:ext cx="2987824" cy="3212976"/>
          </a:xfrm>
          <a:prstGeom prst="rect">
            <a:avLst/>
          </a:prstGeom>
          <a:ln>
            <a:solidFill>
              <a:schemeClr val="tx1"/>
            </a:solidFill>
          </a:ln>
        </p:spPr>
      </p:pic>
      <p:pic>
        <p:nvPicPr>
          <p:cNvPr id="10" name="Picture 9" descr="AODA Compliant Physical_activity_final-ND-2015Feb10B_Page_5.jpg"/>
          <p:cNvPicPr>
            <a:picLocks noChangeAspect="1"/>
          </p:cNvPicPr>
          <p:nvPr/>
        </p:nvPicPr>
        <p:blipFill>
          <a:blip r:embed="rId6" cstate="print"/>
          <a:srcRect l="9653" t="2984" r="7331" b="44802"/>
          <a:stretch>
            <a:fillRect/>
          </a:stretch>
        </p:blipFill>
        <p:spPr>
          <a:xfrm>
            <a:off x="1691680" y="4149080"/>
            <a:ext cx="3096344" cy="2520280"/>
          </a:xfrm>
          <a:prstGeom prst="rect">
            <a:avLst/>
          </a:prstGeom>
          <a:ln>
            <a:solidFill>
              <a:schemeClr val="tx1"/>
            </a:solidFill>
          </a:ln>
        </p:spPr>
      </p:pic>
      <p:pic>
        <p:nvPicPr>
          <p:cNvPr id="14" name="Picture 13" descr="AODA Compliant Physical_activity_final-ND-2015Feb10B_Page_4.jpg"/>
          <p:cNvPicPr>
            <a:picLocks noChangeAspect="1"/>
          </p:cNvPicPr>
          <p:nvPr/>
        </p:nvPicPr>
        <p:blipFill>
          <a:blip r:embed="rId7" cstate="print"/>
          <a:srcRect l="9946" t="34771" r="7606" b="24038"/>
          <a:stretch>
            <a:fillRect/>
          </a:stretch>
        </p:blipFill>
        <p:spPr>
          <a:xfrm>
            <a:off x="4860032" y="4437112"/>
            <a:ext cx="3410289" cy="2204864"/>
          </a:xfrm>
          <a:prstGeom prst="rect">
            <a:avLst/>
          </a:prstGeom>
          <a:ln>
            <a:solidFill>
              <a:schemeClr val="tx1"/>
            </a:solidFill>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3"/>
          <p:cNvSpPr txBox="1">
            <a:spLocks noChangeArrowheads="1"/>
          </p:cNvSpPr>
          <p:nvPr/>
        </p:nvSpPr>
        <p:spPr bwMode="auto">
          <a:xfrm>
            <a:off x="539552" y="1340768"/>
            <a:ext cx="8604448" cy="51117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180000" marR="0" lvl="1" indent="-360000" algn="l" defTabSz="914400" rtl="0" eaLnBrk="1" fontAlgn="base" latinLnBrk="0" hangingPunct="1">
              <a:lnSpc>
                <a:spcPct val="100000"/>
              </a:lnSpc>
              <a:spcBef>
                <a:spcPct val="30000"/>
              </a:spcBef>
              <a:spcAft>
                <a:spcPts val="1200"/>
              </a:spcAft>
              <a:buClrTx/>
              <a:buSzTx/>
              <a:buFontTx/>
              <a:buNone/>
              <a:tabLst/>
              <a:defRPr/>
            </a:pPr>
            <a:r>
              <a:rPr kumimoji="0" lang="en-CA" sz="2800" i="0" u="none" strike="noStrike" kern="0" cap="none" spc="0" normalizeH="0" baseline="0" noProof="0" dirty="0" smtClean="0">
                <a:ln>
                  <a:noFill/>
                </a:ln>
                <a:solidFill>
                  <a:srgbClr val="093678"/>
                </a:solidFill>
                <a:effectLst/>
                <a:uLnTx/>
                <a:uFillTx/>
                <a:latin typeface="Tahoma" pitchFamily="34" charset="0"/>
                <a:cs typeface="Tahoma" pitchFamily="34" charset="0"/>
              </a:rPr>
              <a:t>SDA</a:t>
            </a:r>
            <a:r>
              <a:rPr kumimoji="0" lang="en-CA" sz="2800" i="0" u="none" strike="noStrike" kern="0" cap="none" spc="0" normalizeH="0" noProof="0" dirty="0" smtClean="0">
                <a:ln>
                  <a:noFill/>
                </a:ln>
                <a:solidFill>
                  <a:srgbClr val="093678"/>
                </a:solidFill>
                <a:effectLst/>
                <a:uLnTx/>
                <a:uFillTx/>
                <a:latin typeface="Tahoma" pitchFamily="34" charset="0"/>
                <a:cs typeface="Tahoma" pitchFamily="34" charset="0"/>
              </a:rPr>
              <a:t> Team Meetings</a:t>
            </a:r>
            <a:endParaRPr kumimoji="0" lang="en-CA" sz="2800" i="0" u="none" strike="noStrike" kern="0" cap="none" spc="0" normalizeH="0" baseline="0" noProof="0" dirty="0" smtClean="0">
              <a:ln>
                <a:noFill/>
              </a:ln>
              <a:solidFill>
                <a:srgbClr val="093678"/>
              </a:solidFill>
              <a:effectLst/>
              <a:uLnTx/>
              <a:uFillTx/>
              <a:latin typeface="Tahoma" pitchFamily="34" charset="0"/>
              <a:cs typeface="Tahoma" pitchFamily="34" charset="0"/>
            </a:endParaRPr>
          </a:p>
          <a:p>
            <a:pPr marL="612000" marR="0" lvl="2" indent="-360000" algn="l" defTabSz="914400" rtl="0" eaLnBrk="1" fontAlgn="base" latinLnBrk="0" hangingPunct="1">
              <a:lnSpc>
                <a:spcPct val="100000"/>
              </a:lnSpc>
              <a:spcBef>
                <a:spcPct val="30000"/>
              </a:spcBef>
              <a:spcAft>
                <a:spcPts val="0"/>
              </a:spcAft>
              <a:buClrTx/>
              <a:buSzTx/>
              <a:buFont typeface="Wingdings" pitchFamily="2" charset="2"/>
              <a:buChar char="Ø"/>
              <a:tabLst/>
              <a:defRPr/>
            </a:pPr>
            <a:r>
              <a:rPr lang="en-CA" sz="2400" kern="0" dirty="0" smtClean="0">
                <a:solidFill>
                  <a:srgbClr val="093678"/>
                </a:solidFill>
                <a:latin typeface="Tahoma" pitchFamily="34" charset="0"/>
                <a:cs typeface="Tahoma" pitchFamily="34" charset="0"/>
              </a:rPr>
              <a:t>Health status profile</a:t>
            </a:r>
          </a:p>
          <a:p>
            <a:pPr marL="612000" marR="0" lvl="2" indent="-360000" algn="l" defTabSz="914400" rtl="0" eaLnBrk="1" fontAlgn="base" latinLnBrk="0" hangingPunct="1">
              <a:lnSpc>
                <a:spcPct val="100000"/>
              </a:lnSpc>
              <a:spcBef>
                <a:spcPct val="30000"/>
              </a:spcBef>
              <a:spcAft>
                <a:spcPts val="0"/>
              </a:spcAft>
              <a:buClrTx/>
              <a:buSzTx/>
              <a:buFont typeface="Wingdings" pitchFamily="2" charset="2"/>
              <a:buChar char="Ø"/>
              <a:tabLst/>
              <a:defRPr/>
            </a:pPr>
            <a:r>
              <a:rPr lang="en-CA" sz="2400" kern="0" dirty="0" smtClean="0">
                <a:solidFill>
                  <a:srgbClr val="093678"/>
                </a:solidFill>
                <a:latin typeface="Tahoma" pitchFamily="34" charset="0"/>
                <a:cs typeface="Tahoma" pitchFamily="34" charset="0"/>
              </a:rPr>
              <a:t>New data</a:t>
            </a:r>
          </a:p>
          <a:p>
            <a:pPr marL="612000" marR="0" lvl="2" indent="-360000" algn="l" defTabSz="914400" rtl="0" eaLnBrk="1" fontAlgn="base" latinLnBrk="0" hangingPunct="1">
              <a:lnSpc>
                <a:spcPct val="100000"/>
              </a:lnSpc>
              <a:spcBef>
                <a:spcPct val="30000"/>
              </a:spcBef>
              <a:spcAft>
                <a:spcPts val="0"/>
              </a:spcAft>
              <a:buClrTx/>
              <a:buSzTx/>
              <a:buFont typeface="Wingdings" pitchFamily="2" charset="2"/>
              <a:buChar char="Ø"/>
              <a:tabLst/>
              <a:defRPr/>
            </a:pPr>
            <a:r>
              <a:rPr lang="en-CA" sz="2400" kern="0" dirty="0" smtClean="0">
                <a:solidFill>
                  <a:srgbClr val="093678"/>
                </a:solidFill>
                <a:latin typeface="Tahoma" pitchFamily="34" charset="0"/>
                <a:cs typeface="Tahoma" pitchFamily="34" charset="0"/>
              </a:rPr>
              <a:t>Comparisons</a:t>
            </a:r>
          </a:p>
          <a:p>
            <a:pPr marL="612000" marR="0" lvl="2" indent="-360000" algn="l" defTabSz="914400" rtl="0" eaLnBrk="1" fontAlgn="base" latinLnBrk="0" hangingPunct="1">
              <a:lnSpc>
                <a:spcPct val="100000"/>
              </a:lnSpc>
              <a:spcBef>
                <a:spcPct val="30000"/>
              </a:spcBef>
              <a:spcAft>
                <a:spcPts val="0"/>
              </a:spcAft>
              <a:buClrTx/>
              <a:buSzTx/>
              <a:buFont typeface="Wingdings" pitchFamily="2" charset="2"/>
              <a:buChar char="Ø"/>
              <a:tabLst/>
              <a:defRPr/>
            </a:pPr>
            <a:r>
              <a:rPr lang="en-CA" sz="2400" kern="0" dirty="0" smtClean="0">
                <a:solidFill>
                  <a:srgbClr val="093678"/>
                </a:solidFill>
                <a:latin typeface="Tahoma" pitchFamily="34" charset="0"/>
                <a:cs typeface="Tahoma" pitchFamily="34" charset="0"/>
              </a:rPr>
              <a:t>Discussion </a:t>
            </a:r>
          </a:p>
          <a:p>
            <a:pPr marL="612000" marR="0" lvl="2" indent="-360000" algn="l" defTabSz="914400" rtl="0" eaLnBrk="1" fontAlgn="base" latinLnBrk="0" hangingPunct="1">
              <a:lnSpc>
                <a:spcPct val="100000"/>
              </a:lnSpc>
              <a:spcBef>
                <a:spcPct val="30000"/>
              </a:spcBef>
              <a:spcAft>
                <a:spcPts val="0"/>
              </a:spcAft>
              <a:buClrTx/>
              <a:buSzTx/>
              <a:buFontTx/>
              <a:buNone/>
              <a:tabLst/>
              <a:defRPr/>
            </a:pPr>
            <a:endParaRPr kumimoji="0" lang="en-CA" sz="2400" b="0" i="0" u="none" strike="noStrike" kern="0" cap="none" spc="0" normalizeH="0" baseline="0" noProof="0" dirty="0" smtClean="0">
              <a:ln>
                <a:noFill/>
              </a:ln>
              <a:solidFill>
                <a:srgbClr val="093678"/>
              </a:solidFill>
              <a:effectLst/>
              <a:uLnTx/>
              <a:uFillTx/>
              <a:latin typeface="Tahoma" pitchFamily="34" charset="0"/>
              <a:cs typeface="Tahoma" pitchFamily="34" charset="0"/>
            </a:endParaRPr>
          </a:p>
          <a:p>
            <a:pPr marL="460375" marR="0" lvl="1" indent="-230188" algn="l" defTabSz="914400" rtl="0" eaLnBrk="1" fontAlgn="base" latinLnBrk="0" hangingPunct="1">
              <a:lnSpc>
                <a:spcPct val="100000"/>
              </a:lnSpc>
              <a:spcBef>
                <a:spcPct val="30000"/>
              </a:spcBef>
              <a:spcAft>
                <a:spcPct val="0"/>
              </a:spcAft>
              <a:buClrTx/>
              <a:buSzTx/>
              <a:buFontTx/>
              <a:buChar char="•"/>
              <a:tabLst/>
              <a:defRPr/>
            </a:pPr>
            <a:endParaRPr kumimoji="0" lang="en-CA" sz="2400" b="0" i="0" u="none" strike="noStrike" kern="0" cap="none" spc="0" normalizeH="0" baseline="0" noProof="0" dirty="0" smtClean="0">
              <a:ln>
                <a:noFill/>
              </a:ln>
              <a:solidFill>
                <a:srgbClr val="093678"/>
              </a:solidFill>
              <a:effectLst/>
              <a:uLnTx/>
              <a:uFillTx/>
              <a:latin typeface="Tahoma" pitchFamily="34" charset="0"/>
              <a:cs typeface="Tahoma"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endParaRPr kumimoji="0" lang="en-CA" sz="2800" b="0" i="0" u="none" strike="noStrike" kern="0" cap="none" spc="0" normalizeH="0" baseline="0" noProof="0" dirty="0" smtClean="0">
              <a:ln>
                <a:noFill/>
              </a:ln>
              <a:solidFill>
                <a:srgbClr val="093678"/>
              </a:solidFill>
              <a:effectLst/>
              <a:uLnTx/>
              <a:uFillTx/>
              <a:latin typeface="Tahoma" pitchFamily="34" charset="0"/>
              <a:ea typeface="+mn-ea"/>
              <a:cs typeface="Tahoma" pitchFamily="34" charset="0"/>
            </a:endParaRPr>
          </a:p>
        </p:txBody>
      </p:sp>
      <p:sp>
        <p:nvSpPr>
          <p:cNvPr id="4" name="TextBox 11"/>
          <p:cNvSpPr txBox="1">
            <a:spLocks noChangeArrowheads="1"/>
          </p:cNvSpPr>
          <p:nvPr/>
        </p:nvSpPr>
        <p:spPr bwMode="auto">
          <a:xfrm>
            <a:off x="2051050" y="262389"/>
            <a:ext cx="6624638" cy="646331"/>
          </a:xfrm>
          <a:prstGeom prst="rect">
            <a:avLst/>
          </a:prstGeom>
          <a:noFill/>
          <a:ln w="9525">
            <a:noFill/>
            <a:miter lim="800000"/>
            <a:headEnd/>
            <a:tailEnd/>
          </a:ln>
        </p:spPr>
        <p:txBody>
          <a:bodyPr>
            <a:spAutoFit/>
          </a:bodyPr>
          <a:lstStyle/>
          <a:p>
            <a:pPr>
              <a:defRPr/>
            </a:pPr>
            <a:r>
              <a:rPr lang="en-CA" sz="3600" b="1" dirty="0" smtClean="0">
                <a:solidFill>
                  <a:schemeClr val="bg1"/>
                </a:solidFill>
                <a:latin typeface="Cambria" pitchFamily="18" charset="0"/>
              </a:rPr>
              <a:t>Health Surveillance Indicators</a:t>
            </a:r>
            <a:endParaRPr lang="en-CA" sz="3600" b="1" dirty="0">
              <a:solidFill>
                <a:schemeClr val="bg1"/>
              </a:solidFill>
              <a:latin typeface="Cambria" pitchFamily="18" charset="0"/>
            </a:endParaRPr>
          </a:p>
        </p:txBody>
      </p:sp>
      <p:pic>
        <p:nvPicPr>
          <p:cNvPr id="5" name="Picture 4" descr="work_group2_06.jpg"/>
          <p:cNvPicPr>
            <a:picLocks noChangeAspect="1"/>
          </p:cNvPicPr>
          <p:nvPr/>
        </p:nvPicPr>
        <p:blipFill>
          <a:blip r:embed="rId3" cstate="print"/>
          <a:stretch>
            <a:fillRect/>
          </a:stretch>
        </p:blipFill>
        <p:spPr>
          <a:xfrm>
            <a:off x="0" y="4055806"/>
            <a:ext cx="9144000" cy="2802194"/>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11"/>
          <p:cNvSpPr txBox="1">
            <a:spLocks noChangeArrowheads="1"/>
          </p:cNvSpPr>
          <p:nvPr/>
        </p:nvSpPr>
        <p:spPr bwMode="auto">
          <a:xfrm>
            <a:off x="2051050" y="260350"/>
            <a:ext cx="6624638" cy="708025"/>
          </a:xfrm>
          <a:prstGeom prst="rect">
            <a:avLst/>
          </a:prstGeom>
          <a:noFill/>
          <a:ln w="9525">
            <a:noFill/>
            <a:miter lim="800000"/>
            <a:headEnd/>
            <a:tailEnd/>
          </a:ln>
        </p:spPr>
        <p:txBody>
          <a:bodyPr>
            <a:spAutoFit/>
          </a:bodyPr>
          <a:lstStyle/>
          <a:p>
            <a:pPr>
              <a:defRPr/>
            </a:pPr>
            <a:endParaRPr lang="en-CA" sz="4000" b="1" dirty="0">
              <a:solidFill>
                <a:schemeClr val="bg1"/>
              </a:solidFill>
              <a:latin typeface="+mj-lt"/>
            </a:endParaRPr>
          </a:p>
        </p:txBody>
      </p:sp>
      <p:sp>
        <p:nvSpPr>
          <p:cNvPr id="4" name="TextBox 11"/>
          <p:cNvSpPr txBox="1">
            <a:spLocks noChangeArrowheads="1"/>
          </p:cNvSpPr>
          <p:nvPr/>
        </p:nvSpPr>
        <p:spPr bwMode="auto">
          <a:xfrm>
            <a:off x="1979712" y="260648"/>
            <a:ext cx="6624638" cy="646331"/>
          </a:xfrm>
          <a:prstGeom prst="rect">
            <a:avLst/>
          </a:prstGeom>
          <a:noFill/>
          <a:ln w="9525">
            <a:noFill/>
            <a:miter lim="800000"/>
            <a:headEnd/>
            <a:tailEnd/>
          </a:ln>
        </p:spPr>
        <p:txBody>
          <a:bodyPr>
            <a:spAutoFit/>
          </a:bodyPr>
          <a:lstStyle/>
          <a:p>
            <a:pPr>
              <a:defRPr/>
            </a:pPr>
            <a:r>
              <a:rPr lang="en-CA" sz="3600" b="1" dirty="0" smtClean="0">
                <a:solidFill>
                  <a:schemeClr val="bg1"/>
                </a:solidFill>
                <a:latin typeface="Cambria" pitchFamily="18" charset="0"/>
              </a:rPr>
              <a:t>Key Health Status Information</a:t>
            </a:r>
            <a:endParaRPr lang="en-CA" sz="3600" b="1" dirty="0">
              <a:solidFill>
                <a:schemeClr val="bg1"/>
              </a:solidFill>
              <a:latin typeface="Cambria" pitchFamily="18" charset="0"/>
            </a:endParaRPr>
          </a:p>
        </p:txBody>
      </p:sp>
      <p:pic>
        <p:nvPicPr>
          <p:cNvPr id="6" name="Picture 5" descr="healthylifestyle.jpg"/>
          <p:cNvPicPr>
            <a:picLocks noChangeAspect="1"/>
          </p:cNvPicPr>
          <p:nvPr/>
        </p:nvPicPr>
        <p:blipFill>
          <a:blip r:embed="rId3" cstate="print"/>
          <a:stretch>
            <a:fillRect/>
          </a:stretch>
        </p:blipFill>
        <p:spPr>
          <a:xfrm>
            <a:off x="4211960" y="3356992"/>
            <a:ext cx="4506307" cy="3174898"/>
          </a:xfrm>
          <a:prstGeom prst="rect">
            <a:avLst/>
          </a:prstGeom>
          <a:ln w="28575">
            <a:solidFill>
              <a:srgbClr val="093678"/>
            </a:solidFill>
          </a:ln>
        </p:spPr>
      </p:pic>
      <p:sp>
        <p:nvSpPr>
          <p:cNvPr id="8" name="Rectangle 3"/>
          <p:cNvSpPr txBox="1">
            <a:spLocks noChangeArrowheads="1"/>
          </p:cNvSpPr>
          <p:nvPr/>
        </p:nvSpPr>
        <p:spPr bwMode="auto">
          <a:xfrm>
            <a:off x="323850" y="1557338"/>
            <a:ext cx="8569325" cy="51117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180000" marR="0" lvl="1" indent="-360000" algn="l" defTabSz="914400" rtl="0" eaLnBrk="1" fontAlgn="base" latinLnBrk="0" hangingPunct="1">
              <a:lnSpc>
                <a:spcPct val="100000"/>
              </a:lnSpc>
              <a:spcBef>
                <a:spcPct val="30000"/>
              </a:spcBef>
              <a:spcAft>
                <a:spcPts val="1200"/>
              </a:spcAft>
              <a:buClrTx/>
              <a:buSzTx/>
              <a:buFontTx/>
              <a:buNone/>
              <a:tabLst/>
              <a:defRPr/>
            </a:pPr>
            <a:r>
              <a:rPr lang="en-CA" sz="2800" kern="0" dirty="0" smtClean="0">
                <a:solidFill>
                  <a:srgbClr val="093678"/>
                </a:solidFill>
                <a:latin typeface="Tahoma" pitchFamily="34" charset="0"/>
                <a:cs typeface="Tahoma" pitchFamily="34" charset="0"/>
              </a:rPr>
              <a:t>Modifiable Risk Factors for Chronic Disease</a:t>
            </a:r>
            <a:r>
              <a:rPr kumimoji="0" lang="en-CA" sz="2800" b="0" i="0" u="none" strike="noStrike" kern="0" cap="none" spc="0" normalizeH="0" baseline="0" noProof="0" dirty="0" smtClean="0">
                <a:ln>
                  <a:noFill/>
                </a:ln>
                <a:solidFill>
                  <a:srgbClr val="093678"/>
                </a:solidFill>
                <a:effectLst/>
                <a:uLnTx/>
                <a:uFillTx/>
                <a:latin typeface="Tahoma" pitchFamily="34" charset="0"/>
                <a:cs typeface="Tahoma" pitchFamily="34" charset="0"/>
              </a:rPr>
              <a:t>:</a:t>
            </a:r>
          </a:p>
          <a:p>
            <a:pPr marL="612000" marR="0" lvl="2" indent="-360000" algn="l" defTabSz="914400" rtl="0" eaLnBrk="1" fontAlgn="base" latinLnBrk="0" hangingPunct="1">
              <a:lnSpc>
                <a:spcPct val="100000"/>
              </a:lnSpc>
              <a:spcBef>
                <a:spcPct val="30000"/>
              </a:spcBef>
              <a:spcAft>
                <a:spcPts val="0"/>
              </a:spcAft>
              <a:buClrTx/>
              <a:buSzTx/>
              <a:buFont typeface="Wingdings" pitchFamily="2" charset="2"/>
              <a:buChar char="Ø"/>
              <a:tabLst/>
              <a:defRPr/>
            </a:pPr>
            <a:r>
              <a:rPr lang="en-CA" sz="2400" kern="0" dirty="0" smtClean="0">
                <a:solidFill>
                  <a:srgbClr val="093678"/>
                </a:solidFill>
                <a:latin typeface="Tahoma" pitchFamily="34" charset="0"/>
                <a:cs typeface="Tahoma" pitchFamily="34" charset="0"/>
              </a:rPr>
              <a:t>Smoking</a:t>
            </a:r>
          </a:p>
          <a:p>
            <a:pPr marL="612000" marR="0" lvl="2" indent="-360000" algn="l" defTabSz="914400" rtl="0" eaLnBrk="1" fontAlgn="base" latinLnBrk="0" hangingPunct="1">
              <a:lnSpc>
                <a:spcPct val="100000"/>
              </a:lnSpc>
              <a:spcBef>
                <a:spcPct val="30000"/>
              </a:spcBef>
              <a:spcAft>
                <a:spcPts val="0"/>
              </a:spcAft>
              <a:buClrTx/>
              <a:buSzTx/>
              <a:buFont typeface="Wingdings" pitchFamily="2" charset="2"/>
              <a:buChar char="Ø"/>
              <a:tabLst/>
              <a:defRPr/>
            </a:pPr>
            <a:r>
              <a:rPr kumimoji="0" lang="en-CA" sz="2400" b="0" i="0" u="none" strike="noStrike" kern="0" cap="none" spc="0" normalizeH="0" baseline="0" noProof="0" dirty="0" smtClean="0">
                <a:ln>
                  <a:noFill/>
                </a:ln>
                <a:solidFill>
                  <a:srgbClr val="093678"/>
                </a:solidFill>
                <a:effectLst/>
                <a:uLnTx/>
                <a:uFillTx/>
                <a:latin typeface="Tahoma" pitchFamily="34" charset="0"/>
                <a:cs typeface="Tahoma" pitchFamily="34" charset="0"/>
              </a:rPr>
              <a:t>Physical</a:t>
            </a:r>
            <a:r>
              <a:rPr kumimoji="0" lang="en-CA" sz="2400" b="0" i="0" u="none" strike="noStrike" kern="0" cap="none" spc="0" normalizeH="0" noProof="0" dirty="0" smtClean="0">
                <a:ln>
                  <a:noFill/>
                </a:ln>
                <a:solidFill>
                  <a:srgbClr val="093678"/>
                </a:solidFill>
                <a:effectLst/>
                <a:uLnTx/>
                <a:uFillTx/>
                <a:latin typeface="Tahoma" pitchFamily="34" charset="0"/>
                <a:cs typeface="Tahoma" pitchFamily="34" charset="0"/>
              </a:rPr>
              <a:t> Activity</a:t>
            </a:r>
          </a:p>
          <a:p>
            <a:pPr marL="612000" marR="0" lvl="2" indent="-360000" algn="l" defTabSz="914400" rtl="0" eaLnBrk="1" fontAlgn="base" latinLnBrk="0" hangingPunct="1">
              <a:lnSpc>
                <a:spcPct val="100000"/>
              </a:lnSpc>
              <a:spcBef>
                <a:spcPct val="30000"/>
              </a:spcBef>
              <a:spcAft>
                <a:spcPts val="0"/>
              </a:spcAft>
              <a:buClrTx/>
              <a:buSzTx/>
              <a:buFont typeface="Wingdings" pitchFamily="2" charset="2"/>
              <a:buChar char="Ø"/>
              <a:tabLst/>
              <a:defRPr/>
            </a:pPr>
            <a:r>
              <a:rPr lang="en-CA" sz="2400" kern="0" baseline="0" dirty="0" smtClean="0">
                <a:solidFill>
                  <a:srgbClr val="093678"/>
                </a:solidFill>
                <a:latin typeface="Tahoma" pitchFamily="34" charset="0"/>
                <a:cs typeface="Tahoma" pitchFamily="34" charset="0"/>
              </a:rPr>
              <a:t>Sedentary Behaviour</a:t>
            </a:r>
          </a:p>
          <a:p>
            <a:pPr marL="612000" marR="0" lvl="2" indent="-360000" algn="l" defTabSz="914400" rtl="0" eaLnBrk="1" fontAlgn="base" latinLnBrk="0" hangingPunct="1">
              <a:lnSpc>
                <a:spcPct val="100000"/>
              </a:lnSpc>
              <a:spcBef>
                <a:spcPct val="30000"/>
              </a:spcBef>
              <a:spcAft>
                <a:spcPts val="0"/>
              </a:spcAft>
              <a:buClrTx/>
              <a:buSzTx/>
              <a:buFont typeface="Wingdings" pitchFamily="2" charset="2"/>
              <a:buChar char="Ø"/>
              <a:tabLst/>
              <a:defRPr/>
            </a:pPr>
            <a:r>
              <a:rPr lang="en-CA" sz="2400" kern="0" dirty="0" smtClean="0">
                <a:solidFill>
                  <a:srgbClr val="093678"/>
                </a:solidFill>
                <a:latin typeface="Tahoma" pitchFamily="34" charset="0"/>
                <a:cs typeface="Tahoma" pitchFamily="34" charset="0"/>
              </a:rPr>
              <a:t>Eating Behaviour</a:t>
            </a:r>
          </a:p>
          <a:p>
            <a:pPr marL="612000" marR="0" lvl="2" indent="-360000" algn="l" defTabSz="914400" rtl="0" eaLnBrk="1" fontAlgn="base" latinLnBrk="0" hangingPunct="1">
              <a:lnSpc>
                <a:spcPct val="100000"/>
              </a:lnSpc>
              <a:spcBef>
                <a:spcPct val="30000"/>
              </a:spcBef>
              <a:spcAft>
                <a:spcPts val="0"/>
              </a:spcAft>
              <a:buClrTx/>
              <a:buSzTx/>
              <a:buFont typeface="Wingdings" pitchFamily="2" charset="2"/>
              <a:buChar char="Ø"/>
              <a:tabLst/>
              <a:defRPr/>
            </a:pPr>
            <a:r>
              <a:rPr kumimoji="0" lang="en-CA" sz="2400" b="0" i="0" u="none" strike="noStrike" kern="0" cap="none" spc="0" normalizeH="0" baseline="0" noProof="0" dirty="0" smtClean="0">
                <a:ln>
                  <a:noFill/>
                </a:ln>
                <a:solidFill>
                  <a:srgbClr val="093678"/>
                </a:solidFill>
                <a:effectLst/>
                <a:uLnTx/>
                <a:uFillTx/>
                <a:latin typeface="Tahoma" pitchFamily="34" charset="0"/>
                <a:cs typeface="Tahoma" pitchFamily="34" charset="0"/>
              </a:rPr>
              <a:t>Body</a:t>
            </a:r>
            <a:r>
              <a:rPr kumimoji="0" lang="en-CA" sz="2400" b="0" i="0" u="none" strike="noStrike" kern="0" cap="none" spc="0" normalizeH="0" noProof="0" dirty="0" smtClean="0">
                <a:ln>
                  <a:noFill/>
                </a:ln>
                <a:solidFill>
                  <a:srgbClr val="093678"/>
                </a:solidFill>
                <a:effectLst/>
                <a:uLnTx/>
                <a:uFillTx/>
                <a:latin typeface="Tahoma" pitchFamily="34" charset="0"/>
                <a:cs typeface="Tahoma" pitchFamily="34" charset="0"/>
              </a:rPr>
              <a:t> Mass</a:t>
            </a:r>
            <a:endParaRPr kumimoji="0" lang="en-CA" sz="2400" b="0" i="0" u="none" strike="noStrike" kern="0" cap="none" spc="0" normalizeH="0" baseline="0" noProof="0" dirty="0" smtClean="0">
              <a:ln>
                <a:noFill/>
              </a:ln>
              <a:solidFill>
                <a:srgbClr val="093678"/>
              </a:solidFill>
              <a:effectLst/>
              <a:uLnTx/>
              <a:uFillTx/>
              <a:latin typeface="Tahoma" pitchFamily="34" charset="0"/>
              <a:cs typeface="Tahoma" pitchFamily="34" charset="0"/>
            </a:endParaRPr>
          </a:p>
          <a:p>
            <a:pPr marL="612000" marR="0" lvl="2" indent="-360000" algn="l" defTabSz="914400" rtl="0" eaLnBrk="1" fontAlgn="base" latinLnBrk="0" hangingPunct="1">
              <a:lnSpc>
                <a:spcPct val="100000"/>
              </a:lnSpc>
              <a:spcBef>
                <a:spcPct val="30000"/>
              </a:spcBef>
              <a:spcAft>
                <a:spcPts val="0"/>
              </a:spcAft>
              <a:buClrTx/>
              <a:buSzTx/>
              <a:buFontTx/>
              <a:buNone/>
              <a:tabLst/>
              <a:defRPr/>
            </a:pPr>
            <a:endParaRPr kumimoji="0" lang="en-CA" sz="2400" b="0" i="0" u="none" strike="noStrike" kern="0" cap="none" spc="0" normalizeH="0" baseline="0" noProof="0" dirty="0" smtClean="0">
              <a:ln>
                <a:noFill/>
              </a:ln>
              <a:solidFill>
                <a:srgbClr val="093678"/>
              </a:solidFill>
              <a:effectLst/>
              <a:uLnTx/>
              <a:uFillTx/>
              <a:latin typeface="Tahoma" pitchFamily="34" charset="0"/>
              <a:cs typeface="Tahoma" pitchFamily="34" charset="0"/>
            </a:endParaRPr>
          </a:p>
          <a:p>
            <a:pPr marL="460375" marR="0" lvl="1" indent="-230188" algn="l" defTabSz="914400" rtl="0" eaLnBrk="1" fontAlgn="base" latinLnBrk="0" hangingPunct="1">
              <a:lnSpc>
                <a:spcPct val="100000"/>
              </a:lnSpc>
              <a:spcBef>
                <a:spcPct val="30000"/>
              </a:spcBef>
              <a:spcAft>
                <a:spcPct val="0"/>
              </a:spcAft>
              <a:buClrTx/>
              <a:buSzTx/>
              <a:buFontTx/>
              <a:buChar char="•"/>
              <a:tabLst/>
              <a:defRPr/>
            </a:pPr>
            <a:endParaRPr kumimoji="0" lang="en-CA" sz="2400" b="0" i="0" u="none" strike="noStrike" kern="0" cap="none" spc="0" normalizeH="0" baseline="0" noProof="0" dirty="0" smtClean="0">
              <a:ln>
                <a:noFill/>
              </a:ln>
              <a:solidFill>
                <a:srgbClr val="093678"/>
              </a:solidFill>
              <a:effectLst/>
              <a:uLnTx/>
              <a:uFillTx/>
              <a:latin typeface="Tahoma" pitchFamily="34" charset="0"/>
              <a:cs typeface="Tahoma"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endParaRPr kumimoji="0" lang="en-CA" sz="2800" b="0" i="0" u="none" strike="noStrike" kern="0" cap="none" spc="0" normalizeH="0" baseline="0" noProof="0" dirty="0" smtClean="0">
              <a:ln>
                <a:noFill/>
              </a:ln>
              <a:solidFill>
                <a:srgbClr val="093678"/>
              </a:solidFill>
              <a:effectLst/>
              <a:uLnTx/>
              <a:uFillTx/>
              <a:latin typeface="Tahoma" pitchFamily="34" charset="0"/>
              <a:ea typeface="+mn-ea"/>
              <a:cs typeface="Tahoma"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3"/>
          <p:cNvSpPr>
            <a:spLocks noGrp="1" noChangeArrowheads="1"/>
          </p:cNvSpPr>
          <p:nvPr>
            <p:ph type="body" idx="4294967295"/>
          </p:nvPr>
        </p:nvSpPr>
        <p:spPr>
          <a:xfrm>
            <a:off x="323850" y="1557338"/>
            <a:ext cx="8569325" cy="5111750"/>
          </a:xfrm>
        </p:spPr>
        <p:txBody>
          <a:bodyPr/>
          <a:lstStyle/>
          <a:p>
            <a:pPr marL="180000" lvl="1" indent="-360000" eaLnBrk="1" hangingPunct="1">
              <a:spcBef>
                <a:spcPct val="30000"/>
              </a:spcBef>
              <a:spcAft>
                <a:spcPts val="1200"/>
              </a:spcAft>
              <a:buFontTx/>
              <a:buNone/>
              <a:defRPr/>
            </a:pPr>
            <a:r>
              <a:rPr lang="en-CA" sz="2800" dirty="0" smtClean="0">
                <a:latin typeface="Tahoma" pitchFamily="34" charset="0"/>
                <a:cs typeface="Tahoma" pitchFamily="34" charset="0"/>
              </a:rPr>
              <a:t>Administrative and Registry Data</a:t>
            </a:r>
          </a:p>
          <a:p>
            <a:pPr marL="612000" lvl="2" indent="-360000" eaLnBrk="1" hangingPunct="1">
              <a:spcBef>
                <a:spcPct val="30000"/>
              </a:spcBef>
              <a:spcAft>
                <a:spcPts val="0"/>
              </a:spcAft>
              <a:buFont typeface="Wingdings" pitchFamily="2" charset="2"/>
              <a:buChar char="Ø"/>
              <a:defRPr/>
            </a:pPr>
            <a:r>
              <a:rPr lang="en-CA" dirty="0" smtClean="0">
                <a:latin typeface="Tahoma" pitchFamily="34" charset="0"/>
                <a:cs typeface="Tahoma" pitchFamily="34" charset="0"/>
              </a:rPr>
              <a:t>Diseases</a:t>
            </a:r>
          </a:p>
          <a:p>
            <a:pPr marL="612000" lvl="2" indent="-360000" eaLnBrk="1" hangingPunct="1">
              <a:spcBef>
                <a:spcPct val="30000"/>
              </a:spcBef>
              <a:spcAft>
                <a:spcPts val="0"/>
              </a:spcAft>
              <a:buFont typeface="Wingdings" pitchFamily="2" charset="2"/>
              <a:buChar char="Ø"/>
              <a:defRPr/>
            </a:pPr>
            <a:r>
              <a:rPr lang="en-CA" dirty="0" smtClean="0">
                <a:latin typeface="Tahoma" pitchFamily="34" charset="0"/>
                <a:cs typeface="Tahoma" pitchFamily="34" charset="0"/>
              </a:rPr>
              <a:t>Incidence, hospitalization, mortality</a:t>
            </a:r>
          </a:p>
          <a:p>
            <a:pPr marL="612000" lvl="2" indent="-360000" eaLnBrk="1" hangingPunct="1">
              <a:spcBef>
                <a:spcPct val="30000"/>
              </a:spcBef>
              <a:spcAft>
                <a:spcPts val="0"/>
              </a:spcAft>
              <a:buFont typeface="Wingdings" pitchFamily="2" charset="2"/>
              <a:buChar char="Ø"/>
              <a:defRPr/>
            </a:pPr>
            <a:r>
              <a:rPr lang="en-CA" dirty="0" smtClean="0">
                <a:latin typeface="Tahoma" pitchFamily="34" charset="0"/>
                <a:cs typeface="Tahoma" pitchFamily="34" charset="0"/>
              </a:rPr>
              <a:t>Good for small area analysis</a:t>
            </a:r>
          </a:p>
          <a:p>
            <a:pPr marL="612000" lvl="2" indent="-360000" eaLnBrk="1" hangingPunct="1">
              <a:spcBef>
                <a:spcPct val="30000"/>
              </a:spcBef>
              <a:spcAft>
                <a:spcPts val="0"/>
              </a:spcAft>
              <a:buFont typeface="Wingdings" pitchFamily="2" charset="2"/>
              <a:buChar char="Ø"/>
              <a:defRPr/>
            </a:pPr>
            <a:endParaRPr lang="en-CA" sz="2000" dirty="0" smtClean="0">
              <a:latin typeface="Tahoma" pitchFamily="34" charset="0"/>
              <a:cs typeface="Tahoma" pitchFamily="34" charset="0"/>
            </a:endParaRPr>
          </a:p>
          <a:p>
            <a:pPr marL="180000" lvl="1" indent="-360000" eaLnBrk="1" hangingPunct="1">
              <a:spcBef>
                <a:spcPts val="600"/>
              </a:spcBef>
              <a:spcAft>
                <a:spcPts val="1200"/>
              </a:spcAft>
              <a:buNone/>
              <a:defRPr/>
            </a:pPr>
            <a:r>
              <a:rPr lang="en-CA" sz="2800" dirty="0" smtClean="0">
                <a:latin typeface="Tahoma" pitchFamily="34" charset="0"/>
                <a:cs typeface="Tahoma" pitchFamily="34" charset="0"/>
              </a:rPr>
              <a:t>Survey Data</a:t>
            </a:r>
            <a:endParaRPr lang="en-CA" dirty="0" smtClean="0">
              <a:latin typeface="Tahoma" pitchFamily="34" charset="0"/>
              <a:cs typeface="Tahoma" pitchFamily="34" charset="0"/>
            </a:endParaRPr>
          </a:p>
          <a:p>
            <a:pPr marL="612000" lvl="2" indent="-360000" eaLnBrk="1" hangingPunct="1">
              <a:spcBef>
                <a:spcPct val="30000"/>
              </a:spcBef>
              <a:spcAft>
                <a:spcPts val="0"/>
              </a:spcAft>
              <a:buFont typeface="Wingdings" pitchFamily="2" charset="2"/>
              <a:buChar char="Ø"/>
              <a:defRPr/>
            </a:pPr>
            <a:r>
              <a:rPr lang="en-CA" dirty="0" smtClean="0">
                <a:latin typeface="Tahoma" pitchFamily="34" charset="0"/>
                <a:cs typeface="Tahoma" pitchFamily="34" charset="0"/>
              </a:rPr>
              <a:t>Risk Factors</a:t>
            </a:r>
          </a:p>
          <a:p>
            <a:pPr marL="612000" lvl="2" indent="-360000" eaLnBrk="1" hangingPunct="1">
              <a:spcBef>
                <a:spcPct val="30000"/>
              </a:spcBef>
              <a:spcAft>
                <a:spcPts val="0"/>
              </a:spcAft>
              <a:buFont typeface="Wingdings" pitchFamily="2" charset="2"/>
              <a:buChar char="Ø"/>
              <a:defRPr/>
            </a:pPr>
            <a:r>
              <a:rPr lang="en-CA" dirty="0" smtClean="0">
                <a:latin typeface="Tahoma" pitchFamily="34" charset="0"/>
                <a:cs typeface="Tahoma" pitchFamily="34" charset="0"/>
              </a:rPr>
              <a:t>Prevalence</a:t>
            </a:r>
          </a:p>
          <a:p>
            <a:pPr marL="612000" lvl="2" indent="-360000" eaLnBrk="1" hangingPunct="1">
              <a:spcBef>
                <a:spcPct val="30000"/>
              </a:spcBef>
              <a:spcAft>
                <a:spcPts val="0"/>
              </a:spcAft>
              <a:buFont typeface="Wingdings" pitchFamily="2" charset="2"/>
              <a:buChar char="Ø"/>
              <a:defRPr/>
            </a:pPr>
            <a:r>
              <a:rPr lang="en-CA" dirty="0" smtClean="0">
                <a:latin typeface="Tahoma" pitchFamily="34" charset="0"/>
                <a:cs typeface="Tahoma" pitchFamily="34" charset="0"/>
              </a:rPr>
              <a:t>Questionable for  </a:t>
            </a:r>
          </a:p>
          <a:p>
            <a:pPr marL="612000" lvl="2" indent="-360000" eaLnBrk="1" hangingPunct="1">
              <a:spcBef>
                <a:spcPts val="0"/>
              </a:spcBef>
              <a:spcAft>
                <a:spcPts val="0"/>
              </a:spcAft>
              <a:buNone/>
              <a:defRPr/>
            </a:pPr>
            <a:r>
              <a:rPr lang="en-CA" dirty="0" smtClean="0">
                <a:latin typeface="Tahoma" pitchFamily="34" charset="0"/>
                <a:cs typeface="Tahoma" pitchFamily="34" charset="0"/>
              </a:rPr>
              <a:t>	small area analysis</a:t>
            </a:r>
          </a:p>
          <a:p>
            <a:pPr marL="612000" lvl="2" indent="-360000" eaLnBrk="1" hangingPunct="1">
              <a:spcBef>
                <a:spcPct val="30000"/>
              </a:spcBef>
              <a:spcAft>
                <a:spcPts val="0"/>
              </a:spcAft>
              <a:buFont typeface="Wingdings" pitchFamily="2" charset="2"/>
              <a:buChar char="Ø"/>
              <a:defRPr/>
            </a:pPr>
            <a:endParaRPr lang="en-CA" dirty="0" smtClean="0">
              <a:latin typeface="Tahoma" pitchFamily="34" charset="0"/>
              <a:cs typeface="Tahoma" pitchFamily="34" charset="0"/>
            </a:endParaRPr>
          </a:p>
          <a:p>
            <a:pPr marL="612000" lvl="2" indent="-360000" eaLnBrk="1" hangingPunct="1">
              <a:spcBef>
                <a:spcPct val="30000"/>
              </a:spcBef>
              <a:spcAft>
                <a:spcPts val="0"/>
              </a:spcAft>
              <a:buFontTx/>
              <a:buNone/>
              <a:defRPr/>
            </a:pPr>
            <a:endParaRPr lang="en-CA" dirty="0" smtClean="0">
              <a:latin typeface="Tahoma" pitchFamily="34" charset="0"/>
              <a:cs typeface="Tahoma" pitchFamily="34" charset="0"/>
            </a:endParaRPr>
          </a:p>
          <a:p>
            <a:pPr lvl="1" eaLnBrk="1" hangingPunct="1">
              <a:spcBef>
                <a:spcPct val="30000"/>
              </a:spcBef>
              <a:defRPr/>
            </a:pPr>
            <a:endParaRPr lang="en-CA" sz="2400" dirty="0" smtClean="0">
              <a:latin typeface="Tahoma" pitchFamily="34" charset="0"/>
              <a:cs typeface="Tahoma" pitchFamily="34" charset="0"/>
            </a:endParaRPr>
          </a:p>
          <a:p>
            <a:pPr eaLnBrk="1" hangingPunct="1">
              <a:spcBef>
                <a:spcPct val="30000"/>
              </a:spcBef>
              <a:defRPr/>
            </a:pPr>
            <a:endParaRPr lang="en-CA" sz="2800" dirty="0" smtClean="0">
              <a:latin typeface="Tahoma" pitchFamily="34" charset="0"/>
              <a:cs typeface="Tahoma" pitchFamily="34" charset="0"/>
            </a:endParaRPr>
          </a:p>
        </p:txBody>
      </p:sp>
      <p:sp>
        <p:nvSpPr>
          <p:cNvPr id="5" name="TextBox 11"/>
          <p:cNvSpPr txBox="1">
            <a:spLocks noChangeArrowheads="1"/>
          </p:cNvSpPr>
          <p:nvPr/>
        </p:nvSpPr>
        <p:spPr bwMode="auto">
          <a:xfrm>
            <a:off x="2051050" y="260350"/>
            <a:ext cx="6624638" cy="646331"/>
          </a:xfrm>
          <a:prstGeom prst="rect">
            <a:avLst/>
          </a:prstGeom>
          <a:noFill/>
          <a:ln w="9525">
            <a:noFill/>
            <a:miter lim="800000"/>
            <a:headEnd/>
            <a:tailEnd/>
          </a:ln>
        </p:spPr>
        <p:txBody>
          <a:bodyPr>
            <a:spAutoFit/>
          </a:bodyPr>
          <a:lstStyle/>
          <a:p>
            <a:pPr>
              <a:defRPr/>
            </a:pPr>
            <a:r>
              <a:rPr lang="en-CA" sz="3600" b="1" dirty="0" smtClean="0">
                <a:solidFill>
                  <a:schemeClr val="bg1"/>
                </a:solidFill>
                <a:latin typeface="Cambria" pitchFamily="18" charset="0"/>
              </a:rPr>
              <a:t>Data Sources</a:t>
            </a:r>
            <a:endParaRPr lang="en-CA" sz="3600" b="1" dirty="0">
              <a:solidFill>
                <a:schemeClr val="bg1"/>
              </a:solidFill>
              <a:latin typeface="Cambria" pitchFamily="18" charset="0"/>
            </a:endParaRPr>
          </a:p>
        </p:txBody>
      </p:sp>
      <p:pic>
        <p:nvPicPr>
          <p:cNvPr id="4" name="Picture 3" descr="spreadheet.jpg"/>
          <p:cNvPicPr>
            <a:picLocks noChangeAspect="1"/>
          </p:cNvPicPr>
          <p:nvPr/>
        </p:nvPicPr>
        <p:blipFill>
          <a:blip r:embed="rId3" cstate="print"/>
          <a:stretch>
            <a:fillRect/>
          </a:stretch>
        </p:blipFill>
        <p:spPr>
          <a:xfrm>
            <a:off x="3997736" y="4005064"/>
            <a:ext cx="4496392" cy="2276653"/>
          </a:xfrm>
          <a:prstGeom prst="rect">
            <a:avLst/>
          </a:prstGeom>
          <a:ln w="28575">
            <a:solidFill>
              <a:srgbClr val="093678"/>
            </a:solidFill>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ampling.jpg"/>
          <p:cNvPicPr>
            <a:picLocks noChangeAspect="1"/>
          </p:cNvPicPr>
          <p:nvPr/>
        </p:nvPicPr>
        <p:blipFill>
          <a:blip r:embed="rId3" cstate="print"/>
          <a:stretch>
            <a:fillRect/>
          </a:stretch>
        </p:blipFill>
        <p:spPr>
          <a:xfrm>
            <a:off x="5292080" y="1700808"/>
            <a:ext cx="3517900" cy="4572000"/>
          </a:xfrm>
          <a:prstGeom prst="rect">
            <a:avLst/>
          </a:prstGeom>
        </p:spPr>
      </p:pic>
      <p:sp>
        <p:nvSpPr>
          <p:cNvPr id="17410" name="Rectangle 3"/>
          <p:cNvSpPr>
            <a:spLocks noGrp="1" noChangeArrowheads="1"/>
          </p:cNvSpPr>
          <p:nvPr>
            <p:ph type="body" idx="4294967295"/>
          </p:nvPr>
        </p:nvSpPr>
        <p:spPr>
          <a:xfrm>
            <a:off x="323850" y="1557338"/>
            <a:ext cx="8569325" cy="5111750"/>
          </a:xfrm>
        </p:spPr>
        <p:txBody>
          <a:bodyPr/>
          <a:lstStyle/>
          <a:p>
            <a:pPr marL="180000" lvl="1" indent="-360000" eaLnBrk="1" hangingPunct="1">
              <a:spcBef>
                <a:spcPct val="30000"/>
              </a:spcBef>
              <a:spcAft>
                <a:spcPts val="600"/>
              </a:spcAft>
              <a:buFontTx/>
              <a:buNone/>
              <a:defRPr/>
            </a:pPr>
            <a:r>
              <a:rPr lang="en-CA" sz="2800" dirty="0" smtClean="0">
                <a:latin typeface="Tahoma" pitchFamily="34" charset="0"/>
                <a:cs typeface="Tahoma" pitchFamily="34" charset="0"/>
              </a:rPr>
              <a:t>Smaller sample size</a:t>
            </a:r>
          </a:p>
          <a:p>
            <a:pPr marL="612000" lvl="2" indent="-360000" eaLnBrk="1" hangingPunct="1">
              <a:spcBef>
                <a:spcPct val="30000"/>
              </a:spcBef>
              <a:spcAft>
                <a:spcPts val="1200"/>
              </a:spcAft>
              <a:buFont typeface="Wingdings" pitchFamily="2" charset="2"/>
              <a:buChar char="Ø"/>
              <a:defRPr/>
            </a:pPr>
            <a:r>
              <a:rPr lang="en-CA" dirty="0" smtClean="0">
                <a:latin typeface="Tahoma" pitchFamily="34" charset="0"/>
                <a:cs typeface="Tahoma" pitchFamily="34" charset="0"/>
              </a:rPr>
              <a:t>Less precise estimates (wide CIs!)</a:t>
            </a:r>
          </a:p>
          <a:p>
            <a:pPr marL="180000" lvl="1" indent="-360000" eaLnBrk="1" hangingPunct="1">
              <a:spcBef>
                <a:spcPct val="30000"/>
              </a:spcBef>
              <a:spcAft>
                <a:spcPts val="600"/>
              </a:spcAft>
              <a:buFontTx/>
              <a:buNone/>
              <a:defRPr/>
            </a:pPr>
            <a:r>
              <a:rPr lang="en-CA" sz="2800" dirty="0" smtClean="0">
                <a:latin typeface="Tahoma" pitchFamily="34" charset="0"/>
                <a:cs typeface="Tahoma" pitchFamily="34" charset="0"/>
              </a:rPr>
              <a:t>Variable response rates</a:t>
            </a:r>
          </a:p>
          <a:p>
            <a:pPr marL="612000" lvl="2" indent="-360000" eaLnBrk="1" hangingPunct="1">
              <a:spcBef>
                <a:spcPct val="30000"/>
              </a:spcBef>
              <a:spcAft>
                <a:spcPts val="1200"/>
              </a:spcAft>
              <a:buFont typeface="Wingdings" pitchFamily="2" charset="2"/>
              <a:buChar char="Ø"/>
              <a:defRPr/>
            </a:pPr>
            <a:r>
              <a:rPr lang="en-CA" dirty="0" smtClean="0">
                <a:latin typeface="Tahoma" pitchFamily="34" charset="0"/>
                <a:cs typeface="Tahoma" pitchFamily="34" charset="0"/>
              </a:rPr>
              <a:t>Less comparable estimates</a:t>
            </a:r>
          </a:p>
          <a:p>
            <a:pPr marL="180000" lvl="1" indent="-360000" eaLnBrk="1" hangingPunct="1">
              <a:spcBef>
                <a:spcPct val="30000"/>
              </a:spcBef>
              <a:spcAft>
                <a:spcPts val="600"/>
              </a:spcAft>
              <a:buFontTx/>
              <a:buNone/>
              <a:defRPr/>
            </a:pPr>
            <a:r>
              <a:rPr lang="en-CA" sz="2800" dirty="0" smtClean="0">
                <a:latin typeface="Tahoma" pitchFamily="34" charset="0"/>
                <a:cs typeface="Tahoma" pitchFamily="34" charset="0"/>
              </a:rPr>
              <a:t>Poorer </a:t>
            </a:r>
            <a:r>
              <a:rPr lang="en-CA" sz="2800" dirty="0" err="1" smtClean="0">
                <a:latin typeface="Tahoma" pitchFamily="34" charset="0"/>
                <a:cs typeface="Tahoma" pitchFamily="34" charset="0"/>
              </a:rPr>
              <a:t>representivity</a:t>
            </a:r>
            <a:endParaRPr lang="en-CA" sz="2800" dirty="0" smtClean="0">
              <a:latin typeface="Tahoma" pitchFamily="34" charset="0"/>
              <a:cs typeface="Tahoma" pitchFamily="34" charset="0"/>
            </a:endParaRPr>
          </a:p>
          <a:p>
            <a:pPr marL="612000" lvl="2" indent="-360000" eaLnBrk="1" hangingPunct="1">
              <a:spcBef>
                <a:spcPct val="30000"/>
              </a:spcBef>
              <a:spcAft>
                <a:spcPts val="1200"/>
              </a:spcAft>
              <a:buFont typeface="Wingdings" pitchFamily="2" charset="2"/>
              <a:buChar char="Ø"/>
              <a:defRPr/>
            </a:pPr>
            <a:r>
              <a:rPr lang="en-CA" dirty="0" smtClean="0">
                <a:latin typeface="Tahoma" pitchFamily="34" charset="0"/>
                <a:cs typeface="Tahoma" pitchFamily="34" charset="0"/>
              </a:rPr>
              <a:t>Less accurate estimates</a:t>
            </a:r>
          </a:p>
          <a:p>
            <a:pPr marL="612000" lvl="2" indent="-360000" eaLnBrk="1" hangingPunct="1">
              <a:spcBef>
                <a:spcPct val="30000"/>
              </a:spcBef>
              <a:spcAft>
                <a:spcPts val="0"/>
              </a:spcAft>
              <a:buFont typeface="Wingdings" pitchFamily="2" charset="2"/>
              <a:buChar char="Ø"/>
              <a:defRPr/>
            </a:pPr>
            <a:endParaRPr lang="en-CA" dirty="0" smtClean="0">
              <a:latin typeface="Tahoma" pitchFamily="34" charset="0"/>
              <a:cs typeface="Tahoma" pitchFamily="34" charset="0"/>
            </a:endParaRPr>
          </a:p>
          <a:p>
            <a:pPr marL="612000" lvl="2" indent="-360000" eaLnBrk="1" hangingPunct="1">
              <a:spcBef>
                <a:spcPct val="30000"/>
              </a:spcBef>
              <a:spcAft>
                <a:spcPts val="0"/>
              </a:spcAft>
              <a:buNone/>
              <a:defRPr/>
            </a:pPr>
            <a:endParaRPr lang="en-CA" dirty="0" smtClean="0">
              <a:latin typeface="Tahoma" pitchFamily="34" charset="0"/>
              <a:cs typeface="Tahoma" pitchFamily="34" charset="0"/>
            </a:endParaRPr>
          </a:p>
          <a:p>
            <a:pPr marL="612000" lvl="2" indent="-360000" eaLnBrk="1" hangingPunct="1">
              <a:spcBef>
                <a:spcPct val="30000"/>
              </a:spcBef>
              <a:spcAft>
                <a:spcPts val="0"/>
              </a:spcAft>
              <a:buFontTx/>
              <a:buNone/>
              <a:defRPr/>
            </a:pPr>
            <a:endParaRPr lang="en-CA" dirty="0" smtClean="0">
              <a:latin typeface="Tahoma" pitchFamily="34" charset="0"/>
              <a:cs typeface="Tahoma" pitchFamily="34" charset="0"/>
            </a:endParaRPr>
          </a:p>
          <a:p>
            <a:pPr lvl="1" eaLnBrk="1" hangingPunct="1">
              <a:spcBef>
                <a:spcPct val="30000"/>
              </a:spcBef>
              <a:defRPr/>
            </a:pPr>
            <a:endParaRPr lang="en-CA" sz="2400" dirty="0" smtClean="0">
              <a:latin typeface="Tahoma" pitchFamily="34" charset="0"/>
              <a:cs typeface="Tahoma" pitchFamily="34" charset="0"/>
            </a:endParaRPr>
          </a:p>
          <a:p>
            <a:pPr eaLnBrk="1" hangingPunct="1">
              <a:spcBef>
                <a:spcPct val="30000"/>
              </a:spcBef>
              <a:defRPr/>
            </a:pPr>
            <a:endParaRPr lang="en-CA" sz="2800" dirty="0" smtClean="0">
              <a:latin typeface="Tahoma" pitchFamily="34" charset="0"/>
              <a:cs typeface="Tahoma" pitchFamily="34" charset="0"/>
            </a:endParaRPr>
          </a:p>
        </p:txBody>
      </p:sp>
      <p:sp>
        <p:nvSpPr>
          <p:cNvPr id="5" name="TextBox 11"/>
          <p:cNvSpPr txBox="1">
            <a:spLocks noChangeArrowheads="1"/>
          </p:cNvSpPr>
          <p:nvPr/>
        </p:nvSpPr>
        <p:spPr bwMode="auto">
          <a:xfrm>
            <a:off x="2051050" y="260350"/>
            <a:ext cx="6624638" cy="708025"/>
          </a:xfrm>
          <a:prstGeom prst="rect">
            <a:avLst/>
          </a:prstGeom>
          <a:noFill/>
          <a:ln w="9525">
            <a:noFill/>
            <a:miter lim="800000"/>
            <a:headEnd/>
            <a:tailEnd/>
          </a:ln>
        </p:spPr>
        <p:txBody>
          <a:bodyPr>
            <a:spAutoFit/>
          </a:bodyPr>
          <a:lstStyle/>
          <a:p>
            <a:pPr>
              <a:defRPr/>
            </a:pPr>
            <a:endParaRPr lang="en-CA" sz="4000" b="1" dirty="0">
              <a:solidFill>
                <a:schemeClr val="bg1"/>
              </a:solidFill>
              <a:latin typeface="+mj-lt"/>
            </a:endParaRPr>
          </a:p>
        </p:txBody>
      </p:sp>
      <p:sp>
        <p:nvSpPr>
          <p:cNvPr id="6" name="TextBox 11"/>
          <p:cNvSpPr txBox="1">
            <a:spLocks noChangeArrowheads="1"/>
          </p:cNvSpPr>
          <p:nvPr/>
        </p:nvSpPr>
        <p:spPr bwMode="auto">
          <a:xfrm>
            <a:off x="1835696" y="260648"/>
            <a:ext cx="7164288" cy="584775"/>
          </a:xfrm>
          <a:prstGeom prst="rect">
            <a:avLst/>
          </a:prstGeom>
          <a:noFill/>
          <a:ln w="9525">
            <a:noFill/>
            <a:miter lim="800000"/>
            <a:headEnd/>
            <a:tailEnd/>
          </a:ln>
        </p:spPr>
        <p:txBody>
          <a:bodyPr wrap="square">
            <a:spAutoFit/>
          </a:bodyPr>
          <a:lstStyle/>
          <a:p>
            <a:pPr>
              <a:defRPr/>
            </a:pPr>
            <a:r>
              <a:rPr lang="en-CA" sz="3200" b="1" dirty="0" smtClean="0">
                <a:solidFill>
                  <a:schemeClr val="bg1"/>
                </a:solidFill>
                <a:latin typeface="Cambria" pitchFamily="18" charset="0"/>
              </a:rPr>
              <a:t>Problems with SDA Survey Estimates</a:t>
            </a:r>
            <a:endParaRPr lang="en-CA" sz="3200" b="1" dirty="0">
              <a:solidFill>
                <a:schemeClr val="bg1"/>
              </a:solidFill>
              <a:latin typeface="Cambria" pitchFamily="18"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bwMode="auto">
          <a:xfrm>
            <a:off x="323850" y="1917650"/>
            <a:ext cx="8569325" cy="51117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612000" marR="0" lvl="2" indent="-360000" algn="ctr" defTabSz="914400" rtl="0" eaLnBrk="1" fontAlgn="base" latinLnBrk="0" hangingPunct="1">
              <a:lnSpc>
                <a:spcPct val="100000"/>
              </a:lnSpc>
              <a:spcBef>
                <a:spcPct val="30000"/>
              </a:spcBef>
              <a:spcAft>
                <a:spcPts val="0"/>
              </a:spcAft>
              <a:buClrTx/>
              <a:buSzTx/>
              <a:tabLst/>
              <a:defRPr/>
            </a:pPr>
            <a:r>
              <a:rPr kumimoji="0" lang="en-CA" sz="3600" b="0" i="1" u="none" strike="noStrike" kern="0" cap="none" spc="0" normalizeH="0" baseline="0" noProof="0" dirty="0" smtClean="0">
                <a:ln>
                  <a:noFill/>
                </a:ln>
                <a:solidFill>
                  <a:srgbClr val="093678"/>
                </a:solidFill>
                <a:effectLst/>
                <a:uLnTx/>
                <a:uFillTx/>
                <a:latin typeface="Tahoma" pitchFamily="34" charset="0"/>
                <a:cs typeface="Tahoma" pitchFamily="34" charset="0"/>
              </a:rPr>
              <a:t>All</a:t>
            </a:r>
            <a:r>
              <a:rPr kumimoji="0" lang="en-CA" sz="3600" b="0" i="1" u="none" strike="noStrike" kern="0" cap="none" spc="0" normalizeH="0" noProof="0" dirty="0" smtClean="0">
                <a:ln>
                  <a:noFill/>
                </a:ln>
                <a:solidFill>
                  <a:srgbClr val="093678"/>
                </a:solidFill>
                <a:effectLst/>
                <a:uLnTx/>
                <a:uFillTx/>
                <a:latin typeface="Tahoma" pitchFamily="34" charset="0"/>
                <a:cs typeface="Tahoma" pitchFamily="34" charset="0"/>
              </a:rPr>
              <a:t> of these issues now also </a:t>
            </a:r>
          </a:p>
          <a:p>
            <a:pPr marL="612000" marR="0" lvl="2" indent="-360000" algn="ctr" defTabSz="914400" rtl="0" eaLnBrk="1" fontAlgn="base" latinLnBrk="0" hangingPunct="1">
              <a:lnSpc>
                <a:spcPct val="100000"/>
              </a:lnSpc>
              <a:spcBef>
                <a:spcPct val="30000"/>
              </a:spcBef>
              <a:spcAft>
                <a:spcPts val="0"/>
              </a:spcAft>
              <a:buClrTx/>
              <a:buSzTx/>
              <a:tabLst/>
              <a:defRPr/>
            </a:pPr>
            <a:r>
              <a:rPr kumimoji="0" lang="en-CA" sz="3600" b="0" i="1" u="none" strike="noStrike" kern="0" cap="none" spc="0" normalizeH="0" noProof="0" dirty="0" smtClean="0">
                <a:ln>
                  <a:noFill/>
                </a:ln>
                <a:solidFill>
                  <a:srgbClr val="093678"/>
                </a:solidFill>
                <a:effectLst/>
                <a:uLnTx/>
                <a:uFillTx/>
                <a:latin typeface="Tahoma" pitchFamily="34" charset="0"/>
                <a:cs typeface="Tahoma" pitchFamily="34" charset="0"/>
              </a:rPr>
              <a:t>apply to demographic data!</a:t>
            </a:r>
          </a:p>
          <a:p>
            <a:pPr marL="612000" marR="0" lvl="2" indent="-360000" algn="ctr" defTabSz="914400" rtl="0" eaLnBrk="1" fontAlgn="base" latinLnBrk="0" hangingPunct="1">
              <a:lnSpc>
                <a:spcPct val="100000"/>
              </a:lnSpc>
              <a:spcBef>
                <a:spcPct val="30000"/>
              </a:spcBef>
              <a:spcAft>
                <a:spcPts val="0"/>
              </a:spcAft>
              <a:buClrTx/>
              <a:buSzTx/>
              <a:tabLst/>
              <a:defRPr/>
            </a:pPr>
            <a:endParaRPr lang="en-CA" sz="3600" i="1" kern="0" dirty="0" smtClean="0">
              <a:solidFill>
                <a:srgbClr val="093678"/>
              </a:solidFill>
              <a:latin typeface="Tahoma" pitchFamily="34" charset="0"/>
              <a:cs typeface="Tahoma" pitchFamily="34" charset="0"/>
            </a:endParaRPr>
          </a:p>
          <a:p>
            <a:pPr marL="612000" marR="0" lvl="2" indent="-360000" algn="ctr" defTabSz="914400" rtl="0" eaLnBrk="1" fontAlgn="base" latinLnBrk="0" hangingPunct="1">
              <a:lnSpc>
                <a:spcPct val="100000"/>
              </a:lnSpc>
              <a:spcBef>
                <a:spcPct val="30000"/>
              </a:spcBef>
              <a:spcAft>
                <a:spcPts val="0"/>
              </a:spcAft>
              <a:buClrTx/>
              <a:buSzTx/>
              <a:buFont typeface="Wingdings" pitchFamily="2" charset="2"/>
              <a:buChar char="Ø"/>
              <a:tabLst/>
              <a:defRPr/>
            </a:pPr>
            <a:r>
              <a:rPr lang="en-CA" sz="2400" kern="0" dirty="0" smtClean="0">
                <a:solidFill>
                  <a:srgbClr val="093678"/>
                </a:solidFill>
                <a:latin typeface="Tahoma" pitchFamily="34" charset="0"/>
                <a:cs typeface="Tahoma" pitchFamily="34" charset="0"/>
              </a:rPr>
              <a:t>Long-Form Census vs. National Household Survey (NHS)</a:t>
            </a:r>
            <a:endParaRPr kumimoji="0" lang="en-CA" sz="2400" b="0" u="none" strike="noStrike" kern="0" cap="none" spc="0" normalizeH="0" noProof="0" dirty="0" smtClean="0">
              <a:ln>
                <a:noFill/>
              </a:ln>
              <a:solidFill>
                <a:srgbClr val="093678"/>
              </a:solidFill>
              <a:effectLst/>
              <a:uLnTx/>
              <a:uFillTx/>
              <a:latin typeface="Tahoma" pitchFamily="34" charset="0"/>
              <a:cs typeface="Tahoma" pitchFamily="34" charset="0"/>
            </a:endParaRPr>
          </a:p>
          <a:p>
            <a:pPr marL="612000" marR="0" lvl="2" indent="-360000" algn="ctr" defTabSz="914400" rtl="0" eaLnBrk="1" fontAlgn="base" latinLnBrk="0" hangingPunct="1">
              <a:lnSpc>
                <a:spcPct val="100000"/>
              </a:lnSpc>
              <a:spcBef>
                <a:spcPct val="30000"/>
              </a:spcBef>
              <a:spcAft>
                <a:spcPts val="0"/>
              </a:spcAft>
              <a:buClrTx/>
              <a:buSzTx/>
              <a:tabLst/>
              <a:defRPr/>
            </a:pPr>
            <a:endParaRPr lang="en-CA" sz="3600" i="1" kern="0" baseline="0" dirty="0" smtClean="0">
              <a:solidFill>
                <a:srgbClr val="093678"/>
              </a:solidFill>
              <a:latin typeface="Tahoma" pitchFamily="34" charset="0"/>
              <a:cs typeface="Tahoma" pitchFamily="34" charset="0"/>
            </a:endParaRPr>
          </a:p>
          <a:p>
            <a:pPr marL="612000" marR="0" lvl="2" indent="-360000" algn="ctr" defTabSz="914400" rtl="0" eaLnBrk="1" fontAlgn="base" latinLnBrk="0" hangingPunct="1">
              <a:lnSpc>
                <a:spcPct val="100000"/>
              </a:lnSpc>
              <a:spcBef>
                <a:spcPct val="30000"/>
              </a:spcBef>
              <a:spcAft>
                <a:spcPts val="0"/>
              </a:spcAft>
              <a:buClrTx/>
              <a:buSzTx/>
              <a:tabLst/>
              <a:defRPr/>
            </a:pPr>
            <a:endParaRPr kumimoji="0" lang="en-CA" sz="3600" b="0" i="1" u="none" strike="noStrike" kern="0" cap="none" spc="0" normalizeH="0" baseline="0" noProof="0" dirty="0" smtClean="0">
              <a:ln>
                <a:noFill/>
              </a:ln>
              <a:solidFill>
                <a:srgbClr val="093678"/>
              </a:solidFill>
              <a:effectLst/>
              <a:uLnTx/>
              <a:uFillTx/>
              <a:latin typeface="Tahoma" pitchFamily="34" charset="0"/>
              <a:cs typeface="Tahoma" pitchFamily="34" charset="0"/>
            </a:endParaRPr>
          </a:p>
          <a:p>
            <a:pPr marL="612000" marR="0" lvl="2" indent="-360000" algn="ctr" defTabSz="914400" rtl="0" eaLnBrk="1" fontAlgn="base" latinLnBrk="0" hangingPunct="1">
              <a:lnSpc>
                <a:spcPct val="100000"/>
              </a:lnSpc>
              <a:spcBef>
                <a:spcPct val="30000"/>
              </a:spcBef>
              <a:spcAft>
                <a:spcPts val="0"/>
              </a:spcAft>
              <a:buClrTx/>
              <a:buSzTx/>
              <a:buFontTx/>
              <a:buNone/>
              <a:tabLst/>
              <a:defRPr/>
            </a:pPr>
            <a:endParaRPr kumimoji="0" lang="en-CA" sz="3600" b="0" i="1" u="none" strike="noStrike" kern="0" cap="none" spc="0" normalizeH="0" baseline="0" noProof="0" dirty="0" smtClean="0">
              <a:ln>
                <a:noFill/>
              </a:ln>
              <a:solidFill>
                <a:srgbClr val="093678"/>
              </a:solidFill>
              <a:effectLst/>
              <a:uLnTx/>
              <a:uFillTx/>
              <a:latin typeface="Tahoma" pitchFamily="34" charset="0"/>
              <a:cs typeface="Tahoma" pitchFamily="34" charset="0"/>
            </a:endParaRPr>
          </a:p>
          <a:p>
            <a:pPr marL="612000" marR="0" lvl="2" indent="-360000" algn="ctr" defTabSz="914400" rtl="0" eaLnBrk="1" fontAlgn="base" latinLnBrk="0" hangingPunct="1">
              <a:lnSpc>
                <a:spcPct val="100000"/>
              </a:lnSpc>
              <a:spcBef>
                <a:spcPct val="30000"/>
              </a:spcBef>
              <a:spcAft>
                <a:spcPts val="0"/>
              </a:spcAft>
              <a:buClrTx/>
              <a:buSzTx/>
              <a:buFontTx/>
              <a:buNone/>
              <a:tabLst/>
              <a:defRPr/>
            </a:pPr>
            <a:endParaRPr kumimoji="0" lang="en-CA" sz="3600" b="0" i="1" u="none" strike="noStrike" kern="0" cap="none" spc="0" normalizeH="0" baseline="0" noProof="0" dirty="0" smtClean="0">
              <a:ln>
                <a:noFill/>
              </a:ln>
              <a:solidFill>
                <a:srgbClr val="093678"/>
              </a:solidFill>
              <a:effectLst/>
              <a:uLnTx/>
              <a:uFillTx/>
              <a:latin typeface="Tahoma" pitchFamily="34" charset="0"/>
              <a:cs typeface="Tahoma" pitchFamily="34" charset="0"/>
            </a:endParaRPr>
          </a:p>
          <a:p>
            <a:pPr marL="460375" marR="0" lvl="1" indent="-230188" algn="ctr" defTabSz="914400" rtl="0" eaLnBrk="1" fontAlgn="base" latinLnBrk="0" hangingPunct="1">
              <a:lnSpc>
                <a:spcPct val="100000"/>
              </a:lnSpc>
              <a:spcBef>
                <a:spcPct val="30000"/>
              </a:spcBef>
              <a:spcAft>
                <a:spcPct val="0"/>
              </a:spcAft>
              <a:buClrTx/>
              <a:buSzTx/>
              <a:buFontTx/>
              <a:buChar char="•"/>
              <a:tabLst/>
              <a:defRPr/>
            </a:pPr>
            <a:endParaRPr kumimoji="0" lang="en-CA" sz="3600" b="0" i="1" u="none" strike="noStrike" kern="0" cap="none" spc="0" normalizeH="0" baseline="0" noProof="0" dirty="0" smtClean="0">
              <a:ln>
                <a:noFill/>
              </a:ln>
              <a:solidFill>
                <a:srgbClr val="093678"/>
              </a:solidFill>
              <a:effectLst/>
              <a:uLnTx/>
              <a:uFillTx/>
              <a:latin typeface="Tahoma" pitchFamily="34" charset="0"/>
              <a:cs typeface="Tahoma" pitchFamily="34" charset="0"/>
            </a:endParaRPr>
          </a:p>
          <a:p>
            <a:pPr marL="0" marR="0" lvl="0" indent="0" algn="ctr" defTabSz="914400" rtl="0" eaLnBrk="1" fontAlgn="base" latinLnBrk="0" hangingPunct="1">
              <a:lnSpc>
                <a:spcPct val="100000"/>
              </a:lnSpc>
              <a:spcBef>
                <a:spcPct val="30000"/>
              </a:spcBef>
              <a:spcAft>
                <a:spcPct val="0"/>
              </a:spcAft>
              <a:buClrTx/>
              <a:buSzTx/>
              <a:buFontTx/>
              <a:buNone/>
              <a:tabLst/>
              <a:defRPr/>
            </a:pPr>
            <a:endParaRPr kumimoji="0" lang="en-CA" sz="4000" b="0" i="1" u="none" strike="noStrike" kern="0" cap="none" spc="0" normalizeH="0" baseline="0" noProof="0" dirty="0" smtClean="0">
              <a:ln>
                <a:noFill/>
              </a:ln>
              <a:solidFill>
                <a:srgbClr val="093678"/>
              </a:solidFill>
              <a:effectLst/>
              <a:uLnTx/>
              <a:uFillTx/>
              <a:latin typeface="Tahoma" pitchFamily="34" charset="0"/>
              <a:ea typeface="+mn-ea"/>
              <a:cs typeface="Tahoma" pitchFamily="34" charset="0"/>
            </a:endParaRPr>
          </a:p>
        </p:txBody>
      </p:sp>
      <p:sp>
        <p:nvSpPr>
          <p:cNvPr id="3" name="TextBox 11"/>
          <p:cNvSpPr txBox="1">
            <a:spLocks noChangeArrowheads="1"/>
          </p:cNvSpPr>
          <p:nvPr/>
        </p:nvSpPr>
        <p:spPr bwMode="auto">
          <a:xfrm>
            <a:off x="1835696" y="260648"/>
            <a:ext cx="7164288" cy="584775"/>
          </a:xfrm>
          <a:prstGeom prst="rect">
            <a:avLst/>
          </a:prstGeom>
          <a:noFill/>
          <a:ln w="9525">
            <a:noFill/>
            <a:miter lim="800000"/>
            <a:headEnd/>
            <a:tailEnd/>
          </a:ln>
        </p:spPr>
        <p:txBody>
          <a:bodyPr wrap="square">
            <a:spAutoFit/>
          </a:bodyPr>
          <a:lstStyle/>
          <a:p>
            <a:pPr>
              <a:defRPr/>
            </a:pPr>
            <a:r>
              <a:rPr lang="en-CA" sz="3200" b="1" dirty="0" smtClean="0">
                <a:solidFill>
                  <a:schemeClr val="bg1"/>
                </a:solidFill>
                <a:latin typeface="Cambria" pitchFamily="18" charset="0"/>
              </a:rPr>
              <a:t>Problems with SDA Survey Estimates</a:t>
            </a:r>
            <a:endParaRPr lang="en-CA" sz="3200" b="1" dirty="0">
              <a:solidFill>
                <a:schemeClr val="bg1"/>
              </a:solidFill>
              <a:latin typeface="Cambria"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170080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3" name="Picture 2" descr="Hulchanskimap2.jpg"/>
          <p:cNvPicPr>
            <a:picLocks noChangeAspect="1"/>
          </p:cNvPicPr>
          <p:nvPr/>
        </p:nvPicPr>
        <p:blipFill>
          <a:blip r:embed="rId3" cstate="print"/>
          <a:stretch>
            <a:fillRect/>
          </a:stretch>
        </p:blipFill>
        <p:spPr>
          <a:xfrm>
            <a:off x="134470" y="0"/>
            <a:ext cx="8875059" cy="685800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3"/>
          <p:cNvSpPr>
            <a:spLocks noGrp="1" noChangeArrowheads="1"/>
          </p:cNvSpPr>
          <p:nvPr>
            <p:ph type="body" idx="4294967295"/>
          </p:nvPr>
        </p:nvSpPr>
        <p:spPr>
          <a:xfrm>
            <a:off x="323850" y="1557338"/>
            <a:ext cx="8569325" cy="5111750"/>
          </a:xfrm>
        </p:spPr>
        <p:txBody>
          <a:bodyPr/>
          <a:lstStyle/>
          <a:p>
            <a:pPr marL="612000" lvl="2" indent="-360000" eaLnBrk="1" hangingPunct="1">
              <a:spcBef>
                <a:spcPct val="30000"/>
              </a:spcBef>
              <a:spcAft>
                <a:spcPts val="0"/>
              </a:spcAft>
              <a:buFont typeface="Wingdings" pitchFamily="2" charset="2"/>
              <a:buChar char="Ø"/>
              <a:defRPr/>
            </a:pPr>
            <a:r>
              <a:rPr lang="en-CA" sz="2800" dirty="0" smtClean="0">
                <a:latin typeface="Tahoma" pitchFamily="34" charset="0"/>
                <a:cs typeface="Tahoma" pitchFamily="34" charset="0"/>
              </a:rPr>
              <a:t>Combining</a:t>
            </a:r>
            <a:r>
              <a:rPr lang="en-CA" sz="3200" dirty="0" smtClean="0">
                <a:latin typeface="Tahoma" pitchFamily="34" charset="0"/>
                <a:cs typeface="Tahoma" pitchFamily="34" charset="0"/>
              </a:rPr>
              <a:t> </a:t>
            </a:r>
            <a:r>
              <a:rPr lang="en-CA" sz="2800" dirty="0" smtClean="0">
                <a:latin typeface="Tahoma" pitchFamily="34" charset="0"/>
                <a:cs typeface="Tahoma" pitchFamily="34" charset="0"/>
              </a:rPr>
              <a:t>years of data??</a:t>
            </a:r>
          </a:p>
          <a:p>
            <a:pPr marL="1069200" lvl="3" indent="-360000" eaLnBrk="1" hangingPunct="1">
              <a:spcBef>
                <a:spcPct val="30000"/>
              </a:spcBef>
              <a:spcAft>
                <a:spcPts val="0"/>
              </a:spcAft>
              <a:buFont typeface="Wingdings" pitchFamily="2" charset="2"/>
              <a:buChar char="q"/>
              <a:defRPr/>
            </a:pPr>
            <a:r>
              <a:rPr lang="en-CA" sz="2400" dirty="0" smtClean="0">
                <a:latin typeface="Tahoma" pitchFamily="34" charset="0"/>
                <a:cs typeface="Tahoma" pitchFamily="34" charset="0"/>
              </a:rPr>
              <a:t>Assumes demographic consistency</a:t>
            </a:r>
          </a:p>
          <a:p>
            <a:pPr lvl="1" eaLnBrk="1" hangingPunct="1">
              <a:spcBef>
                <a:spcPct val="30000"/>
              </a:spcBef>
              <a:defRPr/>
            </a:pPr>
            <a:endParaRPr lang="en-CA" sz="2400" dirty="0" smtClean="0">
              <a:latin typeface="Tahoma" pitchFamily="34" charset="0"/>
              <a:cs typeface="Tahoma" pitchFamily="34" charset="0"/>
            </a:endParaRPr>
          </a:p>
          <a:p>
            <a:pPr eaLnBrk="1" hangingPunct="1">
              <a:spcBef>
                <a:spcPct val="30000"/>
              </a:spcBef>
              <a:defRPr/>
            </a:pPr>
            <a:endParaRPr lang="en-CA" sz="2800" dirty="0" smtClean="0">
              <a:latin typeface="Tahoma" pitchFamily="34" charset="0"/>
              <a:cs typeface="Tahoma" pitchFamily="34" charset="0"/>
            </a:endParaRPr>
          </a:p>
        </p:txBody>
      </p:sp>
      <p:sp>
        <p:nvSpPr>
          <p:cNvPr id="6" name="TextBox 11"/>
          <p:cNvSpPr txBox="1">
            <a:spLocks noChangeArrowheads="1"/>
          </p:cNvSpPr>
          <p:nvPr/>
        </p:nvSpPr>
        <p:spPr bwMode="auto">
          <a:xfrm>
            <a:off x="2051050" y="260350"/>
            <a:ext cx="6624638" cy="646331"/>
          </a:xfrm>
          <a:prstGeom prst="rect">
            <a:avLst/>
          </a:prstGeom>
          <a:noFill/>
          <a:ln w="9525">
            <a:noFill/>
            <a:miter lim="800000"/>
            <a:headEnd/>
            <a:tailEnd/>
          </a:ln>
        </p:spPr>
        <p:txBody>
          <a:bodyPr>
            <a:spAutoFit/>
          </a:bodyPr>
          <a:lstStyle/>
          <a:p>
            <a:pPr>
              <a:defRPr/>
            </a:pPr>
            <a:r>
              <a:rPr lang="en-CA" sz="3600" b="1" dirty="0" smtClean="0">
                <a:solidFill>
                  <a:schemeClr val="bg1"/>
                </a:solidFill>
                <a:latin typeface="Cambria" pitchFamily="18" charset="0"/>
              </a:rPr>
              <a:t>Solution??</a:t>
            </a:r>
            <a:endParaRPr lang="en-CA" sz="3600" b="1" dirty="0">
              <a:solidFill>
                <a:schemeClr val="bg1"/>
              </a:solidFill>
              <a:latin typeface="Cambria" pitchFamily="18" charset="0"/>
            </a:endParaRPr>
          </a:p>
        </p:txBody>
      </p:sp>
      <p:pic>
        <p:nvPicPr>
          <p:cNvPr id="7" name="Picture 6" descr="condodevelp.jpg"/>
          <p:cNvPicPr>
            <a:picLocks noChangeAspect="1"/>
          </p:cNvPicPr>
          <p:nvPr/>
        </p:nvPicPr>
        <p:blipFill>
          <a:blip r:embed="rId3" cstate="print"/>
          <a:stretch>
            <a:fillRect/>
          </a:stretch>
        </p:blipFill>
        <p:spPr>
          <a:xfrm>
            <a:off x="2051720" y="2852936"/>
            <a:ext cx="4783440" cy="3543288"/>
          </a:xfrm>
          <a:prstGeom prst="rect">
            <a:avLst/>
          </a:prstGeom>
          <a:ln w="28575">
            <a:solidFill>
              <a:srgbClr val="093678"/>
            </a:solidFill>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11"/>
          <p:cNvSpPr txBox="1">
            <a:spLocks noChangeArrowheads="1"/>
          </p:cNvSpPr>
          <p:nvPr/>
        </p:nvSpPr>
        <p:spPr bwMode="auto">
          <a:xfrm>
            <a:off x="1907704" y="260350"/>
            <a:ext cx="7092950" cy="584775"/>
          </a:xfrm>
          <a:prstGeom prst="rect">
            <a:avLst/>
          </a:prstGeom>
          <a:noFill/>
          <a:ln w="9525">
            <a:noFill/>
            <a:miter lim="800000"/>
            <a:headEnd/>
            <a:tailEnd/>
          </a:ln>
        </p:spPr>
        <p:txBody>
          <a:bodyPr wrap="square">
            <a:spAutoFit/>
          </a:bodyPr>
          <a:lstStyle/>
          <a:p>
            <a:pPr>
              <a:defRPr/>
            </a:pPr>
            <a:r>
              <a:rPr lang="en-CA" sz="3200" b="1" dirty="0" smtClean="0">
                <a:solidFill>
                  <a:schemeClr val="bg1"/>
                </a:solidFill>
                <a:latin typeface="Cambria" pitchFamily="18" charset="0"/>
              </a:rPr>
              <a:t>‘Flawed Data is Better than No Data’</a:t>
            </a:r>
            <a:endParaRPr lang="en-CA" sz="3200" b="1" dirty="0">
              <a:solidFill>
                <a:schemeClr val="bg1"/>
              </a:solidFill>
              <a:latin typeface="Cambria" pitchFamily="18" charset="0"/>
            </a:endParaRPr>
          </a:p>
        </p:txBody>
      </p:sp>
      <p:pic>
        <p:nvPicPr>
          <p:cNvPr id="8" name="Picture 7" descr="AVOIDBIAS-672x300.png"/>
          <p:cNvPicPr>
            <a:picLocks noChangeAspect="1"/>
          </p:cNvPicPr>
          <p:nvPr/>
        </p:nvPicPr>
        <p:blipFill>
          <a:blip r:embed="rId3" cstate="print"/>
          <a:stretch>
            <a:fillRect/>
          </a:stretch>
        </p:blipFill>
        <p:spPr>
          <a:xfrm>
            <a:off x="467544" y="1988840"/>
            <a:ext cx="8205747" cy="3663280"/>
          </a:xfrm>
          <a:prstGeom prst="rect">
            <a:avLst/>
          </a:prstGeom>
          <a:ln w="28575">
            <a:solidFill>
              <a:schemeClr val="tx2"/>
            </a:solidFill>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hands-up.jpg"/>
          <p:cNvPicPr>
            <a:picLocks noChangeAspect="1"/>
          </p:cNvPicPr>
          <p:nvPr/>
        </p:nvPicPr>
        <p:blipFill>
          <a:blip r:embed="rId3" cstate="print"/>
          <a:stretch>
            <a:fillRect/>
          </a:stretch>
        </p:blipFill>
        <p:spPr>
          <a:xfrm>
            <a:off x="432048" y="2916062"/>
            <a:ext cx="8460432" cy="3969322"/>
          </a:xfrm>
          <a:prstGeom prst="rect">
            <a:avLst/>
          </a:prstGeom>
        </p:spPr>
      </p:pic>
      <p:sp>
        <p:nvSpPr>
          <p:cNvPr id="17410" name="Rectangle 3"/>
          <p:cNvSpPr>
            <a:spLocks noGrp="1" noChangeArrowheads="1"/>
          </p:cNvSpPr>
          <p:nvPr>
            <p:ph type="body" idx="4294967295"/>
          </p:nvPr>
        </p:nvSpPr>
        <p:spPr>
          <a:xfrm>
            <a:off x="323850" y="1557338"/>
            <a:ext cx="8569325" cy="5111750"/>
          </a:xfrm>
        </p:spPr>
        <p:txBody>
          <a:bodyPr/>
          <a:lstStyle/>
          <a:p>
            <a:pPr marL="612000" lvl="2" indent="-360000" eaLnBrk="1" hangingPunct="1">
              <a:spcBef>
                <a:spcPct val="30000"/>
              </a:spcBef>
              <a:spcAft>
                <a:spcPts val="0"/>
              </a:spcAft>
              <a:buFont typeface="Wingdings" pitchFamily="2" charset="2"/>
              <a:buChar char="Ø"/>
              <a:defRPr/>
            </a:pPr>
            <a:r>
              <a:rPr lang="en-CA" dirty="0" smtClean="0">
                <a:latin typeface="Tahoma" pitchFamily="34" charset="0"/>
                <a:cs typeface="Tahoma" pitchFamily="34" charset="0"/>
              </a:rPr>
              <a:t>Ranking SDAs</a:t>
            </a:r>
          </a:p>
          <a:p>
            <a:pPr marL="612000" lvl="2" indent="-360000" eaLnBrk="1" hangingPunct="1">
              <a:spcBef>
                <a:spcPct val="30000"/>
              </a:spcBef>
              <a:spcAft>
                <a:spcPts val="0"/>
              </a:spcAft>
              <a:buFont typeface="Wingdings" pitchFamily="2" charset="2"/>
              <a:buChar char="Ø"/>
              <a:defRPr/>
            </a:pPr>
            <a:r>
              <a:rPr lang="en-CA" dirty="0" smtClean="0">
                <a:latin typeface="Tahoma" pitchFamily="34" charset="0"/>
                <a:cs typeface="Tahoma" pitchFamily="34" charset="0"/>
              </a:rPr>
              <a:t>Changes in SDA estimates from one year to the next</a:t>
            </a:r>
          </a:p>
          <a:p>
            <a:pPr marL="612000" lvl="2" indent="-360000" eaLnBrk="1" hangingPunct="1">
              <a:spcBef>
                <a:spcPct val="30000"/>
              </a:spcBef>
              <a:spcAft>
                <a:spcPts val="0"/>
              </a:spcAft>
              <a:buFont typeface="Wingdings" pitchFamily="2" charset="2"/>
              <a:buChar char="Ø"/>
              <a:defRPr/>
            </a:pPr>
            <a:r>
              <a:rPr lang="en-CA" dirty="0" smtClean="0">
                <a:latin typeface="Tahoma" pitchFamily="34" charset="0"/>
                <a:cs typeface="Tahoma" pitchFamily="34" charset="0"/>
              </a:rPr>
              <a:t>Differences in risk factor profile vs. disease profile</a:t>
            </a:r>
          </a:p>
          <a:p>
            <a:pPr marL="612000" lvl="2" indent="-360000" eaLnBrk="1" hangingPunct="1">
              <a:spcBef>
                <a:spcPct val="30000"/>
              </a:spcBef>
              <a:spcAft>
                <a:spcPts val="0"/>
              </a:spcAft>
              <a:buFontTx/>
              <a:buNone/>
              <a:defRPr/>
            </a:pPr>
            <a:endParaRPr lang="en-CA" dirty="0" smtClean="0">
              <a:latin typeface="Tahoma" pitchFamily="34" charset="0"/>
              <a:cs typeface="Tahoma" pitchFamily="34" charset="0"/>
            </a:endParaRPr>
          </a:p>
          <a:p>
            <a:pPr lvl="1" eaLnBrk="1" hangingPunct="1">
              <a:spcBef>
                <a:spcPct val="30000"/>
              </a:spcBef>
              <a:defRPr/>
            </a:pPr>
            <a:endParaRPr lang="en-CA" sz="2400" dirty="0" smtClean="0">
              <a:latin typeface="Tahoma" pitchFamily="34" charset="0"/>
              <a:cs typeface="Tahoma" pitchFamily="34" charset="0"/>
            </a:endParaRPr>
          </a:p>
          <a:p>
            <a:pPr eaLnBrk="1" hangingPunct="1">
              <a:spcBef>
                <a:spcPct val="30000"/>
              </a:spcBef>
              <a:defRPr/>
            </a:pPr>
            <a:endParaRPr lang="en-CA" sz="2800" dirty="0" smtClean="0">
              <a:latin typeface="Tahoma" pitchFamily="34" charset="0"/>
              <a:cs typeface="Tahoma" pitchFamily="34" charset="0"/>
            </a:endParaRPr>
          </a:p>
        </p:txBody>
      </p:sp>
      <p:sp>
        <p:nvSpPr>
          <p:cNvPr id="5" name="TextBox 11"/>
          <p:cNvSpPr txBox="1">
            <a:spLocks noChangeArrowheads="1"/>
          </p:cNvSpPr>
          <p:nvPr/>
        </p:nvSpPr>
        <p:spPr bwMode="auto">
          <a:xfrm>
            <a:off x="2051050" y="260350"/>
            <a:ext cx="6624638" cy="646331"/>
          </a:xfrm>
          <a:prstGeom prst="rect">
            <a:avLst/>
          </a:prstGeom>
          <a:noFill/>
          <a:ln w="9525">
            <a:noFill/>
            <a:miter lim="800000"/>
            <a:headEnd/>
            <a:tailEnd/>
          </a:ln>
        </p:spPr>
        <p:txBody>
          <a:bodyPr>
            <a:spAutoFit/>
          </a:bodyPr>
          <a:lstStyle/>
          <a:p>
            <a:pPr>
              <a:defRPr/>
            </a:pPr>
            <a:r>
              <a:rPr lang="en-CA" sz="3600" b="1" dirty="0" smtClean="0">
                <a:solidFill>
                  <a:schemeClr val="bg1"/>
                </a:solidFill>
                <a:latin typeface="Cambria" pitchFamily="18" charset="0"/>
              </a:rPr>
              <a:t>Communication Challenges</a:t>
            </a:r>
            <a:endParaRPr lang="en-CA" sz="3600" b="1" dirty="0">
              <a:solidFill>
                <a:schemeClr val="bg1"/>
              </a:solidFill>
              <a:latin typeface="Cambria" pitchFamily="18"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3"/>
          <p:cNvSpPr>
            <a:spLocks noGrp="1" noChangeArrowheads="1"/>
          </p:cNvSpPr>
          <p:nvPr>
            <p:ph type="body" idx="4294967295"/>
          </p:nvPr>
        </p:nvSpPr>
        <p:spPr>
          <a:xfrm>
            <a:off x="323850" y="1557338"/>
            <a:ext cx="8569325" cy="5111750"/>
          </a:xfrm>
        </p:spPr>
        <p:txBody>
          <a:bodyPr/>
          <a:lstStyle/>
          <a:p>
            <a:pPr marL="612000" lvl="2" indent="-360000" eaLnBrk="1" hangingPunct="1">
              <a:spcBef>
                <a:spcPct val="30000"/>
              </a:spcBef>
              <a:spcAft>
                <a:spcPts val="0"/>
              </a:spcAft>
              <a:buFont typeface="Wingdings" pitchFamily="2" charset="2"/>
              <a:buChar char="Ø"/>
              <a:defRPr/>
            </a:pPr>
            <a:r>
              <a:rPr lang="en-CA" dirty="0" smtClean="0">
                <a:latin typeface="Tahoma" pitchFamily="34" charset="0"/>
                <a:cs typeface="Tahoma" pitchFamily="34" charset="0"/>
              </a:rPr>
              <a:t>Over-emphasis on environmental factors</a:t>
            </a:r>
          </a:p>
          <a:p>
            <a:pPr marL="612000" lvl="2" indent="-360000" eaLnBrk="1" hangingPunct="1">
              <a:spcBef>
                <a:spcPct val="30000"/>
              </a:spcBef>
              <a:spcAft>
                <a:spcPts val="0"/>
              </a:spcAft>
              <a:buFont typeface="Wingdings" pitchFamily="2" charset="2"/>
              <a:buChar char="Ø"/>
              <a:defRPr/>
            </a:pPr>
            <a:r>
              <a:rPr lang="en-CA" dirty="0" smtClean="0">
                <a:latin typeface="Tahoma" pitchFamily="34" charset="0"/>
                <a:cs typeface="Tahoma" pitchFamily="34" charset="0"/>
              </a:rPr>
              <a:t>Anecdotal evidence vs. research evidence</a:t>
            </a:r>
          </a:p>
          <a:p>
            <a:pPr marL="612000" lvl="2" indent="-360000" eaLnBrk="1" hangingPunct="1">
              <a:spcBef>
                <a:spcPct val="30000"/>
              </a:spcBef>
              <a:spcAft>
                <a:spcPts val="0"/>
              </a:spcAft>
              <a:buFont typeface="Wingdings" pitchFamily="2" charset="2"/>
              <a:buChar char="Ø"/>
              <a:defRPr/>
            </a:pPr>
            <a:r>
              <a:rPr lang="en-CA" dirty="0" smtClean="0">
                <a:latin typeface="Tahoma" pitchFamily="34" charset="0"/>
                <a:cs typeface="Tahoma" pitchFamily="34" charset="0"/>
              </a:rPr>
              <a:t>Why we can’t go smaller</a:t>
            </a:r>
          </a:p>
          <a:p>
            <a:pPr marL="612000" lvl="2" indent="-360000" eaLnBrk="1" hangingPunct="1">
              <a:spcBef>
                <a:spcPct val="30000"/>
              </a:spcBef>
              <a:spcAft>
                <a:spcPts val="0"/>
              </a:spcAft>
              <a:buFontTx/>
              <a:buNone/>
              <a:defRPr/>
            </a:pPr>
            <a:endParaRPr lang="en-CA" dirty="0" smtClean="0">
              <a:latin typeface="Tahoma" pitchFamily="34" charset="0"/>
              <a:cs typeface="Tahoma" pitchFamily="34" charset="0"/>
            </a:endParaRPr>
          </a:p>
          <a:p>
            <a:pPr lvl="1" eaLnBrk="1" hangingPunct="1">
              <a:spcBef>
                <a:spcPct val="30000"/>
              </a:spcBef>
              <a:defRPr/>
            </a:pPr>
            <a:endParaRPr lang="en-CA" sz="2400" dirty="0" smtClean="0">
              <a:latin typeface="Tahoma" pitchFamily="34" charset="0"/>
              <a:cs typeface="Tahoma" pitchFamily="34" charset="0"/>
            </a:endParaRPr>
          </a:p>
          <a:p>
            <a:pPr eaLnBrk="1" hangingPunct="1">
              <a:spcBef>
                <a:spcPct val="30000"/>
              </a:spcBef>
              <a:defRPr/>
            </a:pPr>
            <a:endParaRPr lang="en-CA" sz="2800" dirty="0" smtClean="0">
              <a:latin typeface="Tahoma" pitchFamily="34" charset="0"/>
              <a:cs typeface="Tahoma" pitchFamily="34" charset="0"/>
            </a:endParaRPr>
          </a:p>
        </p:txBody>
      </p:sp>
      <p:sp>
        <p:nvSpPr>
          <p:cNvPr id="5" name="TextBox 11"/>
          <p:cNvSpPr txBox="1">
            <a:spLocks noChangeArrowheads="1"/>
          </p:cNvSpPr>
          <p:nvPr/>
        </p:nvSpPr>
        <p:spPr bwMode="auto">
          <a:xfrm>
            <a:off x="2051050" y="260350"/>
            <a:ext cx="6624638" cy="646331"/>
          </a:xfrm>
          <a:prstGeom prst="rect">
            <a:avLst/>
          </a:prstGeom>
          <a:noFill/>
          <a:ln w="9525">
            <a:noFill/>
            <a:miter lim="800000"/>
            <a:headEnd/>
            <a:tailEnd/>
          </a:ln>
        </p:spPr>
        <p:txBody>
          <a:bodyPr>
            <a:spAutoFit/>
          </a:bodyPr>
          <a:lstStyle/>
          <a:p>
            <a:pPr>
              <a:defRPr/>
            </a:pPr>
            <a:r>
              <a:rPr lang="en-CA" sz="3600" b="1" dirty="0" smtClean="0">
                <a:solidFill>
                  <a:schemeClr val="bg1"/>
                </a:solidFill>
                <a:latin typeface="Cambria" pitchFamily="18" charset="0"/>
              </a:rPr>
              <a:t>Communication Challenges</a:t>
            </a:r>
            <a:endParaRPr lang="en-CA" sz="3600" b="1" dirty="0">
              <a:solidFill>
                <a:schemeClr val="bg1"/>
              </a:solidFill>
              <a:latin typeface="Cambria" pitchFamily="18" charset="0"/>
            </a:endParaRPr>
          </a:p>
        </p:txBody>
      </p:sp>
      <p:pic>
        <p:nvPicPr>
          <p:cNvPr id="6" name="Picture 5" descr="Group-Discussions.jpg"/>
          <p:cNvPicPr>
            <a:picLocks noChangeAspect="1"/>
          </p:cNvPicPr>
          <p:nvPr/>
        </p:nvPicPr>
        <p:blipFill>
          <a:blip r:embed="rId3" cstate="print"/>
          <a:srcRect l="3693" t="4924" r="39069"/>
          <a:stretch>
            <a:fillRect/>
          </a:stretch>
        </p:blipFill>
        <p:spPr>
          <a:xfrm>
            <a:off x="860120" y="3789040"/>
            <a:ext cx="7456296" cy="3096344"/>
          </a:xfrm>
          <a:prstGeom prst="rect">
            <a:avLst/>
          </a:prstGeo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bwMode="auto">
          <a:xfrm>
            <a:off x="323850" y="1557338"/>
            <a:ext cx="8569325" cy="51117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709200" marR="0" lvl="2" indent="-457200" algn="l" defTabSz="914400" rtl="0" eaLnBrk="1" fontAlgn="base" latinLnBrk="0" hangingPunct="1">
              <a:lnSpc>
                <a:spcPct val="100000"/>
              </a:lnSpc>
              <a:spcBef>
                <a:spcPct val="30000"/>
              </a:spcBef>
              <a:spcAft>
                <a:spcPts val="1200"/>
              </a:spcAft>
              <a:buClrTx/>
              <a:buSzTx/>
              <a:buFontTx/>
              <a:buNone/>
              <a:tabLst/>
              <a:defRPr/>
            </a:pPr>
            <a:r>
              <a:rPr lang="en-CA" sz="2800" b="1" kern="0" dirty="0" smtClean="0">
                <a:solidFill>
                  <a:srgbClr val="093678"/>
                </a:solidFill>
                <a:latin typeface="Tahoma" pitchFamily="34" charset="0"/>
                <a:cs typeface="Tahoma" pitchFamily="34" charset="0"/>
              </a:rPr>
              <a:t>Summary</a:t>
            </a:r>
            <a:r>
              <a:rPr kumimoji="0" lang="en-CA" sz="2800" b="1" i="0" u="none" strike="noStrike" kern="0" cap="none" spc="0" normalizeH="0" baseline="0" noProof="0" dirty="0" smtClean="0">
                <a:ln>
                  <a:noFill/>
                </a:ln>
                <a:solidFill>
                  <a:srgbClr val="093678"/>
                </a:solidFill>
                <a:effectLst/>
                <a:uLnTx/>
                <a:uFillTx/>
                <a:latin typeface="Tahoma" pitchFamily="34" charset="0"/>
                <a:cs typeface="Tahoma" pitchFamily="34" charset="0"/>
              </a:rPr>
              <a:t>:</a:t>
            </a:r>
          </a:p>
          <a:p>
            <a:pPr marL="709200" marR="0" lvl="2" indent="-457200" algn="l" defTabSz="914400" rtl="0" eaLnBrk="1" fontAlgn="base" latinLnBrk="0" hangingPunct="1">
              <a:lnSpc>
                <a:spcPct val="100000"/>
              </a:lnSpc>
              <a:spcBef>
                <a:spcPct val="30000"/>
              </a:spcBef>
              <a:spcAft>
                <a:spcPts val="0"/>
              </a:spcAft>
              <a:buClrTx/>
              <a:buSzTx/>
              <a:buFont typeface="Arial" pitchFamily="34" charset="0"/>
              <a:buChar char="•"/>
              <a:tabLst/>
              <a:defRPr/>
            </a:pPr>
            <a:r>
              <a:rPr kumimoji="0" lang="en-CA" sz="2800" b="0" i="0" u="none" strike="noStrike" kern="0" cap="none" spc="0" normalizeH="0" baseline="0" noProof="0" dirty="0" smtClean="0">
                <a:ln>
                  <a:noFill/>
                </a:ln>
                <a:solidFill>
                  <a:srgbClr val="093678"/>
                </a:solidFill>
                <a:effectLst/>
                <a:uLnTx/>
                <a:uFillTx/>
                <a:latin typeface="Tahoma" pitchFamily="34" charset="0"/>
                <a:cs typeface="Tahoma" pitchFamily="34" charset="0"/>
              </a:rPr>
              <a:t>SDA</a:t>
            </a:r>
            <a:r>
              <a:rPr kumimoji="0" lang="en-CA" sz="2800" b="0" i="0" u="none" strike="noStrike" kern="0" cap="none" spc="0" normalizeH="0" noProof="0" dirty="0" smtClean="0">
                <a:ln>
                  <a:noFill/>
                </a:ln>
                <a:solidFill>
                  <a:srgbClr val="093678"/>
                </a:solidFill>
                <a:effectLst/>
                <a:uLnTx/>
                <a:uFillTx/>
                <a:latin typeface="Tahoma" pitchFamily="34" charset="0"/>
                <a:cs typeface="Tahoma" pitchFamily="34" charset="0"/>
              </a:rPr>
              <a:t> population health status data useful</a:t>
            </a:r>
            <a:endParaRPr kumimoji="0" lang="en-CA" sz="2800" b="0" i="0" u="none" strike="noStrike" kern="0" cap="none" spc="0" normalizeH="0" baseline="0" noProof="0" dirty="0" smtClean="0">
              <a:ln>
                <a:noFill/>
              </a:ln>
              <a:solidFill>
                <a:srgbClr val="093678"/>
              </a:solidFill>
              <a:effectLst/>
              <a:uLnTx/>
              <a:uFillTx/>
              <a:latin typeface="Tahoma" pitchFamily="34" charset="0"/>
              <a:cs typeface="Tahoma" pitchFamily="34" charset="0"/>
            </a:endParaRPr>
          </a:p>
          <a:p>
            <a:pPr marL="709200" marR="0" lvl="2" indent="-457200" algn="l" defTabSz="914400" rtl="0" eaLnBrk="1" fontAlgn="base" latinLnBrk="0" hangingPunct="1">
              <a:lnSpc>
                <a:spcPct val="100000"/>
              </a:lnSpc>
              <a:spcBef>
                <a:spcPct val="30000"/>
              </a:spcBef>
              <a:spcAft>
                <a:spcPts val="0"/>
              </a:spcAft>
              <a:buClrTx/>
              <a:buSzTx/>
              <a:buFont typeface="Arial" pitchFamily="34" charset="0"/>
              <a:buChar char="•"/>
              <a:tabLst/>
              <a:defRPr/>
            </a:pPr>
            <a:r>
              <a:rPr lang="en-CA" sz="2800" kern="0" dirty="0" smtClean="0">
                <a:solidFill>
                  <a:srgbClr val="093678"/>
                </a:solidFill>
                <a:latin typeface="Tahoma" pitchFamily="34" charset="0"/>
                <a:cs typeface="Tahoma" pitchFamily="34" charset="0"/>
              </a:rPr>
              <a:t>Small area analysis has limitations</a:t>
            </a:r>
            <a:endParaRPr kumimoji="0" lang="en-CA" sz="2800" b="0" i="0" u="none" strike="noStrike" kern="0" cap="none" spc="0" normalizeH="0" baseline="0" noProof="0" dirty="0" smtClean="0">
              <a:ln>
                <a:noFill/>
              </a:ln>
              <a:solidFill>
                <a:srgbClr val="093678"/>
              </a:solidFill>
              <a:effectLst/>
              <a:uLnTx/>
              <a:uFillTx/>
              <a:latin typeface="Tahoma" pitchFamily="34" charset="0"/>
              <a:cs typeface="Tahoma" pitchFamily="34" charset="0"/>
            </a:endParaRPr>
          </a:p>
          <a:p>
            <a:pPr marL="709200" marR="0" lvl="2" indent="-457200" algn="l" defTabSz="914400" rtl="0" eaLnBrk="1" fontAlgn="base" latinLnBrk="0" hangingPunct="1">
              <a:lnSpc>
                <a:spcPct val="100000"/>
              </a:lnSpc>
              <a:spcBef>
                <a:spcPct val="30000"/>
              </a:spcBef>
              <a:spcAft>
                <a:spcPts val="0"/>
              </a:spcAft>
              <a:buClrTx/>
              <a:buSzTx/>
              <a:buFont typeface="Arial" pitchFamily="34" charset="0"/>
              <a:buChar char="•"/>
              <a:tabLst/>
              <a:defRPr/>
            </a:pPr>
            <a:r>
              <a:rPr lang="en-CA" sz="2800" kern="0" dirty="0" smtClean="0">
                <a:solidFill>
                  <a:srgbClr val="093678"/>
                </a:solidFill>
                <a:latin typeface="Tahoma" pitchFamily="34" charset="0"/>
                <a:cs typeface="Tahoma" pitchFamily="34" charset="0"/>
              </a:rPr>
              <a:t>Communication to facilitate interpretation and use is key</a:t>
            </a:r>
            <a:endParaRPr kumimoji="0" lang="en-CA" sz="2800" b="0" i="0" u="none" strike="noStrike" kern="0" cap="none" spc="0" normalizeH="0" baseline="0" noProof="0" dirty="0" smtClean="0">
              <a:ln>
                <a:noFill/>
              </a:ln>
              <a:solidFill>
                <a:srgbClr val="093678"/>
              </a:solidFill>
              <a:effectLst/>
              <a:uLnTx/>
              <a:uFillTx/>
              <a:latin typeface="Tahoma" pitchFamily="34" charset="0"/>
              <a:cs typeface="Tahoma" pitchFamily="34" charset="0"/>
            </a:endParaRPr>
          </a:p>
          <a:p>
            <a:pPr marL="460375" marR="0" lvl="1" indent="-230188" algn="l" defTabSz="914400" rtl="0" eaLnBrk="1" fontAlgn="base" latinLnBrk="0" hangingPunct="1">
              <a:lnSpc>
                <a:spcPct val="100000"/>
              </a:lnSpc>
              <a:spcBef>
                <a:spcPct val="30000"/>
              </a:spcBef>
              <a:spcAft>
                <a:spcPct val="0"/>
              </a:spcAft>
              <a:buClrTx/>
              <a:buSzTx/>
              <a:buFontTx/>
              <a:buChar char="•"/>
              <a:tabLst/>
              <a:defRPr/>
            </a:pPr>
            <a:endParaRPr kumimoji="0" lang="en-CA" sz="2800" b="0" i="0" u="none" strike="noStrike" kern="0" cap="none" spc="0" normalizeH="0" baseline="0" noProof="0" dirty="0" smtClean="0">
              <a:ln>
                <a:noFill/>
              </a:ln>
              <a:solidFill>
                <a:srgbClr val="093678"/>
              </a:solidFill>
              <a:effectLst/>
              <a:uLnTx/>
              <a:uFillTx/>
              <a:latin typeface="Tahoma" pitchFamily="34" charset="0"/>
              <a:cs typeface="Tahoma"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endParaRPr kumimoji="0" lang="en-CA" sz="3200" b="0" i="0" u="none" strike="noStrike" kern="0" cap="none" spc="0" normalizeH="0" baseline="0" noProof="0" dirty="0" smtClean="0">
              <a:ln>
                <a:noFill/>
              </a:ln>
              <a:solidFill>
                <a:srgbClr val="093678"/>
              </a:solidFill>
              <a:effectLst/>
              <a:uLnTx/>
              <a:uFillTx/>
              <a:latin typeface="Tahoma" pitchFamily="34" charset="0"/>
              <a:ea typeface="+mn-ea"/>
              <a:cs typeface="Tahoma" pitchFamily="34" charset="0"/>
            </a:endParaRPr>
          </a:p>
        </p:txBody>
      </p:sp>
      <p:sp>
        <p:nvSpPr>
          <p:cNvPr id="4" name="TextBox 11"/>
          <p:cNvSpPr txBox="1">
            <a:spLocks noChangeArrowheads="1"/>
          </p:cNvSpPr>
          <p:nvPr/>
        </p:nvSpPr>
        <p:spPr bwMode="auto">
          <a:xfrm>
            <a:off x="1979712" y="260648"/>
            <a:ext cx="7164288" cy="584775"/>
          </a:xfrm>
          <a:prstGeom prst="rect">
            <a:avLst/>
          </a:prstGeom>
          <a:noFill/>
          <a:ln w="9525">
            <a:noFill/>
            <a:miter lim="800000"/>
            <a:headEnd/>
            <a:tailEnd/>
          </a:ln>
        </p:spPr>
        <p:txBody>
          <a:bodyPr wrap="square">
            <a:spAutoFit/>
          </a:bodyPr>
          <a:lstStyle/>
          <a:p>
            <a:pPr>
              <a:defRPr/>
            </a:pPr>
            <a:r>
              <a:rPr lang="en-CA" sz="3200" b="1" dirty="0" smtClean="0">
                <a:solidFill>
                  <a:schemeClr val="bg1"/>
                </a:solidFill>
                <a:latin typeface="Cambria" pitchFamily="18" charset="0"/>
              </a:rPr>
              <a:t>Population Health Status at the SDA</a:t>
            </a:r>
            <a:endParaRPr lang="en-CA" sz="3200" b="1" dirty="0">
              <a:solidFill>
                <a:schemeClr val="bg1"/>
              </a:solidFill>
              <a:latin typeface="Cambria" pitchFamily="18" charset="0"/>
            </a:endParaRPr>
          </a:p>
        </p:txBody>
      </p:sp>
    </p:spTree>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Univers Condensed"/>
        <a:ea typeface=""/>
        <a:cs typeface=""/>
      </a:majorFont>
      <a:minorFont>
        <a:latin typeface="Univers Condense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3678</TotalTime>
  <Words>2495</Words>
  <Application>Microsoft Office PowerPoint</Application>
  <PresentationFormat>On-screen Show (4:3)</PresentationFormat>
  <Paragraphs>143</Paragraphs>
  <Slides>15</Slides>
  <Notes>14</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15</vt:i4>
      </vt:variant>
    </vt:vector>
  </HeadingPairs>
  <TitlesOfParts>
    <vt:vector size="24" baseType="lpstr">
      <vt:lpstr>Times New Roman</vt:lpstr>
      <vt:lpstr>Calibri</vt:lpstr>
      <vt:lpstr>Tahoma</vt:lpstr>
      <vt:lpstr>Arial</vt:lpstr>
      <vt:lpstr>Wingdings</vt:lpstr>
      <vt:lpstr>Cambria</vt:lpstr>
      <vt:lpstr>Univers Condensed</vt:lpstr>
      <vt:lpstr>Default Design</vt:lpstr>
      <vt:lpstr>Custom Design</vt:lpstr>
      <vt:lpstr>Population Health Status at the Service Delivery Area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City of Toronto</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to (group name)</dc:title>
  <dc:creator>City of Toronto</dc:creator>
  <cp:lastModifiedBy>Liz Corson</cp:lastModifiedBy>
  <cp:revision>316</cp:revision>
  <dcterms:created xsi:type="dcterms:W3CDTF">2008-11-13T15:47:30Z</dcterms:created>
  <dcterms:modified xsi:type="dcterms:W3CDTF">2016-10-31T19:14:46Z</dcterms:modified>
</cp:coreProperties>
</file>